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5" d="100"/>
          <a:sy n="75"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CF4EDF2-06DB-4910-8893-63073E95D76A}"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1915653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4EDF2-06DB-4910-8893-63073E95D76A}"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153046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4EDF2-06DB-4910-8893-63073E95D76A}"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219971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4EDF2-06DB-4910-8893-63073E95D76A}"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308892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CF4EDF2-06DB-4910-8893-63073E95D76A}"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560766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CF4EDF2-06DB-4910-8893-63073E95D76A}"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1736655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CF4EDF2-06DB-4910-8893-63073E95D76A}" type="datetimeFigureOut">
              <a:rPr lang="en-US" smtClean="0"/>
              <a:t>4/1/2020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253976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CF4EDF2-06DB-4910-8893-63073E95D76A}" type="datetimeFigureOut">
              <a:rPr lang="en-US" smtClean="0"/>
              <a:t>4/1/2020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34696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CF4EDF2-06DB-4910-8893-63073E95D76A}" type="datetimeFigureOut">
              <a:rPr lang="en-US" smtClean="0"/>
              <a:t>4/1/2020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254726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F4EDF2-06DB-4910-8893-63073E95D76A}"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2142988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F4EDF2-06DB-4910-8893-63073E95D76A}"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113D629-B587-4F8B-82A4-6525762CB277}" type="slidenum">
              <a:rPr lang="en-US" smtClean="0"/>
              <a:t>‹#›</a:t>
            </a:fld>
            <a:endParaRPr lang="en-US"/>
          </a:p>
        </p:txBody>
      </p:sp>
    </p:spTree>
    <p:extLst>
      <p:ext uri="{BB962C8B-B14F-4D97-AF65-F5344CB8AC3E}">
        <p14:creationId xmlns:p14="http://schemas.microsoft.com/office/powerpoint/2010/main" val="203985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4EDF2-06DB-4910-8893-63073E95D76A}" type="datetimeFigureOut">
              <a:rPr lang="en-US" smtClean="0"/>
              <a:t>4/1/2020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3D629-B587-4F8B-82A4-6525762CB277}" type="slidenum">
              <a:rPr lang="en-US" smtClean="0"/>
              <a:t>‹#›</a:t>
            </a:fld>
            <a:endParaRPr lang="en-US"/>
          </a:p>
        </p:txBody>
      </p:sp>
    </p:spTree>
    <p:extLst>
      <p:ext uri="{BB962C8B-B14F-4D97-AF65-F5344CB8AC3E}">
        <p14:creationId xmlns:p14="http://schemas.microsoft.com/office/powerpoint/2010/main" val="3275546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z="4800" dirty="0">
                <a:solidFill>
                  <a:srgbClr val="C00000"/>
                </a:solidFill>
              </a:rPr>
              <a:t>جامعة بنها – كلية الآداب- قسم علم الاجتماع </a:t>
            </a:r>
            <a:endParaRPr lang="en-US" dirty="0"/>
          </a:p>
        </p:txBody>
      </p:sp>
      <p:sp>
        <p:nvSpPr>
          <p:cNvPr id="3" name="عنوان فرعي 2"/>
          <p:cNvSpPr>
            <a:spLocks noGrp="1"/>
          </p:cNvSpPr>
          <p:nvPr>
            <p:ph type="subTitle" idx="1"/>
          </p:nvPr>
        </p:nvSpPr>
        <p:spPr>
          <a:xfrm>
            <a:off x="1524000" y="3602038"/>
            <a:ext cx="9144000" cy="1985962"/>
          </a:xfrm>
        </p:spPr>
        <p:txBody>
          <a:bodyPr>
            <a:normAutofit/>
          </a:bodyPr>
          <a:lstStyle/>
          <a:p>
            <a:pPr lvl="0"/>
            <a:r>
              <a:rPr lang="ar-SA" sz="3600" dirty="0">
                <a:solidFill>
                  <a:srgbClr val="002060"/>
                </a:solidFill>
              </a:rPr>
              <a:t>المحاضرة الرابعة مقرر التحليل </a:t>
            </a:r>
            <a:r>
              <a:rPr lang="ar-SA" sz="3600" dirty="0" err="1">
                <a:solidFill>
                  <a:srgbClr val="002060"/>
                </a:solidFill>
              </a:rPr>
              <a:t>السوسيولوجي</a:t>
            </a:r>
            <a:r>
              <a:rPr lang="ar-SA" sz="3600" dirty="0">
                <a:solidFill>
                  <a:srgbClr val="002060"/>
                </a:solidFill>
              </a:rPr>
              <a:t> لتاريخ مصر الاجتماعي </a:t>
            </a:r>
            <a:endParaRPr lang="en-US" sz="3600" dirty="0">
              <a:solidFill>
                <a:srgbClr val="002060"/>
              </a:solidFill>
            </a:endParaRPr>
          </a:p>
          <a:p>
            <a:pPr lvl="0"/>
            <a:r>
              <a:rPr lang="ar-SA" sz="3600" dirty="0">
                <a:solidFill>
                  <a:srgbClr val="00B050"/>
                </a:solidFill>
              </a:rPr>
              <a:t>د. أحمد الهجرسى </a:t>
            </a:r>
            <a:endParaRPr lang="en-US" sz="3600" dirty="0">
              <a:solidFill>
                <a:srgbClr val="00B050"/>
              </a:solidFill>
            </a:endParaRPr>
          </a:p>
          <a:p>
            <a:endParaRPr lang="en-US" dirty="0"/>
          </a:p>
        </p:txBody>
      </p:sp>
    </p:spTree>
    <p:extLst>
      <p:ext uri="{BB962C8B-B14F-4D97-AF65-F5344CB8AC3E}">
        <p14:creationId xmlns:p14="http://schemas.microsoft.com/office/powerpoint/2010/main" val="998268475"/>
      </p:ext>
    </p:extLst>
  </p:cSld>
  <p:clrMapOvr>
    <a:masterClrMapping/>
  </p:clrMapOvr>
  <mc:AlternateContent xmlns:mc="http://schemas.openxmlformats.org/markup-compatibility/2006" xmlns:p14="http://schemas.microsoft.com/office/powerpoint/2010/main">
    <mc:Choice Requires="p14">
      <p:transition spd="slow" p14:dur="2000" advTm="23615"/>
    </mc:Choice>
    <mc:Fallback xmlns="">
      <p:transition spd="slow" advTm="2361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الدولة ومؤسسات المجتمع المدني في مصر </a:t>
            </a:r>
            <a:endParaRPr lang="en-US"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lgn="r">
              <a:buNone/>
            </a:pPr>
            <a:r>
              <a:rPr lang="ar-SA" sz="2400" dirty="0" smtClean="0"/>
              <a:t>إن العلامة المميزة للتاريخ الاجتماعي المصري هي سيطرة الدولة علي المجتمع </a:t>
            </a:r>
          </a:p>
          <a:p>
            <a:pPr marL="0" indent="0" algn="r">
              <a:buNone/>
            </a:pPr>
            <a:r>
              <a:rPr lang="ar-SA" sz="2400" dirty="0" smtClean="0"/>
              <a:t>*- الجغرافيا والديموجرافيا قد جعلت من السلطوية والمركزية تقليداً مصرياً أصيلاً  . </a:t>
            </a:r>
          </a:p>
          <a:p>
            <a:pPr marL="0" indent="0" algn="r">
              <a:buNone/>
            </a:pPr>
            <a:r>
              <a:rPr lang="ar-SA" sz="2400" dirty="0" smtClean="0"/>
              <a:t>*- ولقد شهدت العصور الأخيرة بعض التراجع عن هذه السمة خاصة منذ منتصف القرن التاسع عشر خلال ما اطلق عليه الحقبة اللبرالية ( 1922-1952 )  . </a:t>
            </a:r>
          </a:p>
          <a:p>
            <a:pPr marL="0" indent="0" algn="r">
              <a:buNone/>
            </a:pPr>
            <a:r>
              <a:rPr lang="ar-SA" sz="2400" dirty="0" smtClean="0"/>
              <a:t>*- ولكن مع قيام ثورة 23يونيو عاد الوضع الي ما كان عليه مرة أخري حيث هيمنت الدولة مرة أخري – بناء علي عقد اجتماعي – علي النظام السياسي والبنوك ومعظم مؤسسات الصناعة والتجارة والتعليم وأجهزة الإعلام والنقابات العمالية والاتحادات المهنية حتي المؤسسات الدينية  ، مقابل </a:t>
            </a:r>
            <a:r>
              <a:rPr lang="ar-SA" sz="2400" dirty="0" err="1" smtClean="0"/>
              <a:t>إلتزام</a:t>
            </a:r>
            <a:r>
              <a:rPr lang="ar-SA" sz="2400" dirty="0" smtClean="0"/>
              <a:t> الدولة بتقديم الحاجات الإنسانية الأساسية ( الغذاء والمسكن والصحة ) بأسعار مدعمة مع مجانية التعليم وتوفير فرص التعيين للخريجين . </a:t>
            </a:r>
          </a:p>
          <a:p>
            <a:pPr marL="0" indent="0" algn="r">
              <a:buNone/>
            </a:pPr>
            <a:r>
              <a:rPr lang="ar-SA" sz="2400" dirty="0" smtClean="0"/>
              <a:t>*- وإذا كان نمو المجتمع المدني يقاس بمدي نمو المؤسسات  الوسيطة في المجتمع ، فإنه خلال فترة الثمانينات من القرن الماضي فإن الروابط والجمعيات والنقابات المهنية وجماعات رجال الأعمال  قد أحدثت تقدماً ملحوظاً. فلم تعد مماثلة لتك المؤسسات التي كانت موجودة في العصر الناصري . </a:t>
            </a:r>
            <a:endParaRPr lang="en-US" sz="2400" dirty="0"/>
          </a:p>
        </p:txBody>
      </p:sp>
    </p:spTree>
    <p:extLst>
      <p:ext uri="{BB962C8B-B14F-4D97-AF65-F5344CB8AC3E}">
        <p14:creationId xmlns:p14="http://schemas.microsoft.com/office/powerpoint/2010/main" val="1703238229"/>
      </p:ext>
    </p:extLst>
  </p:cSld>
  <p:clrMapOvr>
    <a:masterClrMapping/>
  </p:clrMapOvr>
  <mc:AlternateContent xmlns:mc="http://schemas.openxmlformats.org/markup-compatibility/2006" xmlns:p14="http://schemas.microsoft.com/office/powerpoint/2010/main">
    <mc:Choice Requires="p14">
      <p:transition spd="slow" p14:dur="2000" advTm="435929"/>
    </mc:Choice>
    <mc:Fallback xmlns="">
      <p:transition spd="slow" advTm="43592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rPr>
              <a:t>الدولة ومؤسسات المجتمع المدني في مصر </a:t>
            </a:r>
            <a:endParaRPr lang="en-US" dirty="0"/>
          </a:p>
        </p:txBody>
      </p:sp>
      <p:sp>
        <p:nvSpPr>
          <p:cNvPr id="3" name="عنصر نائب للمحتوى 2"/>
          <p:cNvSpPr>
            <a:spLocks noGrp="1"/>
          </p:cNvSpPr>
          <p:nvPr>
            <p:ph idx="1"/>
          </p:nvPr>
        </p:nvSpPr>
        <p:spPr/>
        <p:txBody>
          <a:bodyPr>
            <a:normAutofit fontScale="77500" lnSpcReduction="20000"/>
          </a:bodyPr>
          <a:lstStyle/>
          <a:p>
            <a:pPr marL="0" indent="0" algn="r">
              <a:buNone/>
            </a:pPr>
            <a:r>
              <a:rPr lang="ar-SA" sz="2400" dirty="0" smtClean="0"/>
              <a:t>وسوف نتناول فيما يلي أهم مكونات المجتمع المدني ومؤسساته في علاقتها بالدولة في مصر :  </a:t>
            </a:r>
          </a:p>
          <a:p>
            <a:pPr marL="0" indent="0" algn="r">
              <a:buNone/>
            </a:pPr>
            <a:r>
              <a:rPr lang="ar-SA" sz="2400" b="1" dirty="0" smtClean="0">
                <a:solidFill>
                  <a:srgbClr val="C00000"/>
                </a:solidFill>
              </a:rPr>
              <a:t>ا- الجمعيات الأهلية :  </a:t>
            </a:r>
          </a:p>
          <a:p>
            <a:pPr marL="0" indent="0" algn="r">
              <a:buNone/>
            </a:pPr>
            <a:r>
              <a:rPr lang="ar-SA" sz="2400" b="1" dirty="0" smtClean="0">
                <a:solidFill>
                  <a:srgbClr val="C00000"/>
                </a:solidFill>
              </a:rPr>
              <a:t>*- </a:t>
            </a:r>
            <a:r>
              <a:rPr lang="ar-SA" sz="2000" dirty="0" smtClean="0"/>
              <a:t>تنتمي الجمعيات الأهلية الي ذلك القطاع الذي يطلق عليه في كثير  من الأحيان القطاع الثالث ، وتعتبر تك المنظمات التي تنتمي الي هذا القطاع آليات جديدة لتحقيق التنمية ،وبديلاً لتراجع دور الدولة عن </a:t>
            </a:r>
            <a:r>
              <a:rPr lang="ar-SA" sz="2000" dirty="0" err="1" smtClean="0"/>
              <a:t>آداء</a:t>
            </a:r>
            <a:r>
              <a:rPr lang="ar-SA" sz="2000" dirty="0" smtClean="0"/>
              <a:t> الخدمات الأساسية ، كما انها وسيلة لمواجهة الآثار السلبية لسياسات الإصلاح الاقتصادي ولتقوية المجتمع المدني .  </a:t>
            </a:r>
            <a:r>
              <a:rPr lang="en-US" sz="2000" dirty="0" smtClean="0"/>
              <a:t>   </a:t>
            </a:r>
            <a:endParaRPr lang="ar-SA" sz="2000" dirty="0" smtClean="0"/>
          </a:p>
          <a:p>
            <a:pPr marL="0" indent="0">
              <a:buNone/>
            </a:pPr>
            <a:r>
              <a:rPr lang="ar-SA" sz="2000" dirty="0" smtClean="0"/>
              <a:t>*- وتعود نشأة أول جمعية أهلية في مصر الي عام 1821حيث تأسست الجمعية اليونانية </a:t>
            </a:r>
            <a:r>
              <a:rPr lang="ar-SA" sz="2000" dirty="0" err="1" smtClean="0"/>
              <a:t>بالأسكندرية</a:t>
            </a:r>
            <a:r>
              <a:rPr lang="ar-SA" sz="2000" dirty="0" smtClean="0"/>
              <a:t> لتضم </a:t>
            </a:r>
            <a:r>
              <a:rPr lang="ar-SA" sz="2000" dirty="0" err="1" smtClean="0"/>
              <a:t>أكبرالجاليات</a:t>
            </a:r>
            <a:r>
              <a:rPr lang="ar-SA" sz="2000" dirty="0" smtClean="0"/>
              <a:t> الأجنبية التي عاشت في مصر في ذلك الوقت وتوالي إنشاء الجمعيات الأهلية بعد ذلك علي مدار أربعين عاماً .                               </a:t>
            </a:r>
          </a:p>
          <a:p>
            <a:pPr marL="0" indent="0" algn="r">
              <a:buNone/>
            </a:pPr>
            <a:r>
              <a:rPr lang="ar-SA" sz="2000" dirty="0" smtClean="0"/>
              <a:t>*- ولقد </a:t>
            </a:r>
            <a:r>
              <a:rPr lang="ar-SA" sz="2000" dirty="0" err="1" smtClean="0"/>
              <a:t>إرتبط</a:t>
            </a:r>
            <a:r>
              <a:rPr lang="ar-SA" sz="2000" dirty="0" smtClean="0"/>
              <a:t> نشأة وتطور الجمعيات الأهلية في المجتمع المصري في القرن التاسع عشر بمحددين أساسيين كان لهما دور مهم في هذا الإطار وهما : </a:t>
            </a:r>
          </a:p>
          <a:p>
            <a:pPr>
              <a:buFontTx/>
              <a:buChar char="-"/>
            </a:pPr>
            <a:r>
              <a:rPr lang="ar-SA" sz="2000" dirty="0" smtClean="0"/>
              <a:t>.نشاط البعثات التبشيرية والتي كانت تهدف الي نشر المسيحية بين يهود الإسكندرية وتقديم المساعدات والرعاية لهم بالمجان   </a:t>
            </a:r>
            <a:r>
              <a:rPr lang="en-US" sz="2000" dirty="0" smtClean="0"/>
              <a:t> - </a:t>
            </a:r>
            <a:endParaRPr lang="ar-SA" sz="2000" dirty="0" smtClean="0"/>
          </a:p>
          <a:p>
            <a:pPr algn="r">
              <a:buFontTx/>
              <a:buChar char="-"/>
            </a:pPr>
            <a:r>
              <a:rPr lang="ar-SA" sz="2000" dirty="0" smtClean="0"/>
              <a:t>- طبيعة التركيبة الاجتماعية للمجتمع المصري في هذه الآونة وتأثير الجاليات الأجنبية التي مالت الي التعدد وعدم التجانس دينياَ وأثنياً وعرقياً ، حيث مالت كل جماعة متجانسة نحو خلق آليات لدعم الترابط بينها والدفاع عن ثقافتها في مواجهة الثقافات الأخرى . </a:t>
            </a:r>
          </a:p>
          <a:p>
            <a:pPr marL="0" indent="0" algn="r">
              <a:buNone/>
            </a:pPr>
            <a:r>
              <a:rPr lang="ar-SA" sz="2000" dirty="0" smtClean="0"/>
              <a:t>*- ولقد </a:t>
            </a:r>
            <a:r>
              <a:rPr lang="ar-SA" sz="2000" dirty="0" err="1" smtClean="0"/>
              <a:t>إرتبطت</a:t>
            </a:r>
            <a:r>
              <a:rPr lang="ar-SA" sz="2000" dirty="0" smtClean="0"/>
              <a:t> الجمعيات الأهلية منذ نشأتها الأولي في القرن التاسع عشر بالسمة الدينية ( الإسلامية والمسيحية )، ويعكس ذلك عمق تأثير المكون الديني علي ملامح الجمعيات الأهلية في مصر ، حيث تنوعت وفقاً للأديان ثم وفقاً للطوائف الدينية .  </a:t>
            </a:r>
          </a:p>
          <a:p>
            <a:pPr marL="0" indent="0" algn="r">
              <a:buNone/>
            </a:pPr>
            <a:r>
              <a:rPr lang="ar-SA" sz="2000" dirty="0" smtClean="0"/>
              <a:t>*- أن نمو عدد الجمعيات الأهلية في مصر خلال الفترة من 1923-1952 هو محصلة طبيعية لمجمل المناخ الثقافي والسياسي السائد وهو محصلة لتبلور الاتجاهات الفكرية السياسية المختلفة في ذلك الوقت . وهي الاتجاه اللبرالي – الاتجاه الإسلامي المحافظ – </a:t>
            </a:r>
            <a:r>
              <a:rPr lang="ar-SA" sz="2000" dirty="0" err="1" smtClean="0"/>
              <a:t>الإتجاه</a:t>
            </a:r>
            <a:r>
              <a:rPr lang="ar-SA" sz="2000" dirty="0" smtClean="0"/>
              <a:t> اليساري – </a:t>
            </a:r>
            <a:r>
              <a:rPr lang="ar-SA" sz="2000" dirty="0" err="1" smtClean="0"/>
              <a:t>الإتجاه</a:t>
            </a:r>
            <a:r>
              <a:rPr lang="ar-SA" sz="2000" dirty="0" smtClean="0"/>
              <a:t> القومي .  </a:t>
            </a:r>
          </a:p>
          <a:p>
            <a:pPr marL="0" indent="0" algn="r">
              <a:buNone/>
            </a:pPr>
            <a:r>
              <a:rPr lang="ar-SA" sz="2000" dirty="0" smtClean="0"/>
              <a:t>*- أما عن الفترة التالية لثورة يوليو 1952فإن مجمل التحولات السياسية والاقتصادية والاجتماعية وممارسات الدولة والتنظيم السياسي الواحد قد أدت الي انعكاسات سلبية علي الثقافة السياسية المصرية وخاصة فيما يتعلق بقيمة المشاركة في الحياة العامة .     </a:t>
            </a:r>
            <a:endParaRPr lang="en-US" sz="2000" dirty="0"/>
          </a:p>
        </p:txBody>
      </p:sp>
    </p:spTree>
    <p:extLst>
      <p:ext uri="{BB962C8B-B14F-4D97-AF65-F5344CB8AC3E}">
        <p14:creationId xmlns:p14="http://schemas.microsoft.com/office/powerpoint/2010/main" val="2642069584"/>
      </p:ext>
    </p:extLst>
  </p:cSld>
  <p:clrMapOvr>
    <a:masterClrMapping/>
  </p:clrMapOvr>
  <mc:AlternateContent xmlns:mc="http://schemas.openxmlformats.org/markup-compatibility/2006" xmlns:p14="http://schemas.microsoft.com/office/powerpoint/2010/main">
    <mc:Choice Requires="p14">
      <p:transition spd="slow" p14:dur="2000" advTm="603731"/>
    </mc:Choice>
    <mc:Fallback xmlns="">
      <p:transition spd="slow" advTm="60373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rPr>
              <a:t>الدولة ومؤسسات المجتمع المدني في مصر </a:t>
            </a:r>
            <a:endParaRPr lang="en-US" dirty="0"/>
          </a:p>
        </p:txBody>
      </p:sp>
      <p:sp>
        <p:nvSpPr>
          <p:cNvPr id="3" name="عنصر نائب للمحتوى 2"/>
          <p:cNvSpPr>
            <a:spLocks noGrp="1"/>
          </p:cNvSpPr>
          <p:nvPr>
            <p:ph idx="1"/>
          </p:nvPr>
        </p:nvSpPr>
        <p:spPr/>
        <p:txBody>
          <a:bodyPr>
            <a:normAutofit/>
          </a:bodyPr>
          <a:lstStyle/>
          <a:p>
            <a:pPr marL="0" indent="0" algn="r">
              <a:buNone/>
            </a:pPr>
            <a:r>
              <a:rPr lang="ar-SA" sz="2000" dirty="0" smtClean="0"/>
              <a:t>*- ومن الملاحظ سيادة المكون الديني في الجمعيات الأهلية في مصر مما يعكس وزن هذا المكون في الثقافة المصرية  . حيث تم تحويل قطاع كبير من المساجد الي مراكز تقدم خدمات صحية واجتماعية وتعليمية . وتتمثل مصادر تمويل هذه الجمعيات في أموال الزكاة والصدقات ، حيث كان هناك نحو 4500 لجنة زكاه منتشرة في المساجد المصرية عام 1990 وهذه اللجان تأخذ شكلا</a:t>
            </a:r>
            <a:r>
              <a:rPr lang="ar-SA" sz="2000" dirty="0"/>
              <a:t>ً</a:t>
            </a:r>
            <a:r>
              <a:rPr lang="ar-SA" sz="2000" dirty="0" smtClean="0"/>
              <a:t> وسيطاً بين الدولة والقطاع الأهلي .  </a:t>
            </a:r>
          </a:p>
          <a:p>
            <a:pPr marL="0" indent="0" algn="r">
              <a:buNone/>
            </a:pPr>
            <a:r>
              <a:rPr lang="ar-SA" sz="2000" dirty="0" smtClean="0"/>
              <a:t>*- والواقع أن زيادة أعداد الجمعيات الأهلية الإسلامية في المجتمع المصري  منذ عهد السبعينيات يعكس عوامل اجتماعية واقتصادية وسياسية داخل البنية الاجتماعية للمجتمع المصري . حيث يرجع ذلك الي عوامل كثيرة منها المد الإسلامي وتشجيع السادات لهذا التيار لضرب معارضيه من اليسار والناصريين .  </a:t>
            </a:r>
          </a:p>
          <a:p>
            <a:pPr marL="0" indent="0" algn="r">
              <a:buNone/>
            </a:pPr>
            <a:r>
              <a:rPr lang="ar-SA" sz="2000" dirty="0" smtClean="0"/>
              <a:t>*- والواقع أنه في فترة الثمانينيات في ظل حكم الرئيس حسني مبارك استمرت سياسية احتواء التيار الإسلامي وممارساته ، حيث تزايدت أعداد الجمعيات الأهلية الإسلامية ، إلا أنه علي الرغم من الزيادة العددية في الجمعيات الأهلية إلا أنها مازالت تعاني من مشكلات عديدة تحد من فعاليتها وتحول دون تحولها الي مؤسسات قويه . </a:t>
            </a:r>
          </a:p>
          <a:p>
            <a:pPr marL="0" indent="0" algn="r">
              <a:buNone/>
            </a:pPr>
            <a:r>
              <a:rPr lang="ar-SA" sz="2000" dirty="0" smtClean="0"/>
              <a:t>*-  ويرجع ذلك في جزء منه الي الإطار القانوني والمالي الذي تمارس هذه الجمعيات نشاطها من خلاله والذي يجعلها في أحيان كثيرة تابعة للدولة .  فضلاً عن </a:t>
            </a:r>
            <a:r>
              <a:rPr lang="ar-SA" sz="2000" dirty="0" err="1" smtClean="0"/>
              <a:t>إفتقادها</a:t>
            </a:r>
            <a:r>
              <a:rPr lang="ar-SA" sz="2000" dirty="0" smtClean="0"/>
              <a:t> للموارد –المالية والبشرية والفنية اللازمة لتطورها بشكل مستقل عن الدولة . </a:t>
            </a:r>
            <a:endParaRPr lang="en-US" sz="2000" dirty="0"/>
          </a:p>
        </p:txBody>
      </p:sp>
    </p:spTree>
    <p:extLst>
      <p:ext uri="{BB962C8B-B14F-4D97-AF65-F5344CB8AC3E}">
        <p14:creationId xmlns:p14="http://schemas.microsoft.com/office/powerpoint/2010/main" val="1531247847"/>
      </p:ext>
    </p:extLst>
  </p:cSld>
  <p:clrMapOvr>
    <a:masterClrMapping/>
  </p:clrMapOvr>
  <mc:AlternateContent xmlns:mc="http://schemas.openxmlformats.org/markup-compatibility/2006" xmlns:p14="http://schemas.microsoft.com/office/powerpoint/2010/main">
    <mc:Choice Requires="p14">
      <p:transition spd="slow" p14:dur="2000" advTm="419020"/>
    </mc:Choice>
    <mc:Fallback xmlns="">
      <p:transition spd="slow" advTm="41902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rPr>
              <a:t>الدولة ومؤسسات المجتمع المدني في مصر </a:t>
            </a:r>
            <a:endParaRPr lang="en-US" dirty="0"/>
          </a:p>
        </p:txBody>
      </p:sp>
      <p:sp>
        <p:nvSpPr>
          <p:cNvPr id="3" name="عنصر نائب للمحتوى 2"/>
          <p:cNvSpPr>
            <a:spLocks noGrp="1"/>
          </p:cNvSpPr>
          <p:nvPr>
            <p:ph idx="1"/>
          </p:nvPr>
        </p:nvSpPr>
        <p:spPr/>
        <p:txBody>
          <a:bodyPr>
            <a:normAutofit lnSpcReduction="10000"/>
          </a:bodyPr>
          <a:lstStyle/>
          <a:p>
            <a:pPr marL="0" indent="0" algn="r">
              <a:buNone/>
            </a:pPr>
            <a:r>
              <a:rPr lang="ar-SA" b="1" dirty="0" smtClean="0">
                <a:solidFill>
                  <a:srgbClr val="FF0000"/>
                </a:solidFill>
              </a:rPr>
              <a:t>علاقة الدولة بالجمعيات الأهلية : </a:t>
            </a:r>
          </a:p>
          <a:p>
            <a:pPr marL="0" indent="0" algn="r">
              <a:buNone/>
            </a:pPr>
            <a:r>
              <a:rPr lang="ar-SA" sz="2000" dirty="0" smtClean="0"/>
              <a:t>  يتم تحديد علاقة الدولة بالجمعيات الأهلية من خلال </a:t>
            </a:r>
            <a:r>
              <a:rPr lang="ar-SA" sz="2000" dirty="0"/>
              <a:t>التنظيمات </a:t>
            </a:r>
            <a:r>
              <a:rPr lang="ar-SA" sz="2000" dirty="0" smtClean="0"/>
              <a:t>والتشريعات المتتالية والتي أدت الي زيادة رقابة الدولة عليها في النواحي القانونية والإدارية والمالية . ويمكننا تناول القنوات الرئيسية لإشراف  الدولة علي الجمعيات الأهلية علي النحو التالي : </a:t>
            </a:r>
          </a:p>
          <a:p>
            <a:pPr marL="0" indent="0" algn="r">
              <a:buNone/>
            </a:pPr>
            <a:r>
              <a:rPr lang="ar-SA" sz="2000" b="1" dirty="0" smtClean="0">
                <a:solidFill>
                  <a:srgbClr val="FF0000"/>
                </a:solidFill>
              </a:rPr>
              <a:t>1- القناة التشريعية :  </a:t>
            </a:r>
            <a:r>
              <a:rPr lang="ar-SA" sz="2000" b="1" dirty="0" smtClean="0"/>
              <a:t>شهدت الفترة اللبرالية 1923-1952 صدور قانون الجمعيات الأهلية رقم 17 لسنة 1938والذي تعامل مع ثلاثة أنواع من الجمعيات الأهلية : </a:t>
            </a:r>
          </a:p>
          <a:p>
            <a:pPr marL="0" indent="0" algn="r">
              <a:buNone/>
            </a:pPr>
            <a:r>
              <a:rPr lang="ar-SA" sz="2000" dirty="0" smtClean="0"/>
              <a:t>الأولي : الجمعيات ذات الطابع العسكري والتي تعمل لخدمة حزب أو مذهب سياسي معين وتقرر حظرها نهائيا بموجب القانون . </a:t>
            </a:r>
          </a:p>
          <a:p>
            <a:pPr marL="0" indent="0" algn="r">
              <a:buNone/>
            </a:pPr>
            <a:r>
              <a:rPr lang="ar-SA" sz="2000" dirty="0" smtClean="0"/>
              <a:t>الثانية : جمعيات مدنية تتمتع بكافة الحقوق المدنية ولقد نص القانون علي ان لها أن تمارس كافة الأنشطة شريطة ألا يكون بهدف الحصول علي ربح . </a:t>
            </a:r>
          </a:p>
          <a:p>
            <a:pPr marL="0" indent="0" algn="r">
              <a:buNone/>
            </a:pPr>
            <a:r>
              <a:rPr lang="ar-SA" sz="2000" dirty="0" smtClean="0"/>
              <a:t>الثالثة : الجمعيات الخيرية والمؤسسات التي يخصص مالها لمدة غير معينة لأعمال الخير والنفع العام وتعد أموالها بمثابة هبه مثل الملاجئ  ومؤسسات رعاية الأحداث .   </a:t>
            </a:r>
          </a:p>
          <a:p>
            <a:pPr marL="0" indent="0" algn="r">
              <a:buNone/>
            </a:pPr>
            <a:r>
              <a:rPr lang="ar-SA" sz="2000" dirty="0" smtClean="0"/>
              <a:t>*- ولقد كان القرار الجمهوري رقم 384 لسنة1956هو بداية تحول في العلاقة بين الأطراف الثلاثة : الدولة والجمعيات الأهلية والمجتمع حيث أخضع كافة الجمعيات للإشراف والرقابة من قبل الدولة .  مما عكس عدم ثقة الدولة في المجتمع المدني وعدم ثقة المجتمع المدني في الدولة . </a:t>
            </a:r>
          </a:p>
          <a:p>
            <a:pPr marL="0" indent="0" algn="r">
              <a:buNone/>
            </a:pPr>
            <a:endParaRPr lang="ar-SA" sz="2000" dirty="0"/>
          </a:p>
          <a:p>
            <a:pPr marL="0" indent="0" algn="r">
              <a:buNone/>
            </a:pPr>
            <a:endParaRPr lang="en-US" sz="2000" dirty="0"/>
          </a:p>
        </p:txBody>
      </p:sp>
    </p:spTree>
    <p:extLst>
      <p:ext uri="{BB962C8B-B14F-4D97-AF65-F5344CB8AC3E}">
        <p14:creationId xmlns:p14="http://schemas.microsoft.com/office/powerpoint/2010/main" val="1581374980"/>
      </p:ext>
    </p:extLst>
  </p:cSld>
  <p:clrMapOvr>
    <a:masterClrMapping/>
  </p:clrMapOvr>
  <mc:AlternateContent xmlns:mc="http://schemas.openxmlformats.org/markup-compatibility/2006" xmlns:p14="http://schemas.microsoft.com/office/powerpoint/2010/main">
    <mc:Choice Requires="p14">
      <p:transition spd="slow" p14:dur="2000" advTm="437478"/>
    </mc:Choice>
    <mc:Fallback xmlns="">
      <p:transition spd="slow" advTm="43747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C00000"/>
                </a:solidFill>
              </a:rPr>
              <a:t>الدولة ومؤسسات المجتمع المدني في مصر </a:t>
            </a:r>
            <a:endParaRPr lang="en-US" b="1"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marL="0" indent="0" algn="r">
              <a:buNone/>
            </a:pPr>
            <a:r>
              <a:rPr lang="ar-SA" dirty="0" smtClean="0"/>
              <a:t>*- </a:t>
            </a:r>
            <a:r>
              <a:rPr lang="ar-SA" sz="2400" dirty="0" smtClean="0"/>
              <a:t>ولقد صدر القانون رقم 32 لسنة 1964 لكي يحكم من قبضة الدولة علي المجتمع المدني ويمكننا الإشارة الي ثلاثة ابعاد هامة تضمنها القانون تركت بصماتها علي دور الجمعيات ومشاركة المواطن من خلالها ، وهذه الأبعاد تتمثل فيما يلي : </a:t>
            </a:r>
          </a:p>
          <a:p>
            <a:pPr marL="0" indent="0" algn="r">
              <a:buNone/>
            </a:pPr>
            <a:r>
              <a:rPr lang="ar-SA" sz="2400" dirty="0" smtClean="0"/>
              <a:t>1- الرقابة علي تكوين الجمعيات . </a:t>
            </a:r>
          </a:p>
          <a:p>
            <a:pPr marL="0" indent="0" algn="r">
              <a:buNone/>
            </a:pPr>
            <a:r>
              <a:rPr lang="ar-SA" sz="2400" dirty="0" smtClean="0"/>
              <a:t>2- الرقابة علي نشاط الجمعيات . </a:t>
            </a:r>
          </a:p>
          <a:p>
            <a:pPr marL="0" indent="0" algn="r">
              <a:buNone/>
            </a:pPr>
            <a:r>
              <a:rPr lang="ar-SA" sz="2400" dirty="0" smtClean="0"/>
              <a:t>3- سلطة حل الجمعيات ودمجها .   </a:t>
            </a:r>
          </a:p>
          <a:p>
            <a:pPr marL="0" indent="0" algn="r">
              <a:buNone/>
            </a:pPr>
            <a:r>
              <a:rPr lang="ar-SA" sz="2400" b="1" dirty="0" smtClean="0">
                <a:solidFill>
                  <a:srgbClr val="C00000"/>
                </a:solidFill>
              </a:rPr>
              <a:t>2- الرقابة المالية : </a:t>
            </a:r>
            <a:r>
              <a:rPr lang="ar-SA" sz="2000" dirty="0" smtClean="0"/>
              <a:t>تعتبر الرقابة المالية هي القناة التي تتحدد من خلال المعونة الحكومية التي تقدمها وزارة الشئون الاجتماعية للجمعيات ، ويحدد قانون 32 لسنة 1964 حقوق الرقابة المالية للدولة علي الجمعيات فضلاً عن شكل المعونة الحكومية سواء بشكل مباشر أو غير مباشر . وتؤثر هذه التشريعات الخاصة بالجانب المالي علي </a:t>
            </a:r>
            <a:r>
              <a:rPr lang="ar-SA" sz="2000" dirty="0" err="1" smtClean="0"/>
              <a:t>إستقلالية</a:t>
            </a:r>
            <a:r>
              <a:rPr lang="ar-SA" sz="2000" dirty="0" smtClean="0"/>
              <a:t> الجمعيات الأهلية من ناحية وتخضعها بشكل غير مباشر لسيطرة الدولة من ناحية أخري . </a:t>
            </a:r>
          </a:p>
          <a:p>
            <a:pPr marL="0" indent="0" algn="r">
              <a:buNone/>
            </a:pPr>
            <a:r>
              <a:rPr lang="ar-SA" sz="2000" b="1" dirty="0" smtClean="0">
                <a:solidFill>
                  <a:srgbClr val="C00000"/>
                </a:solidFill>
              </a:rPr>
              <a:t>3- تدعيم سلطة بعض الجمعيات :</a:t>
            </a:r>
            <a:r>
              <a:rPr lang="ar-SA" sz="2000" b="1" dirty="0" smtClean="0"/>
              <a:t>   </a:t>
            </a:r>
            <a:r>
              <a:rPr lang="ar-SA" sz="2000" dirty="0" smtClean="0"/>
              <a:t>وذلك من خلال منح بعض </a:t>
            </a:r>
            <a:r>
              <a:rPr lang="ar-SA" sz="2000" dirty="0" err="1" smtClean="0"/>
              <a:t>الحمعيات</a:t>
            </a:r>
            <a:r>
              <a:rPr lang="ar-SA" sz="2000" dirty="0" smtClean="0"/>
              <a:t> مزايا </a:t>
            </a:r>
            <a:r>
              <a:rPr lang="ar-SA" sz="2000" dirty="0" err="1" smtClean="0"/>
              <a:t>وإختصاصات</a:t>
            </a:r>
            <a:r>
              <a:rPr lang="ar-SA" sz="2000" dirty="0" smtClean="0"/>
              <a:t> السلطة العامة تشجيعاً لها علي مباشرة أنشطة معينة تحتاجها الدولة . وفي هذا الإطار صدر القرار الجمهوري 750لسنة 1968بإعتبار بعض الجمعيات ذات صفة عامة وحددها في 128 جمعية وبموجب ذلك تتمتع هذه الجمعيات ذات الصفة العامة بخصائص السلطة الآتية :  </a:t>
            </a:r>
          </a:p>
          <a:p>
            <a:pPr marL="0" indent="0" algn="r">
              <a:buNone/>
            </a:pPr>
            <a:endParaRPr lang="en-US" sz="2400" dirty="0">
              <a:solidFill>
                <a:srgbClr val="C00000"/>
              </a:solidFill>
            </a:endParaRPr>
          </a:p>
        </p:txBody>
      </p:sp>
    </p:spTree>
    <p:extLst>
      <p:ext uri="{BB962C8B-B14F-4D97-AF65-F5344CB8AC3E}">
        <p14:creationId xmlns:p14="http://schemas.microsoft.com/office/powerpoint/2010/main" val="1454792178"/>
      </p:ext>
    </p:extLst>
  </p:cSld>
  <p:clrMapOvr>
    <a:masterClrMapping/>
  </p:clrMapOvr>
  <mc:AlternateContent xmlns:mc="http://schemas.openxmlformats.org/markup-compatibility/2006" xmlns:p14="http://schemas.microsoft.com/office/powerpoint/2010/main">
    <mc:Choice Requires="p14">
      <p:transition spd="slow" p14:dur="2000" advTm="494605"/>
    </mc:Choice>
    <mc:Fallback xmlns="">
      <p:transition spd="slow" advTm="49460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C00000"/>
                </a:solidFill>
              </a:rPr>
              <a:t>الدولة ومؤسسات المجتمع المدني في مصر </a:t>
            </a:r>
            <a:endParaRPr lang="en-US" dirty="0"/>
          </a:p>
        </p:txBody>
      </p:sp>
      <p:sp>
        <p:nvSpPr>
          <p:cNvPr id="3" name="عنصر نائب للمحتوى 2"/>
          <p:cNvSpPr>
            <a:spLocks noGrp="1"/>
          </p:cNvSpPr>
          <p:nvPr>
            <p:ph idx="1"/>
          </p:nvPr>
        </p:nvSpPr>
        <p:spPr/>
        <p:txBody>
          <a:bodyPr/>
          <a:lstStyle/>
          <a:p>
            <a:pPr marL="0" indent="0" algn="r">
              <a:buNone/>
            </a:pPr>
            <a:r>
              <a:rPr lang="ar-SA" sz="2400" dirty="0" smtClean="0"/>
              <a:t>1- عدم جواز الحجز علي أموالها . </a:t>
            </a:r>
          </a:p>
          <a:p>
            <a:pPr marL="0" indent="0" algn="r">
              <a:buNone/>
            </a:pPr>
            <a:r>
              <a:rPr lang="ar-SA" sz="2400" dirty="0" smtClean="0"/>
              <a:t>2- عدم جواز تملك أموالها بمضي المدة . </a:t>
            </a:r>
          </a:p>
          <a:p>
            <a:pPr marL="0" indent="0" algn="r">
              <a:buNone/>
            </a:pPr>
            <a:r>
              <a:rPr lang="ar-SA" sz="2400" dirty="0" smtClean="0"/>
              <a:t>3- جواز قيام وزارة الشئون الاجتماعية بنزع الملكية للمنفعة العامة لصالح المشروعات التي تقوم بها هذه الجمعيات </a:t>
            </a:r>
            <a:r>
              <a:rPr lang="ar-SA" dirty="0" smtClean="0"/>
              <a:t>.  </a:t>
            </a:r>
          </a:p>
          <a:p>
            <a:pPr marL="0" indent="0" algn="r">
              <a:buNone/>
            </a:pPr>
            <a:r>
              <a:rPr lang="ar-SA" sz="2400" dirty="0" smtClean="0"/>
              <a:t>*- وتكتسب الجمعيات ذات الصفة العامة أهمية خاصة ليس فقط لتمتعها ببعض اختصاصات السلطة العامة وبحقها في إنشاء فروع لها في كافة أنحاء الجمهورية ، وإنما ايضاً لما تكلفها به الدولة من تنفيذ بعض المشروعات التي تدخل في إطار تحقيق المنفعة العامة . </a:t>
            </a:r>
            <a:endParaRPr lang="en-US" sz="2400" dirty="0"/>
          </a:p>
        </p:txBody>
      </p:sp>
    </p:spTree>
    <p:extLst>
      <p:ext uri="{BB962C8B-B14F-4D97-AF65-F5344CB8AC3E}">
        <p14:creationId xmlns:p14="http://schemas.microsoft.com/office/powerpoint/2010/main" val="3620260046"/>
      </p:ext>
    </p:extLst>
  </p:cSld>
  <p:clrMapOvr>
    <a:masterClrMapping/>
  </p:clrMapOvr>
  <mc:AlternateContent xmlns:mc="http://schemas.openxmlformats.org/markup-compatibility/2006" xmlns:p14="http://schemas.microsoft.com/office/powerpoint/2010/main">
    <mc:Choice Requires="p14">
      <p:transition spd="slow" p14:dur="2000" advTm="382871"/>
    </mc:Choice>
    <mc:Fallback xmlns="">
      <p:transition spd="slow" advTm="382871"/>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1173</Words>
  <Application>Microsoft Office PowerPoint</Application>
  <PresentationFormat>ملء الشاشة</PresentationFormat>
  <Paragraphs>45</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نسق Office</vt:lpstr>
      <vt:lpstr>جامعة بنها – كلية الآداب- قسم علم الاجتماع </vt:lpstr>
      <vt:lpstr>الدولة ومؤسسات المجتمع المدني في مصر </vt:lpstr>
      <vt:lpstr>الدولة ومؤسسات المجتمع المدني في مصر </vt:lpstr>
      <vt:lpstr>الدولة ومؤسسات المجتمع المدني في مصر </vt:lpstr>
      <vt:lpstr>الدولة ومؤسسات المجتمع المدني في مصر </vt:lpstr>
      <vt:lpstr>الدولة ومؤسسات المجتمع المدني في مصر </vt:lpstr>
      <vt:lpstr>الدولة ومؤسسات المجتمع المدني في مصر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 كلية الآداب- قسم علم الاجتماع</dc:title>
  <dc:creator>lamees ahmed</dc:creator>
  <cp:lastModifiedBy>lamees ahmed</cp:lastModifiedBy>
  <cp:revision>34</cp:revision>
  <dcterms:created xsi:type="dcterms:W3CDTF">2020-03-28T15:19:39Z</dcterms:created>
  <dcterms:modified xsi:type="dcterms:W3CDTF">2020-03-31T23:06:24Z</dcterms:modified>
</cp:coreProperties>
</file>