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91581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77562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59761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1646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263120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CFD9E23-EC21-46F1-A069-B1085CAD5FD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243709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CFD9E23-EC21-46F1-A069-B1085CAD5FD7}" type="datetimeFigureOut">
              <a:rPr lang="en-US" smtClean="0"/>
              <a:t>4/1/2020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48867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CFD9E23-EC21-46F1-A069-B1085CAD5FD7}" type="datetimeFigureOut">
              <a:rPr lang="en-US" smtClean="0"/>
              <a:t>4/1/2020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31360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FD9E23-EC21-46F1-A069-B1085CAD5FD7}" type="datetimeFigureOut">
              <a:rPr lang="en-US" smtClean="0"/>
              <a:t>4/1/2020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57179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D9E23-EC21-46F1-A069-B1085CAD5FD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4909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D9E23-EC21-46F1-A069-B1085CAD5FD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72119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D9E23-EC21-46F1-A069-B1085CAD5FD7}" type="datetimeFigureOut">
              <a:rPr lang="en-US" smtClean="0"/>
              <a:t>4/1/2020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4C483-4863-45CD-92E9-F65586102CE5}" type="slidenum">
              <a:rPr lang="en-US" smtClean="0"/>
              <a:t>‹#›</a:t>
            </a:fld>
            <a:endParaRPr lang="en-US"/>
          </a:p>
        </p:txBody>
      </p:sp>
    </p:spTree>
    <p:extLst>
      <p:ext uri="{BB962C8B-B14F-4D97-AF65-F5344CB8AC3E}">
        <p14:creationId xmlns:p14="http://schemas.microsoft.com/office/powerpoint/2010/main" val="172708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4800" dirty="0">
                <a:solidFill>
                  <a:srgbClr val="C00000"/>
                </a:solidFill>
              </a:rPr>
              <a:t>جامعة بنها – كلية الآداب- قسم علم الاجتماع </a:t>
            </a:r>
            <a:endParaRPr lang="en-US" dirty="0"/>
          </a:p>
        </p:txBody>
      </p:sp>
      <p:sp>
        <p:nvSpPr>
          <p:cNvPr id="3" name="عنوان فرعي 2"/>
          <p:cNvSpPr>
            <a:spLocks noGrp="1"/>
          </p:cNvSpPr>
          <p:nvPr>
            <p:ph type="subTitle" idx="1"/>
          </p:nvPr>
        </p:nvSpPr>
        <p:spPr>
          <a:xfrm>
            <a:off x="1524000" y="3602038"/>
            <a:ext cx="9144000" cy="2747962"/>
          </a:xfrm>
        </p:spPr>
        <p:txBody>
          <a:bodyPr/>
          <a:lstStyle/>
          <a:p>
            <a:pPr lvl="0"/>
            <a:r>
              <a:rPr lang="ar-SA" sz="3600" dirty="0">
                <a:solidFill>
                  <a:srgbClr val="0070C0"/>
                </a:solidFill>
              </a:rPr>
              <a:t>المحاضرة </a:t>
            </a:r>
            <a:r>
              <a:rPr lang="ar-SA" sz="3600" dirty="0" smtClean="0">
                <a:solidFill>
                  <a:srgbClr val="0070C0"/>
                </a:solidFill>
              </a:rPr>
              <a:t>الثالثة  </a:t>
            </a:r>
            <a:endParaRPr lang="en-US" sz="3600" dirty="0" smtClean="0">
              <a:solidFill>
                <a:srgbClr val="0070C0"/>
              </a:solidFill>
            </a:endParaRPr>
          </a:p>
          <a:p>
            <a:pPr lvl="0"/>
            <a:r>
              <a:rPr lang="ar-SA" sz="3600" dirty="0" smtClean="0">
                <a:solidFill>
                  <a:srgbClr val="0070C0"/>
                </a:solidFill>
              </a:rPr>
              <a:t>مقرر </a:t>
            </a:r>
            <a:r>
              <a:rPr lang="ar-SA" sz="3600" dirty="0">
                <a:solidFill>
                  <a:srgbClr val="0070C0"/>
                </a:solidFill>
              </a:rPr>
              <a:t>التحليل </a:t>
            </a:r>
            <a:r>
              <a:rPr lang="ar-SA" sz="3600" dirty="0" err="1">
                <a:solidFill>
                  <a:srgbClr val="0070C0"/>
                </a:solidFill>
              </a:rPr>
              <a:t>السوسيولوجي</a:t>
            </a:r>
            <a:r>
              <a:rPr lang="ar-SA" sz="3600" dirty="0">
                <a:solidFill>
                  <a:srgbClr val="0070C0"/>
                </a:solidFill>
              </a:rPr>
              <a:t> لتاريخ مصر الاجتماعي </a:t>
            </a:r>
            <a:endParaRPr lang="en-US" sz="3600" dirty="0" smtClean="0">
              <a:solidFill>
                <a:srgbClr val="0070C0"/>
              </a:solidFill>
            </a:endParaRPr>
          </a:p>
          <a:p>
            <a:pPr lvl="0"/>
            <a:r>
              <a:rPr lang="ar-SA" sz="3600" dirty="0" smtClean="0">
                <a:solidFill>
                  <a:srgbClr val="92D050"/>
                </a:solidFill>
              </a:rPr>
              <a:t>د</a:t>
            </a:r>
            <a:r>
              <a:rPr lang="ar-SA" sz="3600" dirty="0">
                <a:solidFill>
                  <a:srgbClr val="92D050"/>
                </a:solidFill>
              </a:rPr>
              <a:t>. أحمد </a:t>
            </a:r>
            <a:r>
              <a:rPr lang="ar-SA" sz="3600" dirty="0" err="1">
                <a:solidFill>
                  <a:srgbClr val="92D050"/>
                </a:solidFill>
              </a:rPr>
              <a:t>الهجرسي</a:t>
            </a:r>
            <a:r>
              <a:rPr lang="ar-SA" sz="3600" dirty="0">
                <a:solidFill>
                  <a:srgbClr val="92D050"/>
                </a:solidFill>
              </a:rPr>
              <a:t> </a:t>
            </a:r>
            <a:endParaRPr lang="en-US" sz="3600" dirty="0">
              <a:solidFill>
                <a:srgbClr val="92D050"/>
              </a:solidFill>
            </a:endParaRPr>
          </a:p>
          <a:p>
            <a:pPr lvl="0"/>
            <a:endParaRPr lang="en-US" sz="3600" dirty="0" smtClean="0">
              <a:solidFill>
                <a:srgbClr val="002060"/>
              </a:solidFill>
            </a:endParaRPr>
          </a:p>
          <a:p>
            <a:pPr lvl="0"/>
            <a:endParaRPr lang="ar-SA" sz="3600" dirty="0">
              <a:solidFill>
                <a:srgbClr val="002060"/>
              </a:solidFill>
            </a:endParaRPr>
          </a:p>
        </p:txBody>
      </p:sp>
    </p:spTree>
    <p:extLst>
      <p:ext uri="{BB962C8B-B14F-4D97-AF65-F5344CB8AC3E}">
        <p14:creationId xmlns:p14="http://schemas.microsoft.com/office/powerpoint/2010/main" val="3712030951"/>
      </p:ext>
    </p:extLst>
  </p:cSld>
  <p:clrMapOvr>
    <a:masterClrMapping/>
  </p:clrMapOvr>
  <mc:AlternateContent xmlns:mc="http://schemas.openxmlformats.org/markup-compatibility/2006" xmlns:p14="http://schemas.microsoft.com/office/powerpoint/2010/main">
    <mc:Choice Requires="p14">
      <p:transition spd="slow" p14:dur="2000" advTm="16972"/>
    </mc:Choice>
    <mc:Fallback xmlns="">
      <p:transition spd="slow" advTm="1697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ملامح القوي الاجتماعية في المجتمع المصري </a:t>
            </a:r>
            <a:endParaRPr lang="en-US" dirty="0"/>
          </a:p>
        </p:txBody>
      </p:sp>
      <p:sp>
        <p:nvSpPr>
          <p:cNvPr id="3" name="عنصر نائب للمحتوى 2"/>
          <p:cNvSpPr>
            <a:spLocks noGrp="1"/>
          </p:cNvSpPr>
          <p:nvPr>
            <p:ph idx="1"/>
          </p:nvPr>
        </p:nvSpPr>
        <p:spPr/>
        <p:txBody>
          <a:bodyPr/>
          <a:lstStyle/>
          <a:p>
            <a:pPr marL="0" indent="0">
              <a:buNone/>
            </a:pPr>
            <a:r>
              <a:rPr lang="ar-SA" b="1" dirty="0" smtClean="0">
                <a:solidFill>
                  <a:srgbClr val="C00000"/>
                </a:solidFill>
              </a:rPr>
              <a:t>مقدمة :                                                                                               </a:t>
            </a:r>
          </a:p>
          <a:p>
            <a:pPr marL="0" indent="0" algn="r" rtl="1">
              <a:buNone/>
            </a:pPr>
            <a:r>
              <a:rPr lang="ar-SA" b="1" dirty="0" smtClean="0">
                <a:solidFill>
                  <a:srgbClr val="C00000"/>
                </a:solidFill>
              </a:rPr>
              <a:t>*- </a:t>
            </a:r>
            <a:r>
              <a:rPr lang="ar-SA" sz="2400" dirty="0" smtClean="0">
                <a:solidFill>
                  <a:srgbClr val="002060"/>
                </a:solidFill>
              </a:rPr>
              <a:t>تلعب القوي الاجتماعية في المجتمع المصري دوراُ بارزاً في تحديد حركة المجتمع وتفاعلاته الاجتماعية والاقتصادية والسياسية </a:t>
            </a:r>
            <a:r>
              <a:rPr lang="ar-SA" dirty="0" smtClean="0">
                <a:solidFill>
                  <a:srgbClr val="002060"/>
                </a:solidFill>
              </a:rPr>
              <a:t>  ، </a:t>
            </a:r>
            <a:r>
              <a:rPr lang="ar-SA" sz="2400" dirty="0" smtClean="0">
                <a:solidFill>
                  <a:srgbClr val="002060"/>
                </a:solidFill>
              </a:rPr>
              <a:t>فالقوي الطبقية تشكل العنصر الهام والمحدد للصراع الاجتماعي والسياسي  . </a:t>
            </a:r>
            <a:endParaRPr lang="en-US" sz="2400" dirty="0" smtClean="0">
              <a:solidFill>
                <a:srgbClr val="002060"/>
              </a:solidFill>
            </a:endParaRPr>
          </a:p>
          <a:p>
            <a:pPr marL="0" indent="0" algn="r" rtl="1">
              <a:buNone/>
            </a:pPr>
            <a:r>
              <a:rPr lang="ar-SA" sz="2400" dirty="0" smtClean="0">
                <a:solidFill>
                  <a:srgbClr val="002060"/>
                </a:solidFill>
              </a:rPr>
              <a:t> </a:t>
            </a:r>
            <a:r>
              <a:rPr lang="en-US" sz="2400" dirty="0" smtClean="0">
                <a:solidFill>
                  <a:srgbClr val="002060"/>
                </a:solidFill>
              </a:rPr>
              <a:t>-</a:t>
            </a:r>
            <a:r>
              <a:rPr lang="ar-SA" sz="2400" dirty="0" smtClean="0">
                <a:solidFill>
                  <a:srgbClr val="002060"/>
                </a:solidFill>
              </a:rPr>
              <a:t>وتمثل الطبقة الوسطي الطبقة الاجتماعية التي تضم شرائح وفئات متعددة من المجتمع المصري توضح دورها الهام والبارز في توجيه التفاعلات الاجتماعية والسياسية . حيث كان لها أدوراً مهمة في الصراع الاجتماعي والسياسي الذي شهده المجتمع المصري في فترات متعددة من تاريخه .     </a:t>
            </a:r>
          </a:p>
          <a:p>
            <a:pPr marL="0" indent="0" algn="r" rtl="1">
              <a:buNone/>
            </a:pPr>
            <a:r>
              <a:rPr lang="ar-SA" sz="2400" dirty="0" smtClean="0">
                <a:solidFill>
                  <a:srgbClr val="002060"/>
                </a:solidFill>
              </a:rPr>
              <a:t>-   والحقيقة أن تناول ملامح القوي الاجتماعية في المجتمع المصري يجب أن يأخذ في </a:t>
            </a:r>
            <a:r>
              <a:rPr lang="ar-SA" sz="2400" dirty="0" err="1" smtClean="0">
                <a:solidFill>
                  <a:srgbClr val="002060"/>
                </a:solidFill>
              </a:rPr>
              <a:t>إعتبارة</a:t>
            </a:r>
            <a:r>
              <a:rPr lang="ar-SA" sz="2400" dirty="0" smtClean="0">
                <a:solidFill>
                  <a:srgbClr val="002060"/>
                </a:solidFill>
              </a:rPr>
              <a:t> التداخل الواضح بين الشرائح والفئات الطبقية في المجتمع وسوف نستعرض نموذجاً من القوي الاجتماعية في المجتمع علي النحو التالي </a:t>
            </a:r>
            <a:r>
              <a:rPr lang="ar-SA" sz="2400" b="1" dirty="0" smtClean="0">
                <a:solidFill>
                  <a:srgbClr val="C00000"/>
                </a:solidFill>
              </a:rPr>
              <a:t>:                                                                               </a:t>
            </a:r>
            <a:endParaRPr lang="en-US" sz="2400" b="1" dirty="0">
              <a:solidFill>
                <a:srgbClr val="C00000"/>
              </a:solidFill>
            </a:endParaRPr>
          </a:p>
        </p:txBody>
      </p:sp>
    </p:spTree>
    <p:extLst>
      <p:ext uri="{BB962C8B-B14F-4D97-AF65-F5344CB8AC3E}">
        <p14:creationId xmlns:p14="http://schemas.microsoft.com/office/powerpoint/2010/main" val="1690386247"/>
      </p:ext>
    </p:extLst>
  </p:cSld>
  <p:clrMapOvr>
    <a:masterClrMapping/>
  </p:clrMapOvr>
  <mc:AlternateContent xmlns:mc="http://schemas.openxmlformats.org/markup-compatibility/2006" xmlns:p14="http://schemas.microsoft.com/office/powerpoint/2010/main">
    <mc:Choice Requires="p14">
      <p:transition spd="slow" p14:dur="2000" advTm="203369"/>
    </mc:Choice>
    <mc:Fallback xmlns="">
      <p:transition spd="slow" advTm="20336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solidFill>
                  <a:srgbClr val="C00000"/>
                </a:solidFill>
              </a:rPr>
              <a:t>1- القوي الطلابية :                                                                                  </a:t>
            </a:r>
          </a:p>
          <a:p>
            <a:pPr marL="0" indent="0" algn="r">
              <a:buNone/>
            </a:pPr>
            <a:r>
              <a:rPr lang="ar-SA" sz="2400" b="1" dirty="0" smtClean="0"/>
              <a:t>*- </a:t>
            </a:r>
            <a:r>
              <a:rPr lang="ar-SA" sz="2400" dirty="0" smtClean="0">
                <a:solidFill>
                  <a:srgbClr val="002060"/>
                </a:solidFill>
              </a:rPr>
              <a:t>يشكل الطلبة عنصراً هاماً من عناصر الحركة السياسية في المجتمع المصري ، حيث ينتمون الي أكثر الفئات العمرية تأثراً بعوامل التغير التي يمر بها في مراحل تطوره . </a:t>
            </a:r>
          </a:p>
          <a:p>
            <a:pPr marL="0" indent="0" algn="r">
              <a:buNone/>
            </a:pPr>
            <a:r>
              <a:rPr lang="ar-SA" sz="2400" dirty="0" smtClean="0">
                <a:solidFill>
                  <a:srgbClr val="002060"/>
                </a:solidFill>
              </a:rPr>
              <a:t>فضلاً عن تمتعهم بدرجة من الوعي بسبب التعليم </a:t>
            </a:r>
          </a:p>
          <a:p>
            <a:pPr marL="0" indent="0" algn="r">
              <a:buNone/>
            </a:pPr>
            <a:r>
              <a:rPr lang="ar-SA" sz="2400" dirty="0" smtClean="0">
                <a:solidFill>
                  <a:srgbClr val="002060"/>
                </a:solidFill>
              </a:rPr>
              <a:t>الي جانب امتلاكهم لقدرة عالية من التنظيم بسبب تركزهم بأعداد كبيرة في أماكن محددة مما يسهل </a:t>
            </a:r>
          </a:p>
          <a:p>
            <a:pPr marL="0" indent="0" algn="r">
              <a:buNone/>
            </a:pPr>
            <a:r>
              <a:rPr lang="ar-SA" sz="2400" dirty="0" smtClean="0">
                <a:solidFill>
                  <a:srgbClr val="002060"/>
                </a:solidFill>
              </a:rPr>
              <a:t>حركتهم الجماعية .   </a:t>
            </a:r>
          </a:p>
          <a:p>
            <a:pPr marL="0" indent="0" algn="r">
              <a:buNone/>
            </a:pPr>
            <a:r>
              <a:rPr lang="ar-SA" sz="2400" dirty="0" smtClean="0">
                <a:solidFill>
                  <a:srgbClr val="002060"/>
                </a:solidFill>
              </a:rPr>
              <a:t>*- ولذلك سعى العديد من التيارات والتنظيمات السياسية لاجتذاب هذا القطاع الحيوي من المجتمع وهو ما يضفي درجة عالية من </a:t>
            </a:r>
            <a:r>
              <a:rPr lang="ar-SA" sz="2400" dirty="0" err="1" smtClean="0">
                <a:solidFill>
                  <a:srgbClr val="002060"/>
                </a:solidFill>
              </a:rPr>
              <a:t>التسييس</a:t>
            </a:r>
            <a:r>
              <a:rPr lang="ar-SA" sz="2400" dirty="0" smtClean="0">
                <a:solidFill>
                  <a:srgbClr val="002060"/>
                </a:solidFill>
              </a:rPr>
              <a:t> علي الحركة الطلابية   .</a:t>
            </a:r>
          </a:p>
          <a:p>
            <a:pPr marL="0" indent="0" algn="r">
              <a:buNone/>
            </a:pPr>
            <a:r>
              <a:rPr lang="ar-SA" sz="2400" dirty="0" smtClean="0">
                <a:solidFill>
                  <a:srgbClr val="002060"/>
                </a:solidFill>
              </a:rPr>
              <a:t>*- ولكن هل يشكل الطلبة طبقة </a:t>
            </a:r>
            <a:r>
              <a:rPr lang="ar-SA" sz="2400" dirty="0" err="1" smtClean="0">
                <a:solidFill>
                  <a:srgbClr val="002060"/>
                </a:solidFill>
              </a:rPr>
              <a:t>إجتماعية</a:t>
            </a:r>
            <a:r>
              <a:rPr lang="ar-SA" sz="2400" dirty="0" smtClean="0">
                <a:solidFill>
                  <a:srgbClr val="002060"/>
                </a:solidFill>
              </a:rPr>
              <a:t> مستقلة في المجتمع ؟</a:t>
            </a:r>
          </a:p>
          <a:p>
            <a:pPr marL="0" indent="0" algn="r">
              <a:buNone/>
            </a:pPr>
            <a:r>
              <a:rPr lang="ar-SA" sz="2400" dirty="0" smtClean="0">
                <a:solidFill>
                  <a:srgbClr val="002060"/>
                </a:solidFill>
              </a:rPr>
              <a:t>والواقع أ ن الطلبة لا يشكلون  طبقة اجتماعية مستقلة أو غير مستقلة ، وهذا يرجع الي عدم </a:t>
            </a:r>
            <a:r>
              <a:rPr lang="ar-SA" sz="2400" dirty="0" err="1" smtClean="0">
                <a:solidFill>
                  <a:srgbClr val="002060"/>
                </a:solidFill>
              </a:rPr>
              <a:t>إرتباطهم</a:t>
            </a:r>
            <a:r>
              <a:rPr lang="ar-SA" sz="2400" dirty="0" smtClean="0">
                <a:solidFill>
                  <a:srgbClr val="002060"/>
                </a:solidFill>
              </a:rPr>
              <a:t> بعلاقة مباشرة أو غير مباشرة بملكية وسائل الإنتاج ، بالإضافة الي أن محدد وحدة المصالح لا يتوافر لدي الطلبة وهذا يرجع لي التنوع الواسع في الأصول الطبقية للطلاب </a:t>
            </a:r>
            <a:r>
              <a:rPr lang="ar-SA" sz="2400" b="1" dirty="0" smtClean="0"/>
              <a:t>. </a:t>
            </a:r>
            <a:endParaRPr lang="en-US" sz="2400" b="1" dirty="0"/>
          </a:p>
        </p:txBody>
      </p:sp>
    </p:spTree>
    <p:extLst>
      <p:ext uri="{BB962C8B-B14F-4D97-AF65-F5344CB8AC3E}">
        <p14:creationId xmlns:p14="http://schemas.microsoft.com/office/powerpoint/2010/main" val="1306052514"/>
      </p:ext>
    </p:extLst>
  </p:cSld>
  <p:clrMapOvr>
    <a:masterClrMapping/>
  </p:clrMapOvr>
  <mc:AlternateContent xmlns:mc="http://schemas.openxmlformats.org/markup-compatibility/2006" xmlns:p14="http://schemas.microsoft.com/office/powerpoint/2010/main">
    <mc:Choice Requires="p14">
      <p:transition spd="slow" p14:dur="2000" advTm="368200"/>
    </mc:Choice>
    <mc:Fallback xmlns="">
      <p:transition spd="slow" advTm="3682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dirty="0" smtClean="0"/>
              <a:t>*- </a:t>
            </a:r>
            <a:r>
              <a:rPr lang="ar-SA" sz="2400" dirty="0" smtClean="0">
                <a:solidFill>
                  <a:srgbClr val="002060"/>
                </a:solidFill>
              </a:rPr>
              <a:t>إذا كان الطلاب لا يشكلون طبقة اجتماعية ، فما هو التوصيف الاجتماعي لهم ؟     </a:t>
            </a:r>
          </a:p>
          <a:p>
            <a:pPr marL="0" indent="0" algn="r">
              <a:buNone/>
            </a:pPr>
            <a:r>
              <a:rPr lang="ar-SA" sz="2400" dirty="0" smtClean="0">
                <a:solidFill>
                  <a:srgbClr val="002060"/>
                </a:solidFill>
              </a:rPr>
              <a:t>الواقع انهم قوة اجتماعية عبر طبقية موزعة علي كافة</a:t>
            </a:r>
            <a:r>
              <a:rPr lang="ar-SA" sz="2400" b="1" dirty="0" smtClean="0">
                <a:solidFill>
                  <a:srgbClr val="002060"/>
                </a:solidFill>
              </a:rPr>
              <a:t> </a:t>
            </a:r>
            <a:r>
              <a:rPr lang="ar-SA" sz="2400" dirty="0" smtClean="0">
                <a:solidFill>
                  <a:srgbClr val="002060"/>
                </a:solidFill>
              </a:rPr>
              <a:t>الطبقات الاجتماعية في المجتمع </a:t>
            </a:r>
            <a:r>
              <a:rPr lang="ar-SA" sz="2400" b="1" dirty="0" smtClean="0">
                <a:solidFill>
                  <a:srgbClr val="002060"/>
                </a:solidFill>
              </a:rPr>
              <a:t>.  </a:t>
            </a:r>
          </a:p>
          <a:p>
            <a:pPr marL="0" indent="0" algn="r">
              <a:buNone/>
            </a:pPr>
            <a:r>
              <a:rPr lang="ar-SA" sz="2400" b="1" dirty="0" smtClean="0">
                <a:solidFill>
                  <a:srgbClr val="C00000"/>
                </a:solidFill>
              </a:rPr>
              <a:t>ملامح الحركة الطلابية في المجتمع المصري : </a:t>
            </a:r>
          </a:p>
          <a:p>
            <a:pPr marL="0" indent="0" algn="r">
              <a:buNone/>
            </a:pPr>
            <a:r>
              <a:rPr lang="ar-SA" sz="2400" dirty="0" smtClean="0"/>
              <a:t>- </a:t>
            </a:r>
            <a:r>
              <a:rPr lang="ar-SA" sz="2400" dirty="0" smtClean="0">
                <a:solidFill>
                  <a:srgbClr val="002060"/>
                </a:solidFill>
              </a:rPr>
              <a:t>لقد كان الطلبة قبل ثورة 1952أو بعدها يتمتعون بمكانة عالية بسبب انتمائهم للطبقة الوسطي تلك الطبقة التي كانت ضرورية لتنفيذ المشروعات الاقتصادية للنظام الليبرالي والثوري معاً .   </a:t>
            </a:r>
          </a:p>
          <a:p>
            <a:pPr algn="r">
              <a:buFontTx/>
              <a:buChar char="-"/>
            </a:pPr>
            <a:r>
              <a:rPr lang="ar-SA" sz="2400" dirty="0" smtClean="0">
                <a:solidFill>
                  <a:srgbClr val="002060"/>
                </a:solidFill>
              </a:rPr>
              <a:t>في </a:t>
            </a:r>
            <a:r>
              <a:rPr lang="ar-SA" sz="2400" dirty="0" err="1" smtClean="0">
                <a:solidFill>
                  <a:srgbClr val="002060"/>
                </a:solidFill>
              </a:rPr>
              <a:t>أعفاب</a:t>
            </a:r>
            <a:r>
              <a:rPr lang="ar-SA" sz="2400" dirty="0" smtClean="0">
                <a:solidFill>
                  <a:srgbClr val="002060"/>
                </a:solidFill>
              </a:rPr>
              <a:t> هزيمة 1967صار الطلاب قوة سياسية لم يعد </a:t>
            </a:r>
            <a:r>
              <a:rPr lang="ar-SA" sz="2400" dirty="0" err="1" smtClean="0">
                <a:solidFill>
                  <a:srgbClr val="002060"/>
                </a:solidFill>
              </a:rPr>
              <a:t>بإستطاعة</a:t>
            </a:r>
            <a:r>
              <a:rPr lang="ar-SA" sz="2400" dirty="0" smtClean="0">
                <a:solidFill>
                  <a:srgbClr val="002060"/>
                </a:solidFill>
              </a:rPr>
              <a:t> النظام أن يتجاهلها ومن ثم قرر عبد الناصر أن ينشأ مؤسسة طلابية فصدر القرار بإنشاء الاتحاد العام لطلاب الجمهورية . </a:t>
            </a:r>
          </a:p>
          <a:p>
            <a:pPr algn="r">
              <a:buFontTx/>
              <a:buChar char="-"/>
            </a:pPr>
            <a:r>
              <a:rPr lang="ar-SA" sz="2400" dirty="0" smtClean="0">
                <a:solidFill>
                  <a:srgbClr val="002060"/>
                </a:solidFill>
              </a:rPr>
              <a:t>- ولقد جعلت مظاهرات فبراير 1968من الحركة الطلابية قوة سياسية يحسب لها النظام الف حساب ، ولم تقتصر مطالب الطلاب علي المطالبة بموقف حاسم في مواجهة إسرائيل بل اشتملت ايضاً علي المطالبة بإصلاحات داخلية تأتي بديموقراطية أوسع . </a:t>
            </a:r>
          </a:p>
          <a:p>
            <a:pPr algn="r">
              <a:buFontTx/>
              <a:buChar char="-"/>
            </a:pPr>
            <a:r>
              <a:rPr lang="ar-SA" sz="2400" dirty="0" smtClean="0">
                <a:solidFill>
                  <a:srgbClr val="002060"/>
                </a:solidFill>
              </a:rPr>
              <a:t> ولقد لعبت الحركة الطلابية المصرية كقوة اجتماعية وسياسية في الفترة </a:t>
            </a:r>
            <a:r>
              <a:rPr lang="ar-SA" sz="2400" dirty="0" err="1" smtClean="0">
                <a:solidFill>
                  <a:srgbClr val="002060"/>
                </a:solidFill>
              </a:rPr>
              <a:t>مابين</a:t>
            </a:r>
            <a:r>
              <a:rPr lang="ar-SA" sz="2400" dirty="0" smtClean="0">
                <a:solidFill>
                  <a:srgbClr val="002060"/>
                </a:solidFill>
              </a:rPr>
              <a:t> 1967-1973دور عنصر الضغط علي السلطة الحاكمة من أجل </a:t>
            </a:r>
            <a:r>
              <a:rPr lang="ar-SA" sz="2400" dirty="0" err="1" smtClean="0">
                <a:solidFill>
                  <a:srgbClr val="002060"/>
                </a:solidFill>
              </a:rPr>
              <a:t>إستعادة</a:t>
            </a:r>
            <a:r>
              <a:rPr lang="ar-SA" sz="2400" dirty="0" smtClean="0">
                <a:solidFill>
                  <a:srgbClr val="002060"/>
                </a:solidFill>
              </a:rPr>
              <a:t> كرامة البلاد </a:t>
            </a:r>
            <a:r>
              <a:rPr lang="ar-SA" sz="2400" dirty="0" err="1" smtClean="0">
                <a:solidFill>
                  <a:srgbClr val="002060"/>
                </a:solidFill>
              </a:rPr>
              <a:t>بإسترداد</a:t>
            </a:r>
            <a:r>
              <a:rPr lang="ar-SA" sz="2400" dirty="0" smtClean="0">
                <a:solidFill>
                  <a:srgbClr val="002060"/>
                </a:solidFill>
              </a:rPr>
              <a:t> أراضيها المغتصبة . </a:t>
            </a:r>
          </a:p>
          <a:p>
            <a:pPr algn="r">
              <a:buFontTx/>
              <a:buChar char="-"/>
            </a:pPr>
            <a:endParaRPr lang="en-US" sz="2400" dirty="0">
              <a:solidFill>
                <a:srgbClr val="002060"/>
              </a:solidFill>
            </a:endParaRPr>
          </a:p>
        </p:txBody>
      </p:sp>
    </p:spTree>
    <p:extLst>
      <p:ext uri="{BB962C8B-B14F-4D97-AF65-F5344CB8AC3E}">
        <p14:creationId xmlns:p14="http://schemas.microsoft.com/office/powerpoint/2010/main" val="3473937988"/>
      </p:ext>
    </p:extLst>
  </p:cSld>
  <p:clrMapOvr>
    <a:masterClrMapping/>
  </p:clrMapOvr>
  <mc:AlternateContent xmlns:mc="http://schemas.openxmlformats.org/markup-compatibility/2006" xmlns:p14="http://schemas.microsoft.com/office/powerpoint/2010/main">
    <mc:Choice Requires="p14">
      <p:transition spd="slow" p14:dur="2000" advTm="523841"/>
    </mc:Choice>
    <mc:Fallback xmlns="">
      <p:transition spd="slow" advTm="52384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dirty="0" smtClean="0"/>
              <a:t>- </a:t>
            </a:r>
            <a:r>
              <a:rPr lang="ar-SA" sz="2400" dirty="0" smtClean="0">
                <a:solidFill>
                  <a:srgbClr val="002060"/>
                </a:solidFill>
              </a:rPr>
              <a:t>بعد وفاة الرئيس جمال عبد </a:t>
            </a:r>
            <a:r>
              <a:rPr lang="ar-SA" sz="2400" dirty="0" err="1" smtClean="0">
                <a:solidFill>
                  <a:srgbClr val="002060"/>
                </a:solidFill>
              </a:rPr>
              <a:t>الناصرعام</a:t>
            </a:r>
            <a:r>
              <a:rPr lang="ar-SA" sz="2400" dirty="0" smtClean="0">
                <a:solidFill>
                  <a:srgbClr val="002060"/>
                </a:solidFill>
              </a:rPr>
              <a:t> 1970وخلافة السادات له اكتسبت الحركة الطلابية   وزناً متعاظماً حيث أدرك الطلاب تحول سياسة النظام تجاه الولايات المتحدة في بحثه عن التسوية في الشرق الأوسط .                                                                       </a:t>
            </a:r>
          </a:p>
          <a:p>
            <a:pPr algn="r">
              <a:buFontTx/>
              <a:buChar char="-"/>
            </a:pPr>
            <a:r>
              <a:rPr lang="ar-SA" sz="2400" dirty="0" smtClean="0">
                <a:solidFill>
                  <a:srgbClr val="002060"/>
                </a:solidFill>
              </a:rPr>
              <a:t>ولقد ظهرت خمسة تجمعات طلابية داخل الجامعات في أعقاب حرب أكتوبر 1973وهي: اليسار الراديكالي ، واليسار الناصري ، والإسلاميون الأصوليون ، ثم اليمين الأيديولوجي ، ثم مؤيدو النظام .                                                                                    </a:t>
            </a:r>
          </a:p>
          <a:p>
            <a:pPr algn="r">
              <a:buFontTx/>
              <a:buChar char="-"/>
            </a:pPr>
            <a:r>
              <a:rPr lang="ar-SA" sz="2400" dirty="0" smtClean="0">
                <a:solidFill>
                  <a:srgbClr val="002060"/>
                </a:solidFill>
              </a:rPr>
              <a:t>وبرغم الاحتجاجات الطلابية في فبراير 1977الإ أن بعض سلطات الجامعات بدأت في تنفيذ سياسة تقييد الأنشطة الطلابية وفرض عدد من القيود علي النشاط الطلابي وخاصة بعد سيطرة التيار الإسلامي الأصولي علي اتحادات الطلاب في الكليات حيث </a:t>
            </a:r>
            <a:r>
              <a:rPr lang="ar-SA" sz="2400" dirty="0" err="1" smtClean="0">
                <a:solidFill>
                  <a:srgbClr val="002060"/>
                </a:solidFill>
              </a:rPr>
              <a:t>أتخذت</a:t>
            </a:r>
            <a:r>
              <a:rPr lang="ar-SA" sz="2400" dirty="0" smtClean="0">
                <a:solidFill>
                  <a:srgbClr val="002060"/>
                </a:solidFill>
              </a:rPr>
              <a:t> الإجراءات التالية :</a:t>
            </a:r>
          </a:p>
          <a:p>
            <a:pPr algn="r">
              <a:buFontTx/>
              <a:buChar char="-"/>
            </a:pPr>
            <a:r>
              <a:rPr lang="ar-SA" sz="2400" dirty="0" smtClean="0">
                <a:solidFill>
                  <a:srgbClr val="002060"/>
                </a:solidFill>
              </a:rPr>
              <a:t>1- إعادة حرس الجامعة الي الكليات بعد عشر سنوات من سحبه . </a:t>
            </a:r>
          </a:p>
          <a:p>
            <a:pPr algn="r">
              <a:buFontTx/>
              <a:buChar char="-"/>
            </a:pPr>
            <a:r>
              <a:rPr lang="ar-SA" sz="2400" dirty="0" smtClean="0">
                <a:solidFill>
                  <a:srgbClr val="002060"/>
                </a:solidFill>
              </a:rPr>
              <a:t>2- ألغاء لائحة 1976حيث أصدرت لائحة جديدة 1979لتقييد سلطات </a:t>
            </a:r>
            <a:r>
              <a:rPr lang="ar-SA" sz="2400" dirty="0" err="1" smtClean="0">
                <a:solidFill>
                  <a:srgbClr val="002060"/>
                </a:solidFill>
              </a:rPr>
              <a:t>إتحاد</a:t>
            </a:r>
            <a:r>
              <a:rPr lang="ar-SA" sz="2400" dirty="0" smtClean="0">
                <a:solidFill>
                  <a:srgbClr val="002060"/>
                </a:solidFill>
              </a:rPr>
              <a:t> الطلاب  </a:t>
            </a:r>
          </a:p>
          <a:p>
            <a:pPr algn="r">
              <a:buFontTx/>
              <a:buChar char="-"/>
            </a:pPr>
            <a:r>
              <a:rPr lang="ar-SA" sz="2400" dirty="0" smtClean="0">
                <a:solidFill>
                  <a:srgbClr val="002060"/>
                </a:solidFill>
              </a:rPr>
              <a:t>* - ولقد تأثرت الفعالية الطلابية لكل الفصائل – خاصة اليسار – بفعل القمع الذي اعقب مظاهرات 18و19 يناير 1977   </a:t>
            </a:r>
          </a:p>
          <a:p>
            <a:pPr algn="r">
              <a:buFontTx/>
              <a:buChar char="-"/>
            </a:pPr>
            <a:endParaRPr lang="ar-SA" sz="2400" dirty="0" smtClean="0"/>
          </a:p>
          <a:p>
            <a:pPr>
              <a:buFontTx/>
              <a:buChar char="-"/>
            </a:pPr>
            <a:endParaRPr lang="en-US" dirty="0"/>
          </a:p>
        </p:txBody>
      </p:sp>
      <p:sp>
        <p:nvSpPr>
          <p:cNvPr id="4" name="قوس 3"/>
          <p:cNvSpPr/>
          <p:nvPr/>
        </p:nvSpPr>
        <p:spPr>
          <a:xfrm>
            <a:off x="1070517" y="2118732"/>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1449558"/>
      </p:ext>
    </p:extLst>
  </p:cSld>
  <p:clrMapOvr>
    <a:masterClrMapping/>
  </p:clrMapOvr>
  <mc:AlternateContent xmlns:mc="http://schemas.openxmlformats.org/markup-compatibility/2006" xmlns:p14="http://schemas.microsoft.com/office/powerpoint/2010/main">
    <mc:Choice Requires="p14">
      <p:transition spd="slow" p14:dur="2000" advTm="504536"/>
    </mc:Choice>
    <mc:Fallback xmlns="">
      <p:transition spd="slow" advTm="50453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a:bodyPr>
          <a:lstStyle/>
          <a:p>
            <a:pPr marL="0" indent="0" algn="r">
              <a:buNone/>
            </a:pPr>
            <a:r>
              <a:rPr lang="ar-SA" sz="2400" dirty="0" smtClean="0">
                <a:solidFill>
                  <a:srgbClr val="002060"/>
                </a:solidFill>
              </a:rPr>
              <a:t>*- </a:t>
            </a:r>
            <a:r>
              <a:rPr lang="ar-SA" sz="2400" dirty="0">
                <a:solidFill>
                  <a:srgbClr val="002060"/>
                </a:solidFill>
              </a:rPr>
              <a:t>ولقد ظهرت الأصولية الإسلامية في الجامعات المصرية في كلية الهندسة بجامعة القاهرة حيث تشكلت جماعة شباب محمد ثم بعد ذلك في جامعة أسيوط  </a:t>
            </a:r>
          </a:p>
          <a:p>
            <a:pPr algn="r">
              <a:buFontTx/>
              <a:buChar char="-"/>
            </a:pPr>
            <a:r>
              <a:rPr lang="ar-SA" sz="2400" dirty="0">
                <a:solidFill>
                  <a:srgbClr val="002060"/>
                </a:solidFill>
              </a:rPr>
              <a:t>ولقد بدأت الجماعات الإسلامية في تقوية مراكزها في الجامعات المصرية تدريجياً منذ 1974    حيث أصبحوا فيما بين عامي 1977-1981القوة المسيطرة علي الحركة الطلابية</a:t>
            </a:r>
          </a:p>
          <a:p>
            <a:pPr marL="0" indent="0" algn="r" rtl="1">
              <a:buNone/>
            </a:pPr>
            <a:r>
              <a:rPr lang="ar-SA" sz="2400" dirty="0">
                <a:solidFill>
                  <a:srgbClr val="002060"/>
                </a:solidFill>
              </a:rPr>
              <a:t>   - ولقد تمثل رفض الطلاب كقوة اجتماعية للنظام السياسي في الثمانينات  لأهداف خاصة مرتبطة أحياناً بالمصروفات ونظام الامتحان والحرس الجامعي وزيادة الحرية داخل الحرم الجامعي . </a:t>
            </a:r>
          </a:p>
          <a:p>
            <a:pPr algn="r" rtl="1">
              <a:buFontTx/>
              <a:buChar char="-"/>
            </a:pPr>
            <a:r>
              <a:rPr lang="ar-SA" sz="2400" dirty="0">
                <a:solidFill>
                  <a:srgbClr val="002060"/>
                </a:solidFill>
              </a:rPr>
              <a:t>ولقد </a:t>
            </a:r>
            <a:r>
              <a:rPr lang="ar-SA" sz="2400" dirty="0" err="1">
                <a:solidFill>
                  <a:srgbClr val="002060"/>
                </a:solidFill>
              </a:rPr>
              <a:t>إرتبطت</a:t>
            </a:r>
            <a:r>
              <a:rPr lang="ar-SA" sz="2400" dirty="0">
                <a:solidFill>
                  <a:srgbClr val="002060"/>
                </a:solidFill>
              </a:rPr>
              <a:t> أعمال العنف الطلابي ببعض المسائل ذات الصلة بعلاقات مصر الخارجية وبخاصة إزاء إسرائيل والولايات المتحدة ( الاحتجاج علي الغزو الإسرائيلي لجنوب لبنان – ضرب إسرائيل لمقر منظمة التحرير الفلسطينية في تونس ) </a:t>
            </a:r>
          </a:p>
          <a:p>
            <a:pPr algn="r" rtl="1">
              <a:buFontTx/>
              <a:buChar char="-"/>
            </a:pPr>
            <a:r>
              <a:rPr lang="ar-SA" sz="2400" dirty="0">
                <a:solidFill>
                  <a:srgbClr val="002060"/>
                </a:solidFill>
              </a:rPr>
              <a:t>منذ أواخر الثمانينات أخذت </a:t>
            </a:r>
            <a:r>
              <a:rPr lang="ar-SA" sz="2400" dirty="0" smtClean="0">
                <a:solidFill>
                  <a:srgbClr val="002060"/>
                </a:solidFill>
              </a:rPr>
              <a:t>تتبلور ثلاث قوي يتنافس كل منها علي الفوز بأكبر عدد من مقاعد </a:t>
            </a:r>
            <a:r>
              <a:rPr lang="ar-SA" sz="2400" dirty="0" err="1" smtClean="0">
                <a:solidFill>
                  <a:srgbClr val="002060"/>
                </a:solidFill>
              </a:rPr>
              <a:t>إتحادات</a:t>
            </a:r>
            <a:r>
              <a:rPr lang="ar-SA" sz="2400" dirty="0" smtClean="0">
                <a:solidFill>
                  <a:srgbClr val="002060"/>
                </a:solidFill>
              </a:rPr>
              <a:t> الطلاب في الجامعات المصرية وهي التيار الإسلامي والذي يضم أكثر من فصيل مثل (الإخوان المسلمون والجماعة الإسلامية والسلفيون ) والتيار الناصري والاشتراكي ثم قائمة طلاب النشاط أو ( طلاب الحزب الوطني ) </a:t>
            </a:r>
          </a:p>
        </p:txBody>
      </p:sp>
    </p:spTree>
    <p:extLst>
      <p:ext uri="{BB962C8B-B14F-4D97-AF65-F5344CB8AC3E}">
        <p14:creationId xmlns:p14="http://schemas.microsoft.com/office/powerpoint/2010/main" val="4122050624"/>
      </p:ext>
    </p:extLst>
  </p:cSld>
  <p:clrMapOvr>
    <a:masterClrMapping/>
  </p:clrMapOvr>
  <mc:AlternateContent xmlns:mc="http://schemas.openxmlformats.org/markup-compatibility/2006" xmlns:p14="http://schemas.microsoft.com/office/powerpoint/2010/main">
    <mc:Choice Requires="p14">
      <p:transition spd="slow" p14:dur="2000" advTm="707070"/>
    </mc:Choice>
    <mc:Fallback xmlns="">
      <p:transition spd="slow" advTm="707070"/>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764</Words>
  <Application>Microsoft Office PowerPoint</Application>
  <PresentationFormat>ملء الشاشة</PresentationFormat>
  <Paragraphs>39</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جامعة بنها – كلية الآداب- قسم علم الاجتماع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قسم علم الاجتماع</dc:title>
  <dc:creator>lamees ahmed</dc:creator>
  <cp:lastModifiedBy>lamees ahmed</cp:lastModifiedBy>
  <cp:revision>32</cp:revision>
  <dcterms:created xsi:type="dcterms:W3CDTF">2020-03-22T10:57:12Z</dcterms:created>
  <dcterms:modified xsi:type="dcterms:W3CDTF">2020-03-31T23:08:23Z</dcterms:modified>
</cp:coreProperties>
</file>