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01652F5-C6B9-4DB5-B6C0-2E13569FB54D}" type="datetimeFigureOut">
              <a:rPr lang="en-US" smtClean="0"/>
              <a:t>3/23/2020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340187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01652F5-C6B9-4DB5-B6C0-2E13569FB54D}" type="datetimeFigureOut">
              <a:rPr lang="en-US" smtClean="0"/>
              <a:t>3/23/2020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338834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01652F5-C6B9-4DB5-B6C0-2E13569FB54D}" type="datetimeFigureOut">
              <a:rPr lang="en-US" smtClean="0"/>
              <a:t>3/23/2020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398188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01652F5-C6B9-4DB5-B6C0-2E13569FB54D}" type="datetimeFigureOut">
              <a:rPr lang="en-US" smtClean="0"/>
              <a:t>3/23/2020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218999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01652F5-C6B9-4DB5-B6C0-2E13569FB54D}" type="datetimeFigureOut">
              <a:rPr lang="en-US" smtClean="0"/>
              <a:t>3/23/2020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45986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01652F5-C6B9-4DB5-B6C0-2E13569FB54D}" type="datetimeFigureOut">
              <a:rPr lang="en-US" smtClean="0"/>
              <a:t>3/23/2020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66119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01652F5-C6B9-4DB5-B6C0-2E13569FB54D}" type="datetimeFigureOut">
              <a:rPr lang="en-US" smtClean="0"/>
              <a:t>3/23/2020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177019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01652F5-C6B9-4DB5-B6C0-2E13569FB54D}" type="datetimeFigureOut">
              <a:rPr lang="en-US" smtClean="0"/>
              <a:t>3/23/2020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192861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1652F5-C6B9-4DB5-B6C0-2E13569FB54D}" type="datetimeFigureOut">
              <a:rPr lang="en-US" smtClean="0"/>
              <a:t>3/23/2020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162719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1652F5-C6B9-4DB5-B6C0-2E13569FB54D}" type="datetimeFigureOut">
              <a:rPr lang="en-US" smtClean="0"/>
              <a:t>3/23/2020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87183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1652F5-C6B9-4DB5-B6C0-2E13569FB54D}" type="datetimeFigureOut">
              <a:rPr lang="en-US" smtClean="0"/>
              <a:t>3/23/2020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2E2A1F-D511-4B9F-9FA1-0E05EE54D0F7}" type="slidenum">
              <a:rPr lang="en-US" smtClean="0"/>
              <a:t>‹#›</a:t>
            </a:fld>
            <a:endParaRPr lang="en-US"/>
          </a:p>
        </p:txBody>
      </p:sp>
    </p:spTree>
    <p:extLst>
      <p:ext uri="{BB962C8B-B14F-4D97-AF65-F5344CB8AC3E}">
        <p14:creationId xmlns:p14="http://schemas.microsoft.com/office/powerpoint/2010/main" val="407970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652F5-C6B9-4DB5-B6C0-2E13569FB54D}" type="datetimeFigureOut">
              <a:rPr lang="en-US" smtClean="0"/>
              <a:t>3/23/2020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E2A1F-D511-4B9F-9FA1-0E05EE54D0F7}" type="slidenum">
              <a:rPr lang="en-US" smtClean="0"/>
              <a:t>‹#›</a:t>
            </a:fld>
            <a:endParaRPr lang="en-US"/>
          </a:p>
        </p:txBody>
      </p:sp>
    </p:spTree>
    <p:extLst>
      <p:ext uri="{BB962C8B-B14F-4D97-AF65-F5344CB8AC3E}">
        <p14:creationId xmlns:p14="http://schemas.microsoft.com/office/powerpoint/2010/main" val="302430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4800" dirty="0" smtClean="0">
                <a:solidFill>
                  <a:srgbClr val="C00000"/>
                </a:solidFill>
              </a:rPr>
              <a:t>جامعة بنها – كلية الآداب- قسم علم الاجتماع </a:t>
            </a:r>
            <a:endParaRPr lang="en-US" sz="4800" dirty="0">
              <a:solidFill>
                <a:srgbClr val="C00000"/>
              </a:solidFill>
            </a:endParaRPr>
          </a:p>
        </p:txBody>
      </p:sp>
      <p:sp>
        <p:nvSpPr>
          <p:cNvPr id="3" name="عنوان فرعي 2"/>
          <p:cNvSpPr>
            <a:spLocks noGrp="1"/>
          </p:cNvSpPr>
          <p:nvPr>
            <p:ph type="subTitle" idx="1"/>
          </p:nvPr>
        </p:nvSpPr>
        <p:spPr/>
        <p:txBody>
          <a:bodyPr>
            <a:normAutofit lnSpcReduction="10000"/>
          </a:bodyPr>
          <a:lstStyle/>
          <a:p>
            <a:r>
              <a:rPr lang="ar-SA" sz="3600" dirty="0" smtClean="0">
                <a:solidFill>
                  <a:srgbClr val="002060"/>
                </a:solidFill>
              </a:rPr>
              <a:t>المحاضرة الأولي مقرر التحليل السوسيولوجي لتاريخ مصر الاجتماعي </a:t>
            </a:r>
          </a:p>
          <a:p>
            <a:r>
              <a:rPr lang="ar-SA" sz="3600" dirty="0" smtClean="0">
                <a:solidFill>
                  <a:schemeClr val="accent6">
                    <a:lumMod val="50000"/>
                  </a:schemeClr>
                </a:solidFill>
              </a:rPr>
              <a:t>د. أحمد </a:t>
            </a:r>
            <a:r>
              <a:rPr lang="ar-SA" sz="3600" dirty="0" err="1" smtClean="0">
                <a:solidFill>
                  <a:schemeClr val="accent6">
                    <a:lumMod val="50000"/>
                  </a:schemeClr>
                </a:solidFill>
              </a:rPr>
              <a:t>الهجرسي</a:t>
            </a:r>
            <a:r>
              <a:rPr lang="ar-SA" sz="3600" dirty="0" smtClean="0">
                <a:solidFill>
                  <a:schemeClr val="accent6">
                    <a:lumMod val="50000"/>
                  </a:schemeClr>
                </a:solidFill>
              </a:rPr>
              <a:t> </a:t>
            </a:r>
            <a:endParaRPr lang="en-US" sz="3600" dirty="0">
              <a:solidFill>
                <a:schemeClr val="accent6">
                  <a:lumMod val="50000"/>
                </a:schemeClr>
              </a:solidFill>
            </a:endParaRPr>
          </a:p>
        </p:txBody>
      </p:sp>
    </p:spTree>
    <p:extLst>
      <p:ext uri="{BB962C8B-B14F-4D97-AF65-F5344CB8AC3E}">
        <p14:creationId xmlns:p14="http://schemas.microsoft.com/office/powerpoint/2010/main" val="2140942857"/>
      </p:ext>
    </p:extLst>
  </p:cSld>
  <p:clrMapOvr>
    <a:masterClrMapping/>
  </p:clrMapOvr>
  <mc:AlternateContent xmlns:mc="http://schemas.openxmlformats.org/markup-compatibility/2006" xmlns:p14="http://schemas.microsoft.com/office/powerpoint/2010/main">
    <mc:Choice Requires="p14">
      <p:transition spd="slow" p14:dur="2000" advTm="54637"/>
    </mc:Choice>
    <mc:Fallback xmlns="">
      <p:transition spd="slow" advTm="5463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11125"/>
            <a:ext cx="10515600" cy="1325563"/>
          </a:xfrm>
        </p:spPr>
        <p:txBody>
          <a:bodyPr>
            <a:normAutofit/>
          </a:bodyPr>
          <a:lstStyle/>
          <a:p>
            <a:pPr algn="ctr"/>
            <a:r>
              <a:rPr lang="ar-SA" sz="3600" dirty="0" smtClean="0"/>
              <a:t>الأثار الاجتماعية لسياسة الانفتاح الاقتصادي في المجتمع المصري </a:t>
            </a:r>
            <a:endParaRPr lang="en-US" sz="3600" dirty="0"/>
          </a:p>
        </p:txBody>
      </p:sp>
      <p:sp>
        <p:nvSpPr>
          <p:cNvPr id="3" name="عنصر نائب للمحتوى 2"/>
          <p:cNvSpPr>
            <a:spLocks noGrp="1"/>
          </p:cNvSpPr>
          <p:nvPr>
            <p:ph idx="1"/>
          </p:nvPr>
        </p:nvSpPr>
        <p:spPr>
          <a:xfrm>
            <a:off x="838200" y="1825624"/>
            <a:ext cx="10515600" cy="4791075"/>
          </a:xfrm>
        </p:spPr>
        <p:txBody>
          <a:bodyPr>
            <a:normAutofit lnSpcReduction="10000"/>
          </a:bodyPr>
          <a:lstStyle/>
          <a:p>
            <a:pPr marL="0" indent="0" algn="r">
              <a:buNone/>
            </a:pPr>
            <a:r>
              <a:rPr lang="ar-SA" dirty="0" smtClean="0"/>
              <a:t>*- </a:t>
            </a:r>
            <a:r>
              <a:rPr lang="ar-SA" sz="2400" b="1" dirty="0" smtClean="0"/>
              <a:t>أفرزت سياسة الانفتاح الاقتصادي عدداً من الظواهر كان لها أثاراً هامة علي البنية الاجتماعية للمجتمع المصري من اهم هذه الظواهر :                                              </a:t>
            </a:r>
          </a:p>
          <a:p>
            <a:pPr marL="0" indent="0" algn="r" rtl="1">
              <a:buNone/>
            </a:pPr>
            <a:r>
              <a:rPr lang="ar-SA" sz="2400" b="1" dirty="0" smtClean="0">
                <a:solidFill>
                  <a:srgbClr val="FF0000"/>
                </a:solidFill>
              </a:rPr>
              <a:t>1- تنامي ظاهرة الهجرة الخارجية ( الي </a:t>
            </a:r>
            <a:r>
              <a:rPr lang="ar-SA" b="1" dirty="0" smtClean="0">
                <a:solidFill>
                  <a:srgbClr val="FF0000"/>
                </a:solidFill>
              </a:rPr>
              <a:t>البلدان النفطية ) والداخلية الريفية الحضرية :</a:t>
            </a:r>
          </a:p>
          <a:p>
            <a:pPr marL="0" indent="0" algn="r" rtl="1">
              <a:buNone/>
            </a:pPr>
            <a:r>
              <a:rPr lang="ar-SA" sz="2000" b="1" dirty="0" smtClean="0">
                <a:solidFill>
                  <a:srgbClr val="FF0000"/>
                </a:solidFill>
              </a:rPr>
              <a:t>كان من اهم آثار سياسة الانفتاح الاقتصادي ارتفاع معدلات الهجرة الخارجية نتيجة لسوء الأوضاع الاقتصادية في المجتمع وانحسار فرص العمل لدي الشباب ومن ثم فإن الدافع الاقتصادي كان هو المحرك الأساسي لقرار الهجرة لدي الشباب المصري في هذه الفترة </a:t>
            </a:r>
            <a:r>
              <a:rPr lang="ar-SA" b="1" dirty="0" smtClean="0">
                <a:solidFill>
                  <a:srgbClr val="FF0000"/>
                </a:solidFill>
              </a:rPr>
              <a:t>. </a:t>
            </a:r>
          </a:p>
          <a:p>
            <a:pPr algn="r" rtl="1">
              <a:buFontTx/>
              <a:buChar char="-"/>
            </a:pPr>
            <a:r>
              <a:rPr lang="ar-SA" sz="2000" b="1" dirty="0" smtClean="0">
                <a:solidFill>
                  <a:schemeClr val="accent1"/>
                </a:solidFill>
              </a:rPr>
              <a:t>ولقد كان للهجرة الخارجية أثاراً اجتماعية وسياسية بالغة الأهمية حيث كان اتجاه مدة إقامة المهاجر المصري في دول الخليج الي الطول النسبي مسألة تحمل دلالات </a:t>
            </a:r>
            <a:r>
              <a:rPr lang="ar-SA" sz="2000" b="1" dirty="0" err="1" smtClean="0">
                <a:solidFill>
                  <a:schemeClr val="accent1"/>
                </a:solidFill>
              </a:rPr>
              <a:t>سوسيولوجية</a:t>
            </a:r>
            <a:r>
              <a:rPr lang="ar-SA" sz="2000" b="1" dirty="0" smtClean="0">
                <a:solidFill>
                  <a:schemeClr val="accent1"/>
                </a:solidFill>
              </a:rPr>
              <a:t> تؤثر علي الانتماء والقيم وتعميق القيم الاستهلاكية ويظهر هذا بوضوح لدي الصبية والأطفال المصاحبين لأسرهم . </a:t>
            </a:r>
          </a:p>
          <a:p>
            <a:pPr algn="r" rtl="1">
              <a:buFontTx/>
              <a:buChar char="-"/>
            </a:pPr>
            <a:r>
              <a:rPr lang="ar-SA" sz="2000" b="1" dirty="0" smtClean="0">
                <a:solidFill>
                  <a:schemeClr val="accent1"/>
                </a:solidFill>
              </a:rPr>
              <a:t>-ولقد كان هناك اثرا سياسية للهجرة مباشرة وغير مباشرة ، حيث تمثلت الآثار المباشرة في إبعاد قوى الرفض والتمرد والاحتجاج خارج الوطن مما يقلل من فرص التوتر والثورة . اما الاثار غير المباشرة فتمثلت في دورها في استقرار النظام السياسي نتيجة </a:t>
            </a:r>
            <a:r>
              <a:rPr lang="ar-SA" sz="2000" b="1" dirty="0" err="1" smtClean="0">
                <a:solidFill>
                  <a:schemeClr val="accent1"/>
                </a:solidFill>
              </a:rPr>
              <a:t>لابعد</a:t>
            </a:r>
            <a:r>
              <a:rPr lang="ar-SA" sz="2000" b="1" dirty="0" smtClean="0">
                <a:solidFill>
                  <a:schemeClr val="accent1"/>
                </a:solidFill>
              </a:rPr>
              <a:t> قوي الرفض خارج المجتمع . </a:t>
            </a:r>
          </a:p>
          <a:p>
            <a:pPr algn="r" rtl="1">
              <a:buFontTx/>
              <a:buChar char="-"/>
            </a:pPr>
            <a:r>
              <a:rPr lang="ar-SA" sz="2000" b="1" dirty="0" smtClean="0">
                <a:solidFill>
                  <a:schemeClr val="accent1"/>
                </a:solidFill>
              </a:rPr>
              <a:t>-ولقد كان ارتفاع معدلات الهجرة الداخلية الريفية الحضرية احد اثار سياسة الانفتاح الاقتصادي التي دفعت اعدا كبيرة من المهاجرين الي ترك قراهم والتوجه الي القاهرة بحثا عن فرص العمل . </a:t>
            </a:r>
          </a:p>
          <a:p>
            <a:pPr algn="r" rtl="1">
              <a:buFontTx/>
              <a:buChar char="-"/>
            </a:pPr>
            <a:endParaRPr lang="ar-SA" sz="2000" b="1" dirty="0" smtClean="0">
              <a:solidFill>
                <a:schemeClr val="accent1"/>
              </a:solidFill>
            </a:endParaRPr>
          </a:p>
          <a:p>
            <a:pPr algn="r" rtl="1">
              <a:buFontTx/>
              <a:buChar char="-"/>
            </a:pPr>
            <a:endParaRPr lang="ar-SA" sz="2000" b="1" dirty="0">
              <a:solidFill>
                <a:schemeClr val="accent1"/>
              </a:solidFill>
            </a:endParaRPr>
          </a:p>
          <a:p>
            <a:pPr algn="r" rtl="1">
              <a:buFontTx/>
              <a:buChar char="-"/>
            </a:pPr>
            <a:endParaRPr lang="en-US" sz="2000" b="1" dirty="0">
              <a:solidFill>
                <a:srgbClr val="FF0000"/>
              </a:solidFill>
            </a:endParaRPr>
          </a:p>
        </p:txBody>
      </p:sp>
    </p:spTree>
    <p:extLst>
      <p:ext uri="{BB962C8B-B14F-4D97-AF65-F5344CB8AC3E}">
        <p14:creationId xmlns:p14="http://schemas.microsoft.com/office/powerpoint/2010/main" val="3896562631"/>
      </p:ext>
    </p:extLst>
  </p:cSld>
  <p:clrMapOvr>
    <a:masterClrMapping/>
  </p:clrMapOvr>
  <mc:AlternateContent xmlns:mc="http://schemas.openxmlformats.org/markup-compatibility/2006" xmlns:p14="http://schemas.microsoft.com/office/powerpoint/2010/main">
    <mc:Choice Requires="p14">
      <p:transition spd="slow" p14:dur="2000" advTm="599076"/>
    </mc:Choice>
    <mc:Fallback xmlns="">
      <p:transition spd="slow" advTm="59907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a:solidFill>
                  <a:prstClr val="black"/>
                </a:solidFill>
              </a:rPr>
              <a:t>الأثار الاجتماعية لسياسة الانفتاح الاقتصادي في المجتمع المصري </a:t>
            </a:r>
            <a:endParaRPr lang="en-US" dirty="0"/>
          </a:p>
        </p:txBody>
      </p:sp>
      <p:sp>
        <p:nvSpPr>
          <p:cNvPr id="3" name="عنصر نائب للمحتوى 2"/>
          <p:cNvSpPr>
            <a:spLocks noGrp="1"/>
          </p:cNvSpPr>
          <p:nvPr>
            <p:ph idx="1"/>
          </p:nvPr>
        </p:nvSpPr>
        <p:spPr/>
        <p:txBody>
          <a:bodyPr>
            <a:normAutofit lnSpcReduction="10000"/>
          </a:bodyPr>
          <a:lstStyle/>
          <a:p>
            <a:pPr marL="0" indent="0" algn="r">
              <a:buNone/>
            </a:pPr>
            <a:r>
              <a:rPr lang="ar-SA" sz="2400" b="1" dirty="0" smtClean="0">
                <a:solidFill>
                  <a:srgbClr val="FF0000"/>
                </a:solidFill>
              </a:rPr>
              <a:t>2- </a:t>
            </a:r>
            <a:r>
              <a:rPr lang="ar-SA" sz="2400" b="1" dirty="0" err="1" smtClean="0">
                <a:solidFill>
                  <a:srgbClr val="FF0000"/>
                </a:solidFill>
              </a:rPr>
              <a:t>إختلال</a:t>
            </a:r>
            <a:r>
              <a:rPr lang="ar-SA" sz="2400" b="1" dirty="0" smtClean="0">
                <a:solidFill>
                  <a:srgbClr val="FF0000"/>
                </a:solidFill>
              </a:rPr>
              <a:t> البناء القيمي في المجتمع : </a:t>
            </a:r>
          </a:p>
          <a:p>
            <a:pPr marL="0" indent="0" algn="r">
              <a:buNone/>
            </a:pPr>
            <a:r>
              <a:rPr lang="ar-SA" sz="2000" b="1" dirty="0" smtClean="0">
                <a:solidFill>
                  <a:srgbClr val="002060"/>
                </a:solidFill>
              </a:rPr>
              <a:t>شهدت مرحلة السبعينيات محاولات مكثفة ومخططة للتأثير علي أنساق القيم في مصر ، </a:t>
            </a:r>
            <a:r>
              <a:rPr lang="ar-SA" sz="2000" b="1" dirty="0" err="1" smtClean="0">
                <a:solidFill>
                  <a:srgbClr val="002060"/>
                </a:solidFill>
              </a:rPr>
              <a:t>وإستبدالها</a:t>
            </a:r>
            <a:r>
              <a:rPr lang="ar-SA" sz="2000" b="1" dirty="0" smtClean="0">
                <a:solidFill>
                  <a:srgbClr val="002060"/>
                </a:solidFill>
              </a:rPr>
              <a:t> </a:t>
            </a:r>
            <a:r>
              <a:rPr lang="ar-SA" sz="2000" b="1" dirty="0" err="1" smtClean="0">
                <a:solidFill>
                  <a:srgbClr val="002060"/>
                </a:solidFill>
              </a:rPr>
              <a:t>بأنساق</a:t>
            </a:r>
            <a:r>
              <a:rPr lang="ar-SA" sz="2000" b="1" dirty="0" smtClean="0">
                <a:solidFill>
                  <a:srgbClr val="002060"/>
                </a:solidFill>
              </a:rPr>
              <a:t> جديدة تتفق والواقع الاجتماعي الاقتصادي الجديد وتدعمه وتبقي عليه . </a:t>
            </a:r>
          </a:p>
          <a:p>
            <a:pPr algn="just">
              <a:buFontTx/>
              <a:buChar char="-"/>
            </a:pPr>
            <a:r>
              <a:rPr lang="ar-SA" sz="2000" b="1" dirty="0" smtClean="0">
                <a:solidFill>
                  <a:srgbClr val="002060"/>
                </a:solidFill>
              </a:rPr>
              <a:t>والحقيقة أن البناء القيمي في المجتمع المصري قد شهد خلالاً وتناقضاً واضحاً بين القيم التي ركزت عليها المرحلة السابقة وإطارها الأيديولوجي والقيم الجديدة التي روجت لها الطبقة المالكة والمسيطرة في المجتمع ، وفي هذا الإطار كانت سياسة الانفتاح الاقتصادي </a:t>
            </a:r>
            <a:r>
              <a:rPr lang="ar-SA" sz="2000" b="1" dirty="0" err="1" smtClean="0">
                <a:solidFill>
                  <a:srgbClr val="002060"/>
                </a:solidFill>
              </a:rPr>
              <a:t>ميكانزم</a:t>
            </a:r>
            <a:r>
              <a:rPr lang="ar-SA" sz="2000" b="1" dirty="0" smtClean="0">
                <a:solidFill>
                  <a:srgbClr val="002060"/>
                </a:solidFill>
              </a:rPr>
              <a:t> أساسي من ميكانزمات التحول القيمي في المجتمع . </a:t>
            </a:r>
            <a:endParaRPr lang="ar-SA" sz="2000" b="1" dirty="0">
              <a:solidFill>
                <a:srgbClr val="002060"/>
              </a:solidFill>
            </a:endParaRPr>
          </a:p>
          <a:p>
            <a:pPr algn="r" rtl="1">
              <a:buFontTx/>
              <a:buChar char="-"/>
            </a:pPr>
            <a:r>
              <a:rPr lang="ar-SA" sz="2400" b="1" dirty="0" smtClean="0">
                <a:solidFill>
                  <a:srgbClr val="C00000"/>
                </a:solidFill>
              </a:rPr>
              <a:t>3- ارتفاع معدلات الحراك الاجتماعي :   </a:t>
            </a:r>
          </a:p>
          <a:p>
            <a:pPr algn="r" rtl="1">
              <a:buFontTx/>
              <a:buChar char="-"/>
            </a:pPr>
            <a:r>
              <a:rPr lang="ar-SA" sz="2000" b="1" dirty="0" smtClean="0">
                <a:solidFill>
                  <a:srgbClr val="002060"/>
                </a:solidFill>
              </a:rPr>
              <a:t>شهد المجتمع المصري منذ منتصف السبعينيات </a:t>
            </a:r>
            <a:r>
              <a:rPr lang="ar-SA" sz="2000" b="1" dirty="0" err="1" smtClean="0">
                <a:solidFill>
                  <a:srgbClr val="002060"/>
                </a:solidFill>
              </a:rPr>
              <a:t>إرتفاعاً</a:t>
            </a:r>
            <a:r>
              <a:rPr lang="ar-SA" sz="2000" b="1" dirty="0" smtClean="0">
                <a:solidFill>
                  <a:srgbClr val="002060"/>
                </a:solidFill>
              </a:rPr>
              <a:t> ملحوظاً في معدلات الحراك الاجتماعي حيث لوحظ صعود فئات اجتماعية جديدة في السلم الاجتماعي بمعايير مخالفة لمعايير الصعود الاجتماعي في الخمسينيات والستينيات . </a:t>
            </a:r>
          </a:p>
          <a:p>
            <a:pPr algn="r" rtl="1">
              <a:buFontTx/>
              <a:buChar char="-"/>
            </a:pPr>
            <a:r>
              <a:rPr lang="ar-SA" sz="2000" b="1" dirty="0" smtClean="0">
                <a:solidFill>
                  <a:srgbClr val="002060"/>
                </a:solidFill>
              </a:rPr>
              <a:t>- والواقع أن </a:t>
            </a:r>
            <a:r>
              <a:rPr lang="ar-SA" sz="2000" b="1" dirty="0" err="1" smtClean="0">
                <a:solidFill>
                  <a:srgbClr val="002060"/>
                </a:solidFill>
              </a:rPr>
              <a:t>الإنفتاح</a:t>
            </a:r>
            <a:r>
              <a:rPr lang="ar-SA" sz="2000" b="1" dirty="0" smtClean="0">
                <a:solidFill>
                  <a:srgbClr val="002060"/>
                </a:solidFill>
              </a:rPr>
              <a:t> الاقتصادي وما صحبه من ظواهر مثل الهجرة قد ساهم في ازدياد ارتفاع معدل الحراك الاجتماعي </a:t>
            </a:r>
            <a:r>
              <a:rPr lang="ar-SA" sz="2000" b="1" dirty="0" err="1" smtClean="0">
                <a:solidFill>
                  <a:srgbClr val="002060"/>
                </a:solidFill>
              </a:rPr>
              <a:t>قي</a:t>
            </a:r>
            <a:r>
              <a:rPr lang="ar-SA" sz="2000" b="1" dirty="0" smtClean="0">
                <a:solidFill>
                  <a:srgbClr val="002060"/>
                </a:solidFill>
              </a:rPr>
              <a:t> المجتمع المصري بالإضافة الي ارتفاع معدلات التضخم . </a:t>
            </a:r>
          </a:p>
          <a:p>
            <a:pPr algn="r" rtl="1">
              <a:buFontTx/>
              <a:buChar char="-"/>
            </a:pPr>
            <a:r>
              <a:rPr lang="ar-SA" sz="2000" b="1" dirty="0" smtClean="0">
                <a:solidFill>
                  <a:srgbClr val="002060"/>
                </a:solidFill>
              </a:rPr>
              <a:t>ولقد كان الحراك الاجتماعي في السبعينيات يميل الي أن يكون حراكاً زائفاً حيث أنه يحدث في شرائح اجتماعية حققت حراكها عن طريق أساليب غير مشروعة دعمتها منظومة القيم التي انتشرت في السبعينيات . </a:t>
            </a:r>
            <a:endParaRPr lang="en-US" sz="2000" b="1" dirty="0">
              <a:solidFill>
                <a:srgbClr val="002060"/>
              </a:solidFill>
            </a:endParaRPr>
          </a:p>
        </p:txBody>
      </p:sp>
    </p:spTree>
    <p:extLst>
      <p:ext uri="{BB962C8B-B14F-4D97-AF65-F5344CB8AC3E}">
        <p14:creationId xmlns:p14="http://schemas.microsoft.com/office/powerpoint/2010/main" val="3429396172"/>
      </p:ext>
    </p:extLst>
  </p:cSld>
  <p:clrMapOvr>
    <a:masterClrMapping/>
  </p:clrMapOvr>
  <mc:AlternateContent xmlns:mc="http://schemas.openxmlformats.org/markup-compatibility/2006" xmlns:p14="http://schemas.microsoft.com/office/powerpoint/2010/main">
    <mc:Choice Requires="p14">
      <p:transition spd="slow" p14:dur="2000" advTm="392670"/>
    </mc:Choice>
    <mc:Fallback xmlns="">
      <p:transition spd="slow" advTm="39267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solidFill>
                  <a:prstClr val="black"/>
                </a:solidFill>
              </a:rPr>
              <a:t>الأثار </a:t>
            </a:r>
            <a:r>
              <a:rPr lang="ar-SA" sz="3600" dirty="0" smtClean="0">
                <a:solidFill>
                  <a:prstClr val="black"/>
                </a:solidFill>
              </a:rPr>
              <a:t>السياسية لسياسة </a:t>
            </a:r>
            <a:r>
              <a:rPr lang="ar-SA" sz="3600" dirty="0">
                <a:solidFill>
                  <a:prstClr val="black"/>
                </a:solidFill>
              </a:rPr>
              <a:t>الانفتاح الاقتصادي في المجتمع المصري </a:t>
            </a:r>
            <a:endParaRPr lang="en-US" dirty="0"/>
          </a:p>
        </p:txBody>
      </p:sp>
      <p:sp>
        <p:nvSpPr>
          <p:cNvPr id="3" name="عنصر نائب للمحتوى 2"/>
          <p:cNvSpPr>
            <a:spLocks noGrp="1"/>
          </p:cNvSpPr>
          <p:nvPr>
            <p:ph idx="1"/>
          </p:nvPr>
        </p:nvSpPr>
        <p:spPr/>
        <p:txBody>
          <a:bodyPr/>
          <a:lstStyle/>
          <a:p>
            <a:pPr marL="0" indent="0" algn="r">
              <a:buNone/>
            </a:pPr>
            <a:r>
              <a:rPr lang="ar-SA" sz="2000" dirty="0" smtClean="0">
                <a:solidFill>
                  <a:srgbClr val="002060"/>
                </a:solidFill>
              </a:rPr>
              <a:t>شهدت الساحة السياسية في مصر في السبعينيات تغيرات جوهرية عما كان سائداً في حقبة الخمسينيات والستينيات ، ولم تقتصر تلك التغيرات علي السلطة الزمنية أو الصفوة السياسية الحاكمة , ولكنها امتدت لتشمل كل النظام السياسي ومؤسساته وكانت هذه التغيرات مناقضة تماماً لكل السياسات التي كانت متبعة في الحقبة الناصرية </a:t>
            </a:r>
            <a:r>
              <a:rPr lang="ar-SA" dirty="0" smtClean="0"/>
              <a:t>. </a:t>
            </a:r>
          </a:p>
          <a:p>
            <a:pPr marL="0" indent="0" algn="r">
              <a:buNone/>
            </a:pPr>
            <a:r>
              <a:rPr lang="ar-SA" sz="2000" b="1" dirty="0" smtClean="0">
                <a:solidFill>
                  <a:srgbClr val="C00000"/>
                </a:solidFill>
              </a:rPr>
              <a:t>ولقد كان أهم ملامح التحول السياسي والأيديولوجي في السبعينيات </a:t>
            </a:r>
            <a:r>
              <a:rPr lang="ar-SA" sz="2000" b="1" dirty="0" err="1" smtClean="0">
                <a:solidFill>
                  <a:srgbClr val="C00000"/>
                </a:solidFill>
              </a:rPr>
              <a:t>مايلي</a:t>
            </a:r>
            <a:r>
              <a:rPr lang="ar-SA" sz="2000" b="1" dirty="0" smtClean="0">
                <a:solidFill>
                  <a:srgbClr val="C00000"/>
                </a:solidFill>
              </a:rPr>
              <a:t>  : </a:t>
            </a:r>
          </a:p>
          <a:p>
            <a:pPr marL="0" indent="0" algn="r">
              <a:buNone/>
            </a:pPr>
            <a:r>
              <a:rPr lang="ar-SA" sz="2000" b="1" dirty="0" smtClean="0">
                <a:solidFill>
                  <a:srgbClr val="C00000"/>
                </a:solidFill>
              </a:rPr>
              <a:t>1- التحول الأيديولوجي للنظام السياسي في السبعينيات : </a:t>
            </a:r>
          </a:p>
          <a:p>
            <a:pPr marL="0" indent="0" algn="r" rtl="1">
              <a:buNone/>
            </a:pPr>
            <a:r>
              <a:rPr lang="ar-SA" sz="2000" b="1" dirty="0" smtClean="0">
                <a:solidFill>
                  <a:srgbClr val="002060"/>
                </a:solidFill>
              </a:rPr>
              <a:t>كان التحول الأيديولوجي في السبعينيات يهدف الي قيادة المجتمع بعيداً عن الخط الاشتراكي للفترة السابقة ولقد كان من أهم مظاهر التحول في الأيديولوجية الرسمية لمصر قرار طرد الخبراء </a:t>
            </a:r>
            <a:r>
              <a:rPr lang="ar-SA" sz="2000" b="1" dirty="0" err="1" smtClean="0">
                <a:solidFill>
                  <a:srgbClr val="002060"/>
                </a:solidFill>
              </a:rPr>
              <a:t>السوفيت</a:t>
            </a:r>
            <a:r>
              <a:rPr lang="ar-SA" sz="2000" b="1" dirty="0" smtClean="0">
                <a:solidFill>
                  <a:srgbClr val="002060"/>
                </a:solidFill>
              </a:rPr>
              <a:t> بما يحمل من دلالات سياسية خطيرة تعني </a:t>
            </a:r>
            <a:r>
              <a:rPr lang="ar-SA" sz="2000" b="1" dirty="0" err="1" smtClean="0">
                <a:solidFill>
                  <a:srgbClr val="002060"/>
                </a:solidFill>
              </a:rPr>
              <a:t>إستغناء</a:t>
            </a:r>
            <a:r>
              <a:rPr lang="ar-SA" sz="2000" b="1" dirty="0" smtClean="0">
                <a:solidFill>
                  <a:srgbClr val="002060"/>
                </a:solidFill>
              </a:rPr>
              <a:t> مصر عن مساندة </a:t>
            </a:r>
            <a:r>
              <a:rPr lang="ar-SA" sz="2000" b="1" dirty="0" err="1" smtClean="0">
                <a:solidFill>
                  <a:srgbClr val="002060"/>
                </a:solidFill>
              </a:rPr>
              <a:t>الإتحاد</a:t>
            </a:r>
            <a:r>
              <a:rPr lang="ar-SA" sz="2000" b="1" dirty="0" smtClean="0">
                <a:solidFill>
                  <a:srgbClr val="002060"/>
                </a:solidFill>
              </a:rPr>
              <a:t> السوفيتي كحليف سياسي في مقابل التقرب المصري الأمريكي في تك الفترة .   </a:t>
            </a:r>
          </a:p>
          <a:p>
            <a:pPr algn="r" rtl="1">
              <a:buFontTx/>
              <a:buChar char="-"/>
            </a:pPr>
            <a:r>
              <a:rPr lang="ar-SA" sz="2000" b="1" dirty="0" smtClean="0">
                <a:solidFill>
                  <a:srgbClr val="002060"/>
                </a:solidFill>
              </a:rPr>
              <a:t>بدأ الرئيس السادات في مرحلة السبعينيات طرح مجموعة من المفاهيم والأفكار تشكل المناخ الفكري للنظام السياسي . حيث هاجم مفهوم الحزب الواحد وأصدر قانون الأحزاب في مايو 1977الذي قبل بمبدأ التعدد الحزبي . </a:t>
            </a:r>
          </a:p>
          <a:p>
            <a:pPr algn="r" rtl="1">
              <a:buFontTx/>
              <a:buChar char="-"/>
            </a:pPr>
            <a:r>
              <a:rPr lang="ar-SA" sz="2000" b="1" dirty="0" smtClean="0">
                <a:solidFill>
                  <a:srgbClr val="002060"/>
                </a:solidFill>
              </a:rPr>
              <a:t>وكان القرار الأكثر أهمية والذي اتخذه الرئيس السادات  هو إطلاق سراح العديد من قيادات  الحركة الإسلامية السياسية من المعتقلات وإعطائها حرية العمل والحركة وخاصة في الجامعات المصرية .                                       </a:t>
            </a:r>
            <a:endParaRPr lang="en-US" sz="2000" b="1" dirty="0">
              <a:solidFill>
                <a:srgbClr val="002060"/>
              </a:solidFill>
            </a:endParaRPr>
          </a:p>
        </p:txBody>
      </p:sp>
    </p:spTree>
    <p:extLst>
      <p:ext uri="{BB962C8B-B14F-4D97-AF65-F5344CB8AC3E}">
        <p14:creationId xmlns:p14="http://schemas.microsoft.com/office/powerpoint/2010/main" val="1660302241"/>
      </p:ext>
    </p:extLst>
  </p:cSld>
  <p:clrMapOvr>
    <a:masterClrMapping/>
  </p:clrMapOvr>
  <mc:AlternateContent xmlns:mc="http://schemas.openxmlformats.org/markup-compatibility/2006" xmlns:p14="http://schemas.microsoft.com/office/powerpoint/2010/main">
    <mc:Choice Requires="p14">
      <p:transition spd="slow" p14:dur="2000" advTm="469524"/>
    </mc:Choice>
    <mc:Fallback xmlns="">
      <p:transition spd="slow" advTm="46952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a:solidFill>
                  <a:prstClr val="black"/>
                </a:solidFill>
              </a:rPr>
              <a:t>الأثار </a:t>
            </a:r>
            <a:r>
              <a:rPr lang="ar-SA" sz="3600" dirty="0" smtClean="0">
                <a:solidFill>
                  <a:prstClr val="black"/>
                </a:solidFill>
              </a:rPr>
              <a:t>السياسية  </a:t>
            </a:r>
            <a:r>
              <a:rPr lang="ar-SA" sz="3600" dirty="0">
                <a:solidFill>
                  <a:prstClr val="black"/>
                </a:solidFill>
              </a:rPr>
              <a:t>لسياسة الانفتاح الاقتصادي في المجتمع المصري </a:t>
            </a:r>
            <a:endParaRPr lang="en-US" dirty="0"/>
          </a:p>
        </p:txBody>
      </p:sp>
      <p:sp>
        <p:nvSpPr>
          <p:cNvPr id="3" name="عنصر نائب للمحتوى 2"/>
          <p:cNvSpPr>
            <a:spLocks noGrp="1"/>
          </p:cNvSpPr>
          <p:nvPr>
            <p:ph idx="1"/>
          </p:nvPr>
        </p:nvSpPr>
        <p:spPr/>
        <p:txBody>
          <a:bodyPr>
            <a:normAutofit/>
          </a:bodyPr>
          <a:lstStyle/>
          <a:p>
            <a:pPr marL="0" indent="0" algn="r">
              <a:buNone/>
            </a:pPr>
            <a:r>
              <a:rPr lang="ar-SA" sz="2400" b="1" dirty="0" smtClean="0">
                <a:solidFill>
                  <a:srgbClr val="C00000"/>
                </a:solidFill>
              </a:rPr>
              <a:t>2- تنامي معدلات العنف السياسي : </a:t>
            </a:r>
          </a:p>
          <a:p>
            <a:pPr marL="0" indent="0" algn="r">
              <a:buNone/>
            </a:pPr>
            <a:r>
              <a:rPr lang="ar-SA" sz="2000" b="1" dirty="0" smtClean="0">
                <a:solidFill>
                  <a:srgbClr val="002060"/>
                </a:solidFill>
              </a:rPr>
              <a:t>ساهم السياق الاجتماعي والسياسي في السبعينيات في </a:t>
            </a:r>
            <a:r>
              <a:rPr lang="ar-SA" sz="2000" b="1" dirty="0" err="1" smtClean="0">
                <a:solidFill>
                  <a:srgbClr val="002060"/>
                </a:solidFill>
              </a:rPr>
              <a:t>إزدياد</a:t>
            </a:r>
            <a:r>
              <a:rPr lang="ar-SA" sz="2000" b="1" dirty="0" smtClean="0">
                <a:solidFill>
                  <a:srgbClr val="002060"/>
                </a:solidFill>
              </a:rPr>
              <a:t> معدلات العنف والاحتجاج ضد النظام السياسي . فمع تعقد الحياة </a:t>
            </a:r>
            <a:r>
              <a:rPr lang="ar-SA" sz="2000" b="1" dirty="0" err="1" smtClean="0">
                <a:solidFill>
                  <a:srgbClr val="002060"/>
                </a:solidFill>
              </a:rPr>
              <a:t>وإنتشار</a:t>
            </a:r>
            <a:r>
              <a:rPr lang="ar-SA" sz="2000" b="1" dirty="0" smtClean="0">
                <a:solidFill>
                  <a:srgbClr val="002060"/>
                </a:solidFill>
              </a:rPr>
              <a:t> الطفيلية ، </a:t>
            </a:r>
            <a:r>
              <a:rPr lang="ar-SA" sz="2000" b="1" dirty="0" err="1" smtClean="0">
                <a:solidFill>
                  <a:srgbClr val="002060"/>
                </a:solidFill>
              </a:rPr>
              <a:t>وإتساع</a:t>
            </a:r>
            <a:r>
              <a:rPr lang="ar-SA" sz="2000" b="1" dirty="0" smtClean="0">
                <a:solidFill>
                  <a:srgbClr val="002060"/>
                </a:solidFill>
              </a:rPr>
              <a:t> الهوة الطبقية </a:t>
            </a:r>
            <a:r>
              <a:rPr lang="ar-SA" sz="2000" b="1" dirty="0" err="1" smtClean="0">
                <a:solidFill>
                  <a:srgbClr val="002060"/>
                </a:solidFill>
              </a:rPr>
              <a:t>وإنتشار</a:t>
            </a:r>
            <a:r>
              <a:rPr lang="ar-SA" sz="2000" b="1" dirty="0" smtClean="0">
                <a:solidFill>
                  <a:srgbClr val="002060"/>
                </a:solidFill>
              </a:rPr>
              <a:t> الفساد السياسي مواكباُ لإتباع سياسة الانفتاح الاقتصادي ، كل هذا أدي الي </a:t>
            </a:r>
            <a:r>
              <a:rPr lang="ar-SA" sz="2000" b="1" dirty="0" err="1" smtClean="0">
                <a:solidFill>
                  <a:srgbClr val="002060"/>
                </a:solidFill>
              </a:rPr>
              <a:t>إنتشار</a:t>
            </a:r>
            <a:r>
              <a:rPr lang="ar-SA" sz="2000" b="1" dirty="0" smtClean="0">
                <a:solidFill>
                  <a:srgbClr val="002060"/>
                </a:solidFill>
              </a:rPr>
              <a:t> السخط والرفض بين صفوف الشباب علي وجه التحديد  وقاده بشكل مباشر الي الاحتجاج والرفض . </a:t>
            </a:r>
          </a:p>
          <a:p>
            <a:pPr marL="0" indent="0" algn="r">
              <a:buNone/>
            </a:pPr>
            <a:r>
              <a:rPr lang="ar-SA" sz="2000" b="1" dirty="0" smtClean="0">
                <a:solidFill>
                  <a:srgbClr val="002060"/>
                </a:solidFill>
              </a:rPr>
              <a:t>- لقد كان من أبرز حوادث العنف احداث 18و19 يناير 1977 والتي كانت أحد أهم المنعطفات الهامة في مرحلة حكم الرئيس السادات حيث </a:t>
            </a:r>
            <a:r>
              <a:rPr lang="ar-SA" sz="2000" b="1" dirty="0" err="1" smtClean="0">
                <a:solidFill>
                  <a:srgbClr val="002060"/>
                </a:solidFill>
              </a:rPr>
              <a:t>إقتربت</a:t>
            </a:r>
            <a:r>
              <a:rPr lang="ar-SA" sz="2000" b="1" dirty="0" smtClean="0">
                <a:solidFill>
                  <a:srgbClr val="002060"/>
                </a:solidFill>
              </a:rPr>
              <a:t> في لحظات معينة من </a:t>
            </a:r>
            <a:r>
              <a:rPr lang="ar-SA" sz="2000" b="1" dirty="0" err="1" smtClean="0">
                <a:solidFill>
                  <a:srgbClr val="002060"/>
                </a:solidFill>
              </a:rPr>
              <a:t>إشتعالها</a:t>
            </a:r>
            <a:r>
              <a:rPr lang="ar-SA" sz="2000" b="1" dirty="0" smtClean="0">
                <a:solidFill>
                  <a:srgbClr val="002060"/>
                </a:solidFill>
              </a:rPr>
              <a:t> من شكل الثورة الشعبية العارمة . </a:t>
            </a:r>
          </a:p>
          <a:p>
            <a:pPr algn="r">
              <a:buFontTx/>
              <a:buChar char="-"/>
            </a:pPr>
            <a:r>
              <a:rPr lang="ar-SA" sz="2000" b="1" dirty="0" smtClean="0">
                <a:solidFill>
                  <a:srgbClr val="002060"/>
                </a:solidFill>
              </a:rPr>
              <a:t>ولقد كانت هناك نظريتين إزاء تفسير تلك الأحداث ، نظرية المؤامرة ، ونظرية الحل السياسي والاقتصادي والاجتماعي .</a:t>
            </a:r>
          </a:p>
          <a:p>
            <a:pPr algn="r">
              <a:buFontTx/>
              <a:buChar char="-"/>
            </a:pPr>
            <a:r>
              <a:rPr lang="ar-SA" sz="2000" b="1" dirty="0" smtClean="0">
                <a:solidFill>
                  <a:srgbClr val="002060"/>
                </a:solidFill>
              </a:rPr>
              <a:t>- ولقد تميزت أحداث العنف التي قامت في 18و19 يناير بالطابع الشعبي حيث تركزت في الأحياء الشعبية الفقيرة دون مشاركة من سكان المناطق الارستقراطية في القاهرة . </a:t>
            </a:r>
          </a:p>
          <a:p>
            <a:pPr algn="r">
              <a:buFontTx/>
              <a:buChar char="-"/>
            </a:pPr>
            <a:r>
              <a:rPr lang="ar-SA" sz="2000" b="1" dirty="0" smtClean="0">
                <a:solidFill>
                  <a:srgbClr val="002060"/>
                </a:solidFill>
              </a:rPr>
              <a:t>- كما تميزت </a:t>
            </a:r>
            <a:r>
              <a:rPr lang="ar-SA" sz="2000" b="1" dirty="0" err="1" smtClean="0">
                <a:solidFill>
                  <a:srgbClr val="002060"/>
                </a:solidFill>
              </a:rPr>
              <a:t>بإتجاهها</a:t>
            </a:r>
            <a:r>
              <a:rPr lang="ar-SA" sz="2000" b="1" dirty="0" smtClean="0">
                <a:solidFill>
                  <a:srgbClr val="002060"/>
                </a:solidFill>
              </a:rPr>
              <a:t> الي الرموز الاستهلاكية المثيرة لحرمان الجماهير ، مثل السيارات الفارهة و ومحلات </a:t>
            </a:r>
            <a:r>
              <a:rPr lang="ar-SA" sz="2000" b="1" dirty="0" err="1" smtClean="0">
                <a:solidFill>
                  <a:srgbClr val="002060"/>
                </a:solidFill>
              </a:rPr>
              <a:t>وبوتيكات</a:t>
            </a:r>
            <a:r>
              <a:rPr lang="ar-SA" sz="2000" b="1" dirty="0" smtClean="0">
                <a:solidFill>
                  <a:srgbClr val="002060"/>
                </a:solidFill>
              </a:rPr>
              <a:t> الانفتاح . </a:t>
            </a:r>
            <a:r>
              <a:rPr lang="ar-SA" sz="2000" b="1" dirty="0" smtClean="0">
                <a:solidFill>
                  <a:srgbClr val="C00000"/>
                </a:solidFill>
              </a:rPr>
              <a:t> </a:t>
            </a:r>
            <a:endParaRPr lang="en-US" sz="2000" b="1" dirty="0">
              <a:solidFill>
                <a:srgbClr val="C00000"/>
              </a:solidFill>
            </a:endParaRPr>
          </a:p>
        </p:txBody>
      </p:sp>
    </p:spTree>
    <p:extLst>
      <p:ext uri="{BB962C8B-B14F-4D97-AF65-F5344CB8AC3E}">
        <p14:creationId xmlns:p14="http://schemas.microsoft.com/office/powerpoint/2010/main" val="994368272"/>
      </p:ext>
    </p:extLst>
  </p:cSld>
  <p:clrMapOvr>
    <a:masterClrMapping/>
  </p:clrMapOvr>
  <mc:AlternateContent xmlns:mc="http://schemas.openxmlformats.org/markup-compatibility/2006" xmlns:p14="http://schemas.microsoft.com/office/powerpoint/2010/main">
    <mc:Choice Requires="p14">
      <p:transition spd="slow" p14:dur="2000" advTm="446678"/>
    </mc:Choice>
    <mc:Fallback xmlns="">
      <p:transition spd="slow" advTm="44667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a:solidFill>
                  <a:prstClr val="black"/>
                </a:solidFill>
              </a:rPr>
              <a:t>الأثار </a:t>
            </a:r>
            <a:r>
              <a:rPr lang="ar-SA" sz="3600" dirty="0" smtClean="0">
                <a:solidFill>
                  <a:prstClr val="black"/>
                </a:solidFill>
              </a:rPr>
              <a:t>السياسية </a:t>
            </a:r>
            <a:r>
              <a:rPr lang="ar-SA" sz="3600" dirty="0">
                <a:solidFill>
                  <a:prstClr val="black"/>
                </a:solidFill>
              </a:rPr>
              <a:t>لسياسة الانفتاح الاقتصادي في المجتمع المصري </a:t>
            </a:r>
            <a:endParaRPr lang="en-US" dirty="0"/>
          </a:p>
        </p:txBody>
      </p:sp>
      <p:sp>
        <p:nvSpPr>
          <p:cNvPr id="3" name="عنصر نائب للمحتوى 2"/>
          <p:cNvSpPr>
            <a:spLocks noGrp="1"/>
          </p:cNvSpPr>
          <p:nvPr>
            <p:ph idx="1"/>
          </p:nvPr>
        </p:nvSpPr>
        <p:spPr/>
        <p:txBody>
          <a:bodyPr>
            <a:normAutofit/>
          </a:bodyPr>
          <a:lstStyle/>
          <a:p>
            <a:pPr marL="0" indent="0" algn="r">
              <a:buNone/>
            </a:pPr>
            <a:r>
              <a:rPr lang="ar-SA" sz="2400" b="1" dirty="0" smtClean="0">
                <a:solidFill>
                  <a:srgbClr val="C00000"/>
                </a:solidFill>
              </a:rPr>
              <a:t>3- توقيع معاهدة كامب ديفيد :</a:t>
            </a:r>
          </a:p>
          <a:p>
            <a:pPr algn="r">
              <a:buFontTx/>
              <a:buChar char="-"/>
            </a:pPr>
            <a:r>
              <a:rPr lang="ar-SA" sz="2000" b="1" dirty="0" smtClean="0">
                <a:solidFill>
                  <a:srgbClr val="C00000"/>
                </a:solidFill>
              </a:rPr>
              <a:t>كانت سياسة </a:t>
            </a:r>
            <a:r>
              <a:rPr lang="ar-SA" sz="2000" b="1" dirty="0" err="1" smtClean="0">
                <a:solidFill>
                  <a:srgbClr val="C00000"/>
                </a:solidFill>
              </a:rPr>
              <a:t>الإنفتاح</a:t>
            </a:r>
            <a:r>
              <a:rPr lang="ar-SA" sz="2000" b="1" dirty="0" smtClean="0">
                <a:solidFill>
                  <a:srgbClr val="C00000"/>
                </a:solidFill>
              </a:rPr>
              <a:t> </a:t>
            </a:r>
            <a:r>
              <a:rPr lang="ar-SA" sz="2000" b="1" dirty="0" err="1" smtClean="0">
                <a:solidFill>
                  <a:srgbClr val="C00000"/>
                </a:solidFill>
              </a:rPr>
              <a:t>الاقتصاي</a:t>
            </a:r>
            <a:r>
              <a:rPr lang="ar-SA" sz="2000" b="1" dirty="0" smtClean="0">
                <a:solidFill>
                  <a:srgbClr val="C00000"/>
                </a:solidFill>
              </a:rPr>
              <a:t> والصلح مع إسرائيل هما حجر الزاوية في التوجهات الجديدة للنظام السياسي في مصر في السبعينيات . فبينما كانت سياسة الانفتاح تهدف الي إعادة دمج الاقتصاد المصري </a:t>
            </a:r>
            <a:r>
              <a:rPr lang="ar-SA" sz="2000" b="1" dirty="0" err="1" smtClean="0">
                <a:solidFill>
                  <a:srgbClr val="C00000"/>
                </a:solidFill>
              </a:rPr>
              <a:t>بالإقتلدي</a:t>
            </a:r>
            <a:r>
              <a:rPr lang="ar-SA" sz="2000" b="1" dirty="0" smtClean="0">
                <a:solidFill>
                  <a:srgbClr val="C00000"/>
                </a:solidFill>
              </a:rPr>
              <a:t> منهج صاد الرأسمالي والغرب ، فإن سياسة الصلح مع إسرائيل عملت علي الاحتفاظ بعلاقات سليمة وقوية مع الولايات المتحدة الأمريكية والغرب . </a:t>
            </a:r>
          </a:p>
          <a:p>
            <a:pPr algn="r">
              <a:buFontTx/>
              <a:buChar char="-"/>
            </a:pPr>
            <a:endParaRPr lang="ar-SA" sz="2000" b="1" dirty="0">
              <a:solidFill>
                <a:srgbClr val="C00000"/>
              </a:solidFill>
            </a:endParaRPr>
          </a:p>
          <a:p>
            <a:pPr algn="r" rtl="1">
              <a:buFontTx/>
              <a:buChar char="-"/>
            </a:pPr>
            <a:r>
              <a:rPr lang="ar-SA" sz="2000" b="1" dirty="0" smtClean="0">
                <a:solidFill>
                  <a:srgbClr val="C00000"/>
                </a:solidFill>
              </a:rPr>
              <a:t>- ولعل من أهم الجوانب التي أثر فيها منهج النظام السياسي في الصلح مع إسرائيل هو قضية الهوية والانتماء لدي أجيال متتابعة من الشباب ،أحدثت لهم هذه السياسة هزة عنيفة فيما يؤمنون به من قيم ، ولما تمثله تلك السياسة من </a:t>
            </a:r>
            <a:r>
              <a:rPr lang="ar-SA" sz="2000" b="1" dirty="0" err="1" smtClean="0">
                <a:solidFill>
                  <a:srgbClr val="C00000"/>
                </a:solidFill>
              </a:rPr>
              <a:t>إنهيار</a:t>
            </a:r>
            <a:r>
              <a:rPr lang="ar-SA" sz="2000" b="1" dirty="0" smtClean="0">
                <a:solidFill>
                  <a:srgbClr val="C00000"/>
                </a:solidFill>
              </a:rPr>
              <a:t> لبعض ركائز الهوية العربية . </a:t>
            </a:r>
            <a:endParaRPr lang="en-US" sz="2000" b="1" dirty="0">
              <a:solidFill>
                <a:srgbClr val="C00000"/>
              </a:solidFill>
            </a:endParaRPr>
          </a:p>
        </p:txBody>
      </p:sp>
    </p:spTree>
    <p:extLst>
      <p:ext uri="{BB962C8B-B14F-4D97-AF65-F5344CB8AC3E}">
        <p14:creationId xmlns:p14="http://schemas.microsoft.com/office/powerpoint/2010/main" val="1253111588"/>
      </p:ext>
    </p:extLst>
  </p:cSld>
  <p:clrMapOvr>
    <a:masterClrMapping/>
  </p:clrMapOvr>
  <mc:AlternateContent xmlns:mc="http://schemas.openxmlformats.org/markup-compatibility/2006" xmlns:p14="http://schemas.microsoft.com/office/powerpoint/2010/main">
    <mc:Choice Requires="p14">
      <p:transition spd="slow" p14:dur="2000" advTm="247081"/>
    </mc:Choice>
    <mc:Fallback xmlns="">
      <p:transition spd="slow" advTm="247081"/>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882</Words>
  <Application>Microsoft Office PowerPoint</Application>
  <PresentationFormat>ملء الشاشة</PresentationFormat>
  <Paragraphs>38</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جامعة بنها – كلية الآداب- قسم علم الاجتماع </vt:lpstr>
      <vt:lpstr>الأثار الاجتماعية لسياسة الانفتاح الاقتصادي في المجتمع المصري </vt:lpstr>
      <vt:lpstr>الأثار الاجتماعية لسياسة الانفتاح الاقتصادي في المجتمع المصري </vt:lpstr>
      <vt:lpstr>الأثار السياسية لسياسة الانفتاح الاقتصادي في المجتمع المصري </vt:lpstr>
      <vt:lpstr>الأثار السياسية  لسياسة الانفتاح الاقتصادي في المجتمع المصري </vt:lpstr>
      <vt:lpstr>الأثار السياسية لسياسة الانفتاح الاقتصادي في المجتمع المصري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 كلية الآداب- قسم علم الاجتماع</dc:title>
  <dc:creator>lamees ahmed</dc:creator>
  <cp:lastModifiedBy>lamees ahmed</cp:lastModifiedBy>
  <cp:revision>25</cp:revision>
  <dcterms:created xsi:type="dcterms:W3CDTF">2020-03-18T15:31:27Z</dcterms:created>
  <dcterms:modified xsi:type="dcterms:W3CDTF">2020-03-22T22:24:06Z</dcterms:modified>
</cp:coreProperties>
</file>