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75" d="100"/>
          <a:sy n="75" d="100"/>
        </p:scale>
        <p:origin x="45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84854AD6-56AA-4590-A226-7C727572FDA7}" type="datetimeFigureOut">
              <a:rPr lang="en-US" smtClean="0"/>
              <a:t>4/1/2020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C9020F8-6A33-4FCB-B1F0-EE037328CBE0}" type="slidenum">
              <a:rPr lang="en-US" smtClean="0"/>
              <a:t>‹#›</a:t>
            </a:fld>
            <a:endParaRPr lang="en-US"/>
          </a:p>
        </p:txBody>
      </p:sp>
    </p:spTree>
    <p:extLst>
      <p:ext uri="{BB962C8B-B14F-4D97-AF65-F5344CB8AC3E}">
        <p14:creationId xmlns:p14="http://schemas.microsoft.com/office/powerpoint/2010/main" val="1754412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84854AD6-56AA-4590-A226-7C727572FDA7}" type="datetimeFigureOut">
              <a:rPr lang="en-US" smtClean="0"/>
              <a:t>4/1/2020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C9020F8-6A33-4FCB-B1F0-EE037328CBE0}" type="slidenum">
              <a:rPr lang="en-US" smtClean="0"/>
              <a:t>‹#›</a:t>
            </a:fld>
            <a:endParaRPr lang="en-US"/>
          </a:p>
        </p:txBody>
      </p:sp>
    </p:spTree>
    <p:extLst>
      <p:ext uri="{BB962C8B-B14F-4D97-AF65-F5344CB8AC3E}">
        <p14:creationId xmlns:p14="http://schemas.microsoft.com/office/powerpoint/2010/main" val="488107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84854AD6-56AA-4590-A226-7C727572FDA7}" type="datetimeFigureOut">
              <a:rPr lang="en-US" smtClean="0"/>
              <a:t>4/1/2020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C9020F8-6A33-4FCB-B1F0-EE037328CBE0}" type="slidenum">
              <a:rPr lang="en-US" smtClean="0"/>
              <a:t>‹#›</a:t>
            </a:fld>
            <a:endParaRPr lang="en-US"/>
          </a:p>
        </p:txBody>
      </p:sp>
    </p:spTree>
    <p:extLst>
      <p:ext uri="{BB962C8B-B14F-4D97-AF65-F5344CB8AC3E}">
        <p14:creationId xmlns:p14="http://schemas.microsoft.com/office/powerpoint/2010/main" val="3086884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84854AD6-56AA-4590-A226-7C727572FDA7}" type="datetimeFigureOut">
              <a:rPr lang="en-US" smtClean="0"/>
              <a:t>4/1/2020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C9020F8-6A33-4FCB-B1F0-EE037328CBE0}" type="slidenum">
              <a:rPr lang="en-US" smtClean="0"/>
              <a:t>‹#›</a:t>
            </a:fld>
            <a:endParaRPr lang="en-US"/>
          </a:p>
        </p:txBody>
      </p:sp>
    </p:spTree>
    <p:extLst>
      <p:ext uri="{BB962C8B-B14F-4D97-AF65-F5344CB8AC3E}">
        <p14:creationId xmlns:p14="http://schemas.microsoft.com/office/powerpoint/2010/main" val="3382371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4854AD6-56AA-4590-A226-7C727572FDA7}" type="datetimeFigureOut">
              <a:rPr lang="en-US" smtClean="0"/>
              <a:t>4/1/2020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C9020F8-6A33-4FCB-B1F0-EE037328CBE0}" type="slidenum">
              <a:rPr lang="en-US" smtClean="0"/>
              <a:t>‹#›</a:t>
            </a:fld>
            <a:endParaRPr lang="en-US"/>
          </a:p>
        </p:txBody>
      </p:sp>
    </p:spTree>
    <p:extLst>
      <p:ext uri="{BB962C8B-B14F-4D97-AF65-F5344CB8AC3E}">
        <p14:creationId xmlns:p14="http://schemas.microsoft.com/office/powerpoint/2010/main" val="2031204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84854AD6-56AA-4590-A226-7C727572FDA7}" type="datetimeFigureOut">
              <a:rPr lang="en-US" smtClean="0"/>
              <a:t>4/1/2020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C9020F8-6A33-4FCB-B1F0-EE037328CBE0}" type="slidenum">
              <a:rPr lang="en-US" smtClean="0"/>
              <a:t>‹#›</a:t>
            </a:fld>
            <a:endParaRPr lang="en-US"/>
          </a:p>
        </p:txBody>
      </p:sp>
    </p:spTree>
    <p:extLst>
      <p:ext uri="{BB962C8B-B14F-4D97-AF65-F5344CB8AC3E}">
        <p14:creationId xmlns:p14="http://schemas.microsoft.com/office/powerpoint/2010/main" val="657290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84854AD6-56AA-4590-A226-7C727572FDA7}" type="datetimeFigureOut">
              <a:rPr lang="en-US" smtClean="0"/>
              <a:t>4/1/2020</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FC9020F8-6A33-4FCB-B1F0-EE037328CBE0}" type="slidenum">
              <a:rPr lang="en-US" smtClean="0"/>
              <a:t>‹#›</a:t>
            </a:fld>
            <a:endParaRPr lang="en-US"/>
          </a:p>
        </p:txBody>
      </p:sp>
    </p:spTree>
    <p:extLst>
      <p:ext uri="{BB962C8B-B14F-4D97-AF65-F5344CB8AC3E}">
        <p14:creationId xmlns:p14="http://schemas.microsoft.com/office/powerpoint/2010/main" val="2307753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84854AD6-56AA-4590-A226-7C727572FDA7}" type="datetimeFigureOut">
              <a:rPr lang="en-US" smtClean="0"/>
              <a:t>4/1/2020</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FC9020F8-6A33-4FCB-B1F0-EE037328CBE0}" type="slidenum">
              <a:rPr lang="en-US" smtClean="0"/>
              <a:t>‹#›</a:t>
            </a:fld>
            <a:endParaRPr lang="en-US"/>
          </a:p>
        </p:txBody>
      </p:sp>
    </p:spTree>
    <p:extLst>
      <p:ext uri="{BB962C8B-B14F-4D97-AF65-F5344CB8AC3E}">
        <p14:creationId xmlns:p14="http://schemas.microsoft.com/office/powerpoint/2010/main" val="861904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4854AD6-56AA-4590-A226-7C727572FDA7}" type="datetimeFigureOut">
              <a:rPr lang="en-US" smtClean="0"/>
              <a:t>4/1/2020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FC9020F8-6A33-4FCB-B1F0-EE037328CBE0}" type="slidenum">
              <a:rPr lang="en-US" smtClean="0"/>
              <a:t>‹#›</a:t>
            </a:fld>
            <a:endParaRPr lang="en-US"/>
          </a:p>
        </p:txBody>
      </p:sp>
    </p:spTree>
    <p:extLst>
      <p:ext uri="{BB962C8B-B14F-4D97-AF65-F5344CB8AC3E}">
        <p14:creationId xmlns:p14="http://schemas.microsoft.com/office/powerpoint/2010/main" val="625219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4854AD6-56AA-4590-A226-7C727572FDA7}" type="datetimeFigureOut">
              <a:rPr lang="en-US" smtClean="0"/>
              <a:t>4/1/2020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C9020F8-6A33-4FCB-B1F0-EE037328CBE0}" type="slidenum">
              <a:rPr lang="en-US" smtClean="0"/>
              <a:t>‹#›</a:t>
            </a:fld>
            <a:endParaRPr lang="en-US"/>
          </a:p>
        </p:txBody>
      </p:sp>
    </p:spTree>
    <p:extLst>
      <p:ext uri="{BB962C8B-B14F-4D97-AF65-F5344CB8AC3E}">
        <p14:creationId xmlns:p14="http://schemas.microsoft.com/office/powerpoint/2010/main" val="3802653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4854AD6-56AA-4590-A226-7C727572FDA7}" type="datetimeFigureOut">
              <a:rPr lang="en-US" smtClean="0"/>
              <a:t>4/1/2020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C9020F8-6A33-4FCB-B1F0-EE037328CBE0}" type="slidenum">
              <a:rPr lang="en-US" smtClean="0"/>
              <a:t>‹#›</a:t>
            </a:fld>
            <a:endParaRPr lang="en-US"/>
          </a:p>
        </p:txBody>
      </p:sp>
    </p:spTree>
    <p:extLst>
      <p:ext uri="{BB962C8B-B14F-4D97-AF65-F5344CB8AC3E}">
        <p14:creationId xmlns:p14="http://schemas.microsoft.com/office/powerpoint/2010/main" val="3627029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854AD6-56AA-4590-A226-7C727572FDA7}" type="datetimeFigureOut">
              <a:rPr lang="en-US" smtClean="0"/>
              <a:t>4/1/2020</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9020F8-6A33-4FCB-B1F0-EE037328CBE0}" type="slidenum">
              <a:rPr lang="en-US" smtClean="0"/>
              <a:t>‹#›</a:t>
            </a:fld>
            <a:endParaRPr lang="en-US"/>
          </a:p>
        </p:txBody>
      </p:sp>
    </p:spTree>
    <p:extLst>
      <p:ext uri="{BB962C8B-B14F-4D97-AF65-F5344CB8AC3E}">
        <p14:creationId xmlns:p14="http://schemas.microsoft.com/office/powerpoint/2010/main" val="546777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sz="4800" dirty="0">
                <a:solidFill>
                  <a:srgbClr val="C00000"/>
                </a:solidFill>
              </a:rPr>
              <a:t>جامعة بنها – كلية الآداب- قسم علم الاجتماع </a:t>
            </a:r>
            <a:endParaRPr lang="en-US" dirty="0"/>
          </a:p>
        </p:txBody>
      </p:sp>
      <p:sp>
        <p:nvSpPr>
          <p:cNvPr id="3" name="عنوان فرعي 2"/>
          <p:cNvSpPr>
            <a:spLocks noGrp="1"/>
          </p:cNvSpPr>
          <p:nvPr>
            <p:ph type="subTitle" idx="1"/>
          </p:nvPr>
        </p:nvSpPr>
        <p:spPr>
          <a:xfrm>
            <a:off x="1524000" y="3602038"/>
            <a:ext cx="9144000" cy="2144006"/>
          </a:xfrm>
        </p:spPr>
        <p:txBody>
          <a:bodyPr>
            <a:normAutofit/>
          </a:bodyPr>
          <a:lstStyle/>
          <a:p>
            <a:pPr lvl="0"/>
            <a:r>
              <a:rPr lang="ar-SA" sz="3600" dirty="0">
                <a:solidFill>
                  <a:srgbClr val="002060"/>
                </a:solidFill>
              </a:rPr>
              <a:t>المحاضرة </a:t>
            </a:r>
            <a:r>
              <a:rPr lang="ar-SA" sz="3600" dirty="0" smtClean="0">
                <a:solidFill>
                  <a:srgbClr val="002060"/>
                </a:solidFill>
              </a:rPr>
              <a:t>الثالثة  </a:t>
            </a:r>
            <a:r>
              <a:rPr lang="ar-SA" sz="3600" dirty="0">
                <a:solidFill>
                  <a:srgbClr val="002060"/>
                </a:solidFill>
              </a:rPr>
              <a:t>مقرر </a:t>
            </a:r>
            <a:r>
              <a:rPr lang="ar-SA" sz="3600" dirty="0" smtClean="0">
                <a:solidFill>
                  <a:srgbClr val="002060"/>
                </a:solidFill>
              </a:rPr>
              <a:t>علم الاجتماع الديني </a:t>
            </a:r>
          </a:p>
          <a:p>
            <a:pPr lvl="0"/>
            <a:r>
              <a:rPr lang="ar-SA" sz="3600" dirty="0">
                <a:solidFill>
                  <a:srgbClr val="00B050"/>
                </a:solidFill>
              </a:rPr>
              <a:t>د. أحمد الهجرسى </a:t>
            </a:r>
            <a:endParaRPr lang="en-US" sz="3600" dirty="0">
              <a:solidFill>
                <a:srgbClr val="00B050"/>
              </a:solidFill>
            </a:endParaRPr>
          </a:p>
          <a:p>
            <a:pPr lvl="0"/>
            <a:endParaRPr lang="en-US" sz="3600" dirty="0">
              <a:solidFill>
                <a:srgbClr val="002060"/>
              </a:solidFill>
            </a:endParaRPr>
          </a:p>
        </p:txBody>
      </p:sp>
    </p:spTree>
    <p:extLst>
      <p:ext uri="{BB962C8B-B14F-4D97-AF65-F5344CB8AC3E}">
        <p14:creationId xmlns:p14="http://schemas.microsoft.com/office/powerpoint/2010/main" val="3173468551"/>
      </p:ext>
    </p:extLst>
  </p:cSld>
  <p:clrMapOvr>
    <a:masterClrMapping/>
  </p:clrMapOvr>
  <mc:AlternateContent xmlns:mc="http://schemas.openxmlformats.org/markup-compatibility/2006" xmlns:p14="http://schemas.microsoft.com/office/powerpoint/2010/main">
    <mc:Choice Requires="p14">
      <p:transition spd="slow" p14:dur="2000" advTm="16776"/>
    </mc:Choice>
    <mc:Fallback xmlns="">
      <p:transition spd="slow" advTm="16776"/>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rgbClr val="C00000"/>
                </a:solidFill>
              </a:rPr>
              <a:t>الدين وأشكال المجتمعات </a:t>
            </a:r>
            <a:endParaRPr lang="en-US" b="1" dirty="0">
              <a:solidFill>
                <a:srgbClr val="C00000"/>
              </a:solidFill>
            </a:endParaRPr>
          </a:p>
        </p:txBody>
      </p:sp>
      <p:sp>
        <p:nvSpPr>
          <p:cNvPr id="3" name="عنصر نائب للمحتوى 2"/>
          <p:cNvSpPr>
            <a:spLocks noGrp="1"/>
          </p:cNvSpPr>
          <p:nvPr>
            <p:ph idx="1"/>
          </p:nvPr>
        </p:nvSpPr>
        <p:spPr/>
        <p:txBody>
          <a:bodyPr>
            <a:normAutofit fontScale="92500" lnSpcReduction="10000"/>
          </a:bodyPr>
          <a:lstStyle/>
          <a:p>
            <a:pPr marL="0" indent="0" algn="r">
              <a:buNone/>
            </a:pPr>
            <a:r>
              <a:rPr lang="ar-SA" b="1" dirty="0" smtClean="0">
                <a:solidFill>
                  <a:srgbClr val="C00000"/>
                </a:solidFill>
              </a:rPr>
              <a:t>تمهيد : </a:t>
            </a:r>
          </a:p>
          <a:p>
            <a:pPr marL="0" indent="0" algn="r">
              <a:buNone/>
            </a:pPr>
            <a:r>
              <a:rPr lang="ar-SA" sz="2400" dirty="0" smtClean="0"/>
              <a:t>إن ثمة </a:t>
            </a:r>
            <a:r>
              <a:rPr lang="ar-SA" sz="2400" dirty="0" err="1" smtClean="0"/>
              <a:t>إتجاهين</a:t>
            </a:r>
            <a:r>
              <a:rPr lang="ar-SA" sz="2400" dirty="0" smtClean="0"/>
              <a:t> لدي علماء الاجتماع عند النظر الي الظاهرة الدينية ، هذان الاتجاهان متكاملان ومترابطان</a:t>
            </a:r>
          </a:p>
          <a:p>
            <a:pPr marL="0" indent="0" algn="r">
              <a:buNone/>
            </a:pPr>
            <a:r>
              <a:rPr lang="ar-SA" sz="2400" b="1" dirty="0" smtClean="0">
                <a:solidFill>
                  <a:srgbClr val="C00000"/>
                </a:solidFill>
              </a:rPr>
              <a:t>الاتجاه الأول :</a:t>
            </a:r>
            <a:r>
              <a:rPr lang="ar-SA" sz="2400" dirty="0" smtClean="0">
                <a:solidFill>
                  <a:srgbClr val="C00000"/>
                </a:solidFill>
              </a:rPr>
              <a:t> </a:t>
            </a:r>
            <a:r>
              <a:rPr lang="ar-SA" sz="2400" dirty="0" smtClean="0"/>
              <a:t>ويطلق علية </a:t>
            </a:r>
            <a:r>
              <a:rPr lang="ar-SA" sz="2400" dirty="0" err="1" smtClean="0"/>
              <a:t>إتجاه</a:t>
            </a:r>
            <a:r>
              <a:rPr lang="ar-SA" sz="2400" dirty="0" smtClean="0"/>
              <a:t> البناء ويركز أصحاب هذا الاتجاه علي دراسة : </a:t>
            </a:r>
          </a:p>
          <a:p>
            <a:pPr marL="0" indent="0" algn="r">
              <a:buNone/>
            </a:pPr>
            <a:r>
              <a:rPr lang="ar-SA" sz="2400" dirty="0" smtClean="0"/>
              <a:t>1- النسق الفكري أو </a:t>
            </a:r>
            <a:r>
              <a:rPr lang="ar-SA" sz="2400" dirty="0" err="1" smtClean="0"/>
              <a:t>الإعتقادي</a:t>
            </a:r>
            <a:r>
              <a:rPr lang="ar-SA" sz="2400" dirty="0" smtClean="0"/>
              <a:t> في الدين </a:t>
            </a:r>
          </a:p>
          <a:p>
            <a:pPr marL="0" indent="0" algn="r">
              <a:buNone/>
            </a:pPr>
            <a:r>
              <a:rPr lang="ar-SA" sz="2400" dirty="0" smtClean="0"/>
              <a:t>2- نسق الفعل أو الشعائر .</a:t>
            </a:r>
          </a:p>
          <a:p>
            <a:pPr marL="0" indent="0" algn="r">
              <a:buNone/>
            </a:pPr>
            <a:r>
              <a:rPr lang="ar-SA" sz="2400" dirty="0" smtClean="0"/>
              <a:t>3- النسق المجتمعي أو نسق التفاعل الاجتماعي . </a:t>
            </a:r>
          </a:p>
          <a:p>
            <a:pPr marL="0" indent="0" algn="r">
              <a:buNone/>
            </a:pPr>
            <a:r>
              <a:rPr lang="ar-SA" sz="2400" b="1" dirty="0" smtClean="0">
                <a:solidFill>
                  <a:srgbClr val="C00000"/>
                </a:solidFill>
              </a:rPr>
              <a:t>الاتجاه الثاني : </a:t>
            </a:r>
            <a:r>
              <a:rPr lang="ar-SA" sz="2400" dirty="0" smtClean="0"/>
              <a:t>يهتم فيه الباحثون بوظائف الدين ، أي دراسة ماذا يفعل الدين </a:t>
            </a:r>
            <a:r>
              <a:rPr lang="ar-SA" sz="2400" dirty="0" err="1" smtClean="0"/>
              <a:t>لإستمرار</a:t>
            </a:r>
            <a:r>
              <a:rPr lang="ar-SA" sz="2400" dirty="0" smtClean="0"/>
              <a:t> وبناء المجتمعات والجماعات ، ويطلق علي علماء هذا الاتجاه الوظيفيون </a:t>
            </a:r>
            <a:r>
              <a:rPr lang="ar-SA" dirty="0" smtClean="0"/>
              <a:t>. </a:t>
            </a:r>
          </a:p>
          <a:p>
            <a:pPr marL="0" indent="0" algn="r">
              <a:buNone/>
            </a:pPr>
            <a:r>
              <a:rPr lang="ar-SA" sz="2400" dirty="0" smtClean="0"/>
              <a:t>ولقد ذهب </a:t>
            </a:r>
            <a:r>
              <a:rPr lang="ar-SA" sz="2400" dirty="0" err="1" smtClean="0"/>
              <a:t>تالكوت</a:t>
            </a:r>
            <a:r>
              <a:rPr lang="ar-SA" sz="2400" dirty="0" smtClean="0"/>
              <a:t> </a:t>
            </a:r>
            <a:r>
              <a:rPr lang="ar-SA" sz="2400" dirty="0" err="1" smtClean="0"/>
              <a:t>بارسونز</a:t>
            </a:r>
            <a:r>
              <a:rPr lang="ar-SA" sz="2400" dirty="0" smtClean="0"/>
              <a:t> الي القول بأهمية الترابط بين البناء والوظيفة حيث أطلق عليهما مدخل البنائية الوظيفية .  </a:t>
            </a:r>
          </a:p>
          <a:p>
            <a:pPr marL="0" indent="0" algn="r">
              <a:buNone/>
            </a:pPr>
            <a:r>
              <a:rPr lang="ar-SA" sz="2400" dirty="0" smtClean="0"/>
              <a:t>*- والواقع أن دراسة الوظائف الاجتماعية للدين </a:t>
            </a:r>
            <a:r>
              <a:rPr lang="ar-SA" sz="2400" dirty="0" err="1" smtClean="0"/>
              <a:t>لايجب</a:t>
            </a:r>
            <a:r>
              <a:rPr lang="ar-SA" sz="2400" dirty="0" smtClean="0"/>
              <a:t> أن تتم في فراغ تاريخي حيث أن الشكل والوظيفة الاجتماعية للدين مرتبطان بفهم شكل هذا المجتمع وتطوره التاريخي . فقد يكون الدين عوامل مثيرة للتماسك أو مثيرة للصراع . </a:t>
            </a:r>
          </a:p>
          <a:p>
            <a:pPr marL="0" indent="0" algn="r">
              <a:buNone/>
            </a:pPr>
            <a:endParaRPr lang="en-US" sz="2400" dirty="0"/>
          </a:p>
        </p:txBody>
      </p:sp>
    </p:spTree>
    <p:extLst>
      <p:ext uri="{BB962C8B-B14F-4D97-AF65-F5344CB8AC3E}">
        <p14:creationId xmlns:p14="http://schemas.microsoft.com/office/powerpoint/2010/main" val="521307115"/>
      </p:ext>
    </p:extLst>
  </p:cSld>
  <p:clrMapOvr>
    <a:masterClrMapping/>
  </p:clrMapOvr>
  <mc:AlternateContent xmlns:mc="http://schemas.openxmlformats.org/markup-compatibility/2006" xmlns:p14="http://schemas.microsoft.com/office/powerpoint/2010/main">
    <mc:Choice Requires="p14">
      <p:transition spd="slow" p14:dur="2000" advTm="200722"/>
    </mc:Choice>
    <mc:Fallback xmlns="">
      <p:transition spd="slow" advTm="200722"/>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rgbClr val="C00000"/>
                </a:solidFill>
              </a:rPr>
              <a:t>الدين </a:t>
            </a:r>
            <a:r>
              <a:rPr lang="ar-SA" b="1" dirty="0">
                <a:solidFill>
                  <a:srgbClr val="C00000"/>
                </a:solidFill>
              </a:rPr>
              <a:t>وأشكال المجتمعات </a:t>
            </a:r>
            <a:endParaRPr lang="en-US" dirty="0"/>
          </a:p>
        </p:txBody>
      </p:sp>
      <p:sp>
        <p:nvSpPr>
          <p:cNvPr id="3" name="عنصر نائب للمحتوى 2"/>
          <p:cNvSpPr>
            <a:spLocks noGrp="1"/>
          </p:cNvSpPr>
          <p:nvPr>
            <p:ph idx="1"/>
          </p:nvPr>
        </p:nvSpPr>
        <p:spPr/>
        <p:txBody>
          <a:bodyPr>
            <a:normAutofit lnSpcReduction="10000"/>
          </a:bodyPr>
          <a:lstStyle/>
          <a:p>
            <a:pPr marL="0" indent="0" algn="r">
              <a:buNone/>
            </a:pPr>
            <a:r>
              <a:rPr lang="ar-SA" dirty="0" smtClean="0"/>
              <a:t>*- </a:t>
            </a:r>
            <a:r>
              <a:rPr lang="ar-SA" sz="2400" dirty="0" smtClean="0"/>
              <a:t>هناك ثلاثة نماذج رئيسية للمجتمع تختلف وظائف الدين </a:t>
            </a:r>
            <a:r>
              <a:rPr lang="ar-SA" sz="2400" dirty="0" err="1" smtClean="0"/>
              <a:t>بإختلافها</a:t>
            </a:r>
            <a:r>
              <a:rPr lang="ar-SA" sz="2400" dirty="0" smtClean="0"/>
              <a:t> . النموذج الأول : وهو المجتمع الذي تكون فيه القيم الدينية هي السائدة والمسيطرة ، والنموذج الثاني : وهو الذي يحتوي القيم الدينية والقيم العلمانية ، والنموذج الثالث : هو الذي تسيطر عليه القيم العلمانية .   </a:t>
            </a:r>
          </a:p>
          <a:p>
            <a:pPr marL="0" indent="0" algn="r">
              <a:buNone/>
            </a:pPr>
            <a:endParaRPr lang="ar-SA" sz="2400" dirty="0"/>
          </a:p>
          <a:p>
            <a:pPr marL="0" indent="0" algn="r">
              <a:buNone/>
            </a:pPr>
            <a:r>
              <a:rPr lang="ar-SA" sz="2400" b="1" dirty="0" smtClean="0">
                <a:solidFill>
                  <a:srgbClr val="C00000"/>
                </a:solidFill>
              </a:rPr>
              <a:t>النموذج لأول : المجتمعات البدائية وسيادة القيم الدينية :  </a:t>
            </a:r>
            <a:r>
              <a:rPr lang="ar-SA" sz="2400" dirty="0" smtClean="0"/>
              <a:t>يمثل هذا النموذج المجتمعات الصغيرة المنعزلة والبدائية والتي تتميز بقدر بسيط من التطور التكنولوجي وتقسيم العمل وتقسم واضح للطبقات الاجتماعية ، </a:t>
            </a:r>
            <a:r>
              <a:rPr lang="ar-SA" sz="2400" dirty="0" err="1" smtClean="0"/>
              <a:t>وتعتبرالأسرة</a:t>
            </a:r>
            <a:r>
              <a:rPr lang="ar-SA" sz="2400" dirty="0" smtClean="0"/>
              <a:t> في هذه المجتمعات  من أهم الأنظمة . </a:t>
            </a:r>
          </a:p>
          <a:p>
            <a:pPr marL="0" indent="0" algn="r">
              <a:buNone/>
            </a:pPr>
            <a:r>
              <a:rPr lang="ar-SA" sz="2400" b="1" dirty="0" smtClean="0">
                <a:solidFill>
                  <a:srgbClr val="C00000"/>
                </a:solidFill>
              </a:rPr>
              <a:t>1- نسق </a:t>
            </a:r>
            <a:r>
              <a:rPr lang="ar-SA" sz="2400" b="1" dirty="0" err="1" smtClean="0">
                <a:solidFill>
                  <a:srgbClr val="C00000"/>
                </a:solidFill>
              </a:rPr>
              <a:t>الإعتقاد</a:t>
            </a:r>
            <a:r>
              <a:rPr lang="ar-SA" sz="2400" b="1" dirty="0" smtClean="0">
                <a:solidFill>
                  <a:srgbClr val="C00000"/>
                </a:solidFill>
              </a:rPr>
              <a:t> : </a:t>
            </a:r>
            <a:r>
              <a:rPr lang="ar-SA" sz="2400" dirty="0" smtClean="0"/>
              <a:t>يلاحظ في هذه المجتمعات أن هناك حالة من </a:t>
            </a:r>
            <a:r>
              <a:rPr lang="ar-SA" sz="2400" dirty="0" err="1" smtClean="0"/>
              <a:t>الإندماج</a:t>
            </a:r>
            <a:r>
              <a:rPr lang="ar-SA" sz="2400" dirty="0" smtClean="0"/>
              <a:t> بين منظومة الأفكار والمعتقدات والأساطير ، حيث أن الناس في هذه المجتمعات لا يستطيعون تمييز موضوعات التقديس الديني منفصلة عن انفسهم . </a:t>
            </a:r>
          </a:p>
          <a:p>
            <a:pPr marL="0" indent="0" algn="r">
              <a:buNone/>
            </a:pPr>
            <a:r>
              <a:rPr lang="ar-SA" sz="2400" dirty="0" smtClean="0"/>
              <a:t>*- فالرموز الدينية هي بوجه عام مجموعة من الأشكال الأسطورية مثل أسلاف القبائل أو الأبطال الذين يرمز اليهم برموز مختلفة . </a:t>
            </a:r>
          </a:p>
          <a:p>
            <a:pPr marL="0" indent="0" algn="r">
              <a:buNone/>
            </a:pPr>
            <a:endParaRPr lang="en-US" sz="2400" dirty="0"/>
          </a:p>
        </p:txBody>
      </p:sp>
    </p:spTree>
    <p:extLst>
      <p:ext uri="{BB962C8B-B14F-4D97-AF65-F5344CB8AC3E}">
        <p14:creationId xmlns:p14="http://schemas.microsoft.com/office/powerpoint/2010/main" val="2699492944"/>
      </p:ext>
    </p:extLst>
  </p:cSld>
  <p:clrMapOvr>
    <a:masterClrMapping/>
  </p:clrMapOvr>
  <mc:AlternateContent xmlns:mc="http://schemas.openxmlformats.org/markup-compatibility/2006" xmlns:p14="http://schemas.microsoft.com/office/powerpoint/2010/main">
    <mc:Choice Requires="p14">
      <p:transition spd="slow" p14:dur="2000" advTm="328167"/>
    </mc:Choice>
    <mc:Fallback xmlns="">
      <p:transition spd="slow" advTm="328167"/>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solidFill>
                  <a:srgbClr val="C00000"/>
                </a:solidFill>
              </a:rPr>
              <a:t>الدين وأشكال المجتمعات </a:t>
            </a:r>
            <a:endParaRPr lang="en-US" dirty="0"/>
          </a:p>
        </p:txBody>
      </p:sp>
      <p:sp>
        <p:nvSpPr>
          <p:cNvPr id="3" name="عنصر نائب للمحتوى 2"/>
          <p:cNvSpPr>
            <a:spLocks noGrp="1"/>
          </p:cNvSpPr>
          <p:nvPr>
            <p:ph idx="1"/>
          </p:nvPr>
        </p:nvSpPr>
        <p:spPr/>
        <p:txBody>
          <a:bodyPr>
            <a:normAutofit fontScale="92500"/>
          </a:bodyPr>
          <a:lstStyle/>
          <a:p>
            <a:pPr marL="0" indent="0" algn="r">
              <a:buNone/>
            </a:pPr>
            <a:r>
              <a:rPr lang="ar-SA" b="1" dirty="0" smtClean="0">
                <a:solidFill>
                  <a:srgbClr val="C00000"/>
                </a:solidFill>
              </a:rPr>
              <a:t>2- أنساق الفعل الديني : </a:t>
            </a:r>
            <a:r>
              <a:rPr lang="ar-SA" dirty="0" smtClean="0"/>
              <a:t> </a:t>
            </a:r>
            <a:r>
              <a:rPr lang="ar-SA" sz="2400" dirty="0" smtClean="0"/>
              <a:t>تهدف أنساق الفعل الديني الي تحقيق التماثل بين جماعة المؤمنين </a:t>
            </a:r>
            <a:r>
              <a:rPr lang="ar-SA" sz="2400" dirty="0" err="1" smtClean="0"/>
              <a:t>والشىء</a:t>
            </a:r>
            <a:r>
              <a:rPr lang="ar-SA" sz="2400" dirty="0" smtClean="0"/>
              <a:t> المعبود . ففي حالة الاحتفال </a:t>
            </a:r>
            <a:r>
              <a:rPr lang="ar-SA" sz="2400" dirty="0" err="1" smtClean="0"/>
              <a:t>بالطوطم</a:t>
            </a:r>
            <a:r>
              <a:rPr lang="ar-SA" sz="2400" dirty="0" smtClean="0"/>
              <a:t> والذي غالباً ما يكون حيوان يرمز للقبيلة به يتم قتل </a:t>
            </a:r>
            <a:r>
              <a:rPr lang="ar-SA" sz="2400" dirty="0" err="1" smtClean="0"/>
              <a:t>الطوطم</a:t>
            </a:r>
            <a:r>
              <a:rPr lang="ar-SA" sz="2400" dirty="0" smtClean="0"/>
              <a:t> والمشاركة في أكله . </a:t>
            </a:r>
          </a:p>
          <a:p>
            <a:pPr marL="0" indent="0" algn="r">
              <a:buNone/>
            </a:pPr>
            <a:r>
              <a:rPr lang="ar-SA" sz="2400" dirty="0" smtClean="0"/>
              <a:t>*- هذا الاحتفال مثالاً واضحاً في المشاركة الأسطورية التي هي الهدف العام من السلوك الديني لتحقيق وحدة القبيلة وتماثلها مع صفات </a:t>
            </a:r>
            <a:r>
              <a:rPr lang="ar-SA" sz="2400" dirty="0" err="1" smtClean="0"/>
              <a:t>الطوطم</a:t>
            </a:r>
            <a:r>
              <a:rPr lang="ar-SA" sz="2400" dirty="0" smtClean="0"/>
              <a:t> .  </a:t>
            </a:r>
          </a:p>
          <a:p>
            <a:pPr marL="0" indent="0" algn="r">
              <a:buNone/>
            </a:pPr>
            <a:r>
              <a:rPr lang="ar-SA" sz="2400" b="1" dirty="0" smtClean="0">
                <a:solidFill>
                  <a:srgbClr val="C00000"/>
                </a:solidFill>
              </a:rPr>
              <a:t>3- التنظيم الديني :  </a:t>
            </a:r>
            <a:r>
              <a:rPr lang="ar-SA" sz="2400" dirty="0" smtClean="0"/>
              <a:t>في هذا النوع من المجتمعات لا يوجد </a:t>
            </a:r>
            <a:r>
              <a:rPr lang="ar-SA" sz="2400" dirty="0" err="1" smtClean="0"/>
              <a:t>إستقلال</a:t>
            </a:r>
            <a:r>
              <a:rPr lang="ar-SA" sz="2400" dirty="0" smtClean="0"/>
              <a:t> للتنظيم الديني عن التنظيم الكلي في المجتمع فكل عضو أو عنصر في المجتمع هو عضو أو عنصر في دين الجماعة  . </a:t>
            </a:r>
          </a:p>
          <a:p>
            <a:pPr marL="0" indent="0" algn="r">
              <a:buNone/>
            </a:pPr>
            <a:r>
              <a:rPr lang="ar-SA" sz="2400" dirty="0" smtClean="0"/>
              <a:t>*- إن الدين في هذه المجتمعات متغلغل في الأنشطة الحيوية للمجتمع مثل الاقتصاد والسياسية والأسرة والترفيه ، وقد لاحظ (</a:t>
            </a:r>
            <a:r>
              <a:rPr lang="ar-SA" sz="2400" dirty="0" err="1" smtClean="0"/>
              <a:t>مالينوفسيكي</a:t>
            </a:r>
            <a:r>
              <a:rPr lang="ar-SA" sz="2400" dirty="0" smtClean="0"/>
              <a:t> ) في دراسته لسكان جزر </a:t>
            </a:r>
            <a:r>
              <a:rPr lang="ar-SA" sz="2400" dirty="0" err="1" smtClean="0"/>
              <a:t>التروبياند</a:t>
            </a:r>
            <a:r>
              <a:rPr lang="ar-SA" sz="2400" dirty="0" smtClean="0"/>
              <a:t> انهم عند بنائهم لأكواخهم وفلاحة أرضهم إنما يقومون </a:t>
            </a:r>
            <a:r>
              <a:rPr lang="ar-SA" sz="2400" dirty="0" err="1" smtClean="0"/>
              <a:t>يجزء</a:t>
            </a:r>
            <a:r>
              <a:rPr lang="ar-SA" sz="2400" dirty="0" smtClean="0"/>
              <a:t> من شعائرهم الدينية  والأسطورية التي </a:t>
            </a:r>
            <a:r>
              <a:rPr lang="ar-SA" sz="2400" dirty="0" err="1" smtClean="0"/>
              <a:t>إرتبطت</a:t>
            </a:r>
            <a:r>
              <a:rPr lang="ar-SA" sz="2400" dirty="0" smtClean="0"/>
              <a:t> بهذه الأعمال . </a:t>
            </a:r>
          </a:p>
          <a:p>
            <a:pPr marL="0" indent="0" algn="r">
              <a:buNone/>
            </a:pPr>
            <a:r>
              <a:rPr lang="ar-SA" sz="2400" b="1" dirty="0" smtClean="0">
                <a:solidFill>
                  <a:srgbClr val="C00000"/>
                </a:solidFill>
              </a:rPr>
              <a:t>4- وظائف الدين : </a:t>
            </a:r>
            <a:r>
              <a:rPr lang="ar-SA" sz="2400" dirty="0" smtClean="0"/>
              <a:t> في هذا النوع من المجتمعات نجد أن </a:t>
            </a:r>
            <a:r>
              <a:rPr lang="ar-SA" sz="2400" dirty="0" err="1" smtClean="0"/>
              <a:t>ظائف</a:t>
            </a:r>
            <a:r>
              <a:rPr lang="ar-SA" sz="2400" dirty="0" smtClean="0"/>
              <a:t> الدين ودوره في الجماعة يتميز بالوضوح ، لأنه طالما أن هذا المجتمع يتميز بصغر حجمه  ، وأن كل العادات المتوارثة معروفة لكل </a:t>
            </a:r>
            <a:r>
              <a:rPr lang="ar-SA" sz="2400" dirty="0" err="1" smtClean="0"/>
              <a:t>أعضائة</a:t>
            </a:r>
            <a:r>
              <a:rPr lang="ar-SA" sz="2400" dirty="0" smtClean="0"/>
              <a:t> فمن الطبيعي أن  يكون الدين ذا أثراً واضحاً علي نسق القيمة في المجتمع . </a:t>
            </a:r>
          </a:p>
          <a:p>
            <a:pPr marL="0" indent="0" algn="r">
              <a:buNone/>
            </a:pPr>
            <a:endParaRPr lang="en-US" sz="2400" b="1" dirty="0">
              <a:solidFill>
                <a:srgbClr val="C00000"/>
              </a:solidFill>
            </a:endParaRPr>
          </a:p>
        </p:txBody>
      </p:sp>
    </p:spTree>
    <p:extLst>
      <p:ext uri="{BB962C8B-B14F-4D97-AF65-F5344CB8AC3E}">
        <p14:creationId xmlns:p14="http://schemas.microsoft.com/office/powerpoint/2010/main" val="2250151805"/>
      </p:ext>
    </p:extLst>
  </p:cSld>
  <p:clrMapOvr>
    <a:masterClrMapping/>
  </p:clrMapOvr>
  <mc:AlternateContent xmlns:mc="http://schemas.openxmlformats.org/markup-compatibility/2006" xmlns:p14="http://schemas.microsoft.com/office/powerpoint/2010/main">
    <mc:Choice Requires="p14">
      <p:transition spd="slow" p14:dur="2000" advTm="422662"/>
    </mc:Choice>
    <mc:Fallback xmlns="">
      <p:transition spd="slow" advTm="422662"/>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solidFill>
                  <a:srgbClr val="C00000"/>
                </a:solidFill>
              </a:rPr>
              <a:t>الدين وأشكال المجتمعات </a:t>
            </a:r>
            <a:endParaRPr lang="en-US" dirty="0"/>
          </a:p>
        </p:txBody>
      </p:sp>
      <p:sp>
        <p:nvSpPr>
          <p:cNvPr id="3" name="عنصر نائب للمحتوى 2"/>
          <p:cNvSpPr>
            <a:spLocks noGrp="1"/>
          </p:cNvSpPr>
          <p:nvPr>
            <p:ph idx="1"/>
          </p:nvPr>
        </p:nvSpPr>
        <p:spPr/>
        <p:txBody>
          <a:bodyPr>
            <a:normAutofit fontScale="92500" lnSpcReduction="10000"/>
          </a:bodyPr>
          <a:lstStyle/>
          <a:p>
            <a:pPr marL="0" indent="0" algn="r">
              <a:buNone/>
            </a:pPr>
            <a:r>
              <a:rPr lang="ar-SA" dirty="0" smtClean="0"/>
              <a:t>*- </a:t>
            </a:r>
            <a:r>
              <a:rPr lang="ar-SA" sz="2400" dirty="0" smtClean="0"/>
              <a:t>غالباً ما تتميز القيم الدينية في هذا النموذج بالاتجاه المحافظ وتمنع أي نوع من التغير الاجتماعي ، ولهذا تمثل التقاليد قوة كبري في السيطرة علي الفرد والمجتمع .                </a:t>
            </a:r>
          </a:p>
          <a:p>
            <a:pPr marL="0" indent="0" algn="r">
              <a:buNone/>
            </a:pPr>
            <a:r>
              <a:rPr lang="ar-SA" sz="2400" dirty="0" smtClean="0"/>
              <a:t>*- كما أن عدم وجود تيار معارض في هذه المجتمعات بسبب انتشار الدين في كل جوانب الحياه الاجتماعية يجعل الدين عاملاً مؤثراً في ثبات وتماسك هذه المجتمعات وتقل فاعليته في إحداث التغير الاجتماعي .  </a:t>
            </a:r>
          </a:p>
          <a:p>
            <a:pPr marL="0" indent="0" algn="ctr">
              <a:buNone/>
            </a:pPr>
            <a:r>
              <a:rPr lang="ar-SA" sz="2400" b="1" dirty="0" smtClean="0">
                <a:solidFill>
                  <a:srgbClr val="C00000"/>
                </a:solidFill>
              </a:rPr>
              <a:t>تعقيب علي </a:t>
            </a:r>
            <a:r>
              <a:rPr lang="ar-SA" sz="2400" b="1" dirty="0" err="1" smtClean="0">
                <a:solidFill>
                  <a:srgbClr val="C00000"/>
                </a:solidFill>
              </a:rPr>
              <a:t>إستخدام</a:t>
            </a:r>
            <a:r>
              <a:rPr lang="ar-SA" sz="2400" b="1" dirty="0" smtClean="0">
                <a:solidFill>
                  <a:srgbClr val="C00000"/>
                </a:solidFill>
              </a:rPr>
              <a:t> المدخل البنائي الوظيفي  </a:t>
            </a:r>
          </a:p>
          <a:p>
            <a:pPr marL="0" indent="0" algn="r">
              <a:buNone/>
            </a:pPr>
            <a:r>
              <a:rPr lang="ar-SA" sz="2400" b="1" dirty="0" smtClean="0">
                <a:solidFill>
                  <a:srgbClr val="C00000"/>
                </a:solidFill>
              </a:rPr>
              <a:t>*- </a:t>
            </a:r>
            <a:r>
              <a:rPr lang="ar-SA" sz="2400" dirty="0" smtClean="0"/>
              <a:t>يؤكد معظم أصحاب المدخل البنائي الوظيفي علي أن الدين وأنظمته في مجتمعات النموذج الأول أساس للضبط الاجتماعي ، وما يدعم هذا الاتجاه أنه غالباً مت نجد شكلاً واضحاً لبعض الهيئات القائمة علي الضبط الاجتماعي مثل الحكومة أو القانون ، ومن فإن وظيفة الضبط الاجتماعي للدين يمكن قبولها علي أنها إيجابية وضرورية . </a:t>
            </a:r>
          </a:p>
          <a:p>
            <a:pPr marL="0" indent="0" algn="r">
              <a:buNone/>
            </a:pPr>
            <a:r>
              <a:rPr lang="ar-SA" sz="2400" dirty="0" smtClean="0"/>
              <a:t>*- علي الرغم من أن </a:t>
            </a:r>
            <a:r>
              <a:rPr lang="ar-SA" sz="2400" dirty="0" err="1" smtClean="0"/>
              <a:t>مالينوفسكي</a:t>
            </a:r>
            <a:r>
              <a:rPr lang="ar-SA" sz="2400" dirty="0" smtClean="0"/>
              <a:t> </a:t>
            </a:r>
            <a:r>
              <a:rPr lang="ar-SA" sz="2400" dirty="0" err="1" smtClean="0"/>
              <a:t>إتفق</a:t>
            </a:r>
            <a:r>
              <a:rPr lang="ar-SA" sz="2400" dirty="0" smtClean="0"/>
              <a:t> مع </a:t>
            </a:r>
            <a:r>
              <a:rPr lang="ar-SA" sz="2400" dirty="0" err="1" smtClean="0"/>
              <a:t>دوركايم</a:t>
            </a:r>
            <a:r>
              <a:rPr lang="ar-SA" sz="2400" dirty="0" smtClean="0"/>
              <a:t> في تأكيده علي الاسهام الإيجابي للدين في المجتمعات البسيطة إلا أنه أخذ علي </a:t>
            </a:r>
            <a:r>
              <a:rPr lang="ar-SA" sz="2400" dirty="0" err="1" smtClean="0"/>
              <a:t>دوركايم</a:t>
            </a:r>
            <a:r>
              <a:rPr lang="ar-SA" sz="2400" dirty="0" smtClean="0"/>
              <a:t> عدم بيانه إمكانية حدوث تجديد ديني في مثل هذا النوع من المجتمعات .</a:t>
            </a:r>
          </a:p>
          <a:p>
            <a:pPr marL="0" indent="0" algn="r">
              <a:buNone/>
            </a:pPr>
            <a:r>
              <a:rPr lang="ar-SA" sz="2400" dirty="0" smtClean="0"/>
              <a:t>*- </a:t>
            </a:r>
            <a:r>
              <a:rPr lang="ar-SA" sz="2400" dirty="0" err="1" smtClean="0"/>
              <a:t>ولفد</a:t>
            </a:r>
            <a:r>
              <a:rPr lang="ar-SA" sz="2400" dirty="0" smtClean="0"/>
              <a:t> أكد </a:t>
            </a:r>
            <a:r>
              <a:rPr lang="ar-SA" sz="2400" dirty="0" err="1" smtClean="0"/>
              <a:t>مالينوفسكي</a:t>
            </a:r>
            <a:r>
              <a:rPr lang="ar-SA" sz="2400" dirty="0" smtClean="0"/>
              <a:t> أكثر من </a:t>
            </a:r>
            <a:r>
              <a:rPr lang="ar-SA" sz="2400" dirty="0" err="1" smtClean="0"/>
              <a:t>دوركايم</a:t>
            </a:r>
            <a:r>
              <a:rPr lang="ar-SA" sz="2400" dirty="0" smtClean="0"/>
              <a:t> علي وظائف الدين في تخفيف التوترات والضغوط التي تقع علي </a:t>
            </a:r>
            <a:r>
              <a:rPr lang="ar-SA" sz="2400" dirty="0" err="1" smtClean="0"/>
              <a:t>علي</a:t>
            </a:r>
            <a:r>
              <a:rPr lang="ar-SA" sz="2400" dirty="0" smtClean="0"/>
              <a:t> المجتمع كأفراد وكجماعة ، وفي توجيه </a:t>
            </a:r>
            <a:r>
              <a:rPr lang="ar-SA" sz="2400" dirty="0" err="1" smtClean="0"/>
              <a:t>الإنتباه</a:t>
            </a:r>
            <a:r>
              <a:rPr lang="ar-SA" sz="2400" dirty="0" smtClean="0"/>
              <a:t> لوظائفه المؤيدة والمساندة والمتوازنة التي لها طابع المحافظة والتكامل  </a:t>
            </a:r>
            <a:endParaRPr lang="en-US" sz="2400" b="1" dirty="0">
              <a:solidFill>
                <a:srgbClr val="C00000"/>
              </a:solidFill>
            </a:endParaRPr>
          </a:p>
        </p:txBody>
      </p:sp>
    </p:spTree>
    <p:extLst>
      <p:ext uri="{BB962C8B-B14F-4D97-AF65-F5344CB8AC3E}">
        <p14:creationId xmlns:p14="http://schemas.microsoft.com/office/powerpoint/2010/main" val="322088418"/>
      </p:ext>
    </p:extLst>
  </p:cSld>
  <p:clrMapOvr>
    <a:masterClrMapping/>
  </p:clrMapOvr>
  <mc:AlternateContent xmlns:mc="http://schemas.openxmlformats.org/markup-compatibility/2006" xmlns:p14="http://schemas.microsoft.com/office/powerpoint/2010/main">
    <mc:Choice Requires="p14">
      <p:transition spd="slow" p14:dur="2000" advTm="381092"/>
    </mc:Choice>
    <mc:Fallback xmlns="">
      <p:transition spd="slow" advTm="381092"/>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solidFill>
                  <a:srgbClr val="C00000"/>
                </a:solidFill>
              </a:rPr>
              <a:t>الدين وأشكال المجتمعات </a:t>
            </a:r>
            <a:endParaRPr lang="en-US" dirty="0"/>
          </a:p>
        </p:txBody>
      </p:sp>
      <p:sp>
        <p:nvSpPr>
          <p:cNvPr id="3" name="عنصر نائب للمحتوى 2"/>
          <p:cNvSpPr>
            <a:spLocks noGrp="1"/>
          </p:cNvSpPr>
          <p:nvPr>
            <p:ph idx="1"/>
          </p:nvPr>
        </p:nvSpPr>
        <p:spPr/>
        <p:txBody>
          <a:bodyPr>
            <a:normAutofit/>
          </a:bodyPr>
          <a:lstStyle/>
          <a:p>
            <a:pPr marL="0" indent="0" algn="r">
              <a:buNone/>
            </a:pPr>
            <a:r>
              <a:rPr lang="ar-SA" sz="2400" b="1" dirty="0" smtClean="0">
                <a:solidFill>
                  <a:srgbClr val="C00000"/>
                </a:solidFill>
              </a:rPr>
              <a:t>النموذج الثاني: المجتمعات قبل الصناعية المتغيرة وسيادة القيم التقليدية :</a:t>
            </a:r>
          </a:p>
          <a:p>
            <a:pPr marL="0" indent="0" algn="r">
              <a:buNone/>
            </a:pPr>
            <a:r>
              <a:rPr lang="ar-SA" sz="2400" dirty="0" smtClean="0"/>
              <a:t>*- يستخدم هذا النموذج للإشارة الي المجتمعات الأقل </a:t>
            </a:r>
            <a:r>
              <a:rPr lang="ar-SA" sz="2400" dirty="0" err="1" smtClean="0"/>
              <a:t>إنعزالية</a:t>
            </a:r>
            <a:r>
              <a:rPr lang="ar-SA" sz="2400" dirty="0" smtClean="0"/>
              <a:t> والتي يسير التغير فيها بمعدلات سريعة خاصة في مجالات السكن والتقدم التكنولوجي . كما تتميز بتقسيم واضح للعمل وفروق واضحة للطبقات الاجتماعية ودرجات </a:t>
            </a:r>
            <a:r>
              <a:rPr lang="ar-SA" sz="2400" dirty="0" err="1" smtClean="0"/>
              <a:t>متفاوته</a:t>
            </a:r>
            <a:r>
              <a:rPr lang="ar-SA" sz="2400" dirty="0" smtClean="0"/>
              <a:t> من التعليم . </a:t>
            </a:r>
          </a:p>
          <a:p>
            <a:pPr marL="0" indent="0" algn="r">
              <a:buNone/>
            </a:pPr>
            <a:r>
              <a:rPr lang="ar-SA" sz="2400" b="1" dirty="0" smtClean="0">
                <a:solidFill>
                  <a:srgbClr val="C00000"/>
                </a:solidFill>
              </a:rPr>
              <a:t>*- </a:t>
            </a:r>
            <a:r>
              <a:rPr lang="ar-SA" sz="2400" dirty="0" smtClean="0"/>
              <a:t>وتعد الزراعة والصناعات اليدوية بمثابة الأساس الأول للاقتصاد القروي مع وجود بعض المراكز التجارية الحضرية . </a:t>
            </a:r>
          </a:p>
          <a:p>
            <a:pPr marL="0" indent="0" algn="r">
              <a:buNone/>
            </a:pPr>
            <a:r>
              <a:rPr lang="ar-SA" sz="2400" dirty="0" smtClean="0"/>
              <a:t>*- وبالرغم من وجود تداخل بين الأنشطة الحكومية </a:t>
            </a:r>
            <a:r>
              <a:rPr lang="ar-SA" sz="2400" dirty="0" err="1" smtClean="0"/>
              <a:t>والإقتصادية</a:t>
            </a:r>
            <a:r>
              <a:rPr lang="ar-SA" sz="2400" dirty="0" smtClean="0"/>
              <a:t> والدينية والعائلية والترفيهية إلا أنه يمكن التمييز بوضوح بين ذهاب الناس في هذا النموذج من المجتمعات الي العمل أو اللعب أو الذهاب الي دور العبادة عن سوك الأفراد وواجباتهم في النموذج الأول , </a:t>
            </a:r>
          </a:p>
          <a:p>
            <a:pPr marL="0" indent="0" algn="r">
              <a:buNone/>
            </a:pPr>
            <a:r>
              <a:rPr lang="ar-SA" sz="2400" dirty="0" smtClean="0"/>
              <a:t>*- ونجد أمثله لهذا النوع من المجتمعات في المجتمعات التي توجد بها الأديان التاريخية الكبرى مثل البوذية واليهودية والمسيحية والإسلام .   </a:t>
            </a:r>
          </a:p>
          <a:p>
            <a:pPr marL="0" indent="0" algn="r">
              <a:buNone/>
            </a:pPr>
            <a:endParaRPr lang="en-US" sz="2400" dirty="0"/>
          </a:p>
        </p:txBody>
      </p:sp>
    </p:spTree>
    <p:extLst>
      <p:ext uri="{BB962C8B-B14F-4D97-AF65-F5344CB8AC3E}">
        <p14:creationId xmlns:p14="http://schemas.microsoft.com/office/powerpoint/2010/main" val="1659700331"/>
      </p:ext>
    </p:extLst>
  </p:cSld>
  <p:clrMapOvr>
    <a:masterClrMapping/>
  </p:clrMapOvr>
  <mc:AlternateContent xmlns:mc="http://schemas.openxmlformats.org/markup-compatibility/2006" xmlns:p14="http://schemas.microsoft.com/office/powerpoint/2010/main">
    <mc:Choice Requires="p14">
      <p:transition spd="slow" p14:dur="2000" advTm="204230"/>
    </mc:Choice>
    <mc:Fallback xmlns="">
      <p:transition spd="slow" advTm="20423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solidFill>
                  <a:srgbClr val="C00000"/>
                </a:solidFill>
              </a:rPr>
              <a:t>الدين وأشكال المجتمعات </a:t>
            </a:r>
            <a:endParaRPr lang="en-US" dirty="0"/>
          </a:p>
        </p:txBody>
      </p:sp>
      <p:sp>
        <p:nvSpPr>
          <p:cNvPr id="3" name="عنصر نائب للمحتوى 2"/>
          <p:cNvSpPr>
            <a:spLocks noGrp="1"/>
          </p:cNvSpPr>
          <p:nvPr>
            <p:ph idx="1"/>
          </p:nvPr>
        </p:nvSpPr>
        <p:spPr/>
        <p:txBody>
          <a:bodyPr/>
          <a:lstStyle/>
          <a:p>
            <a:pPr marL="0" lvl="0" indent="0" algn="r">
              <a:buNone/>
            </a:pPr>
            <a:r>
              <a:rPr lang="ar-SA" sz="2400" b="1" dirty="0">
                <a:solidFill>
                  <a:srgbClr val="C00000"/>
                </a:solidFill>
              </a:rPr>
              <a:t>النموذج الثاني: المجتمعات قبل الصناعية المتغيرة وسيادة القيم التقليدية </a:t>
            </a:r>
            <a:r>
              <a:rPr lang="ar-SA" sz="2400" b="1" dirty="0" smtClean="0">
                <a:solidFill>
                  <a:srgbClr val="C00000"/>
                </a:solidFill>
              </a:rPr>
              <a:t>: </a:t>
            </a:r>
          </a:p>
          <a:p>
            <a:pPr marL="0" lvl="0" indent="0" algn="r">
              <a:buNone/>
            </a:pPr>
            <a:r>
              <a:rPr lang="ar-SA" sz="2400" b="1" dirty="0" smtClean="0">
                <a:solidFill>
                  <a:srgbClr val="C00000"/>
                </a:solidFill>
              </a:rPr>
              <a:t>1- نسق </a:t>
            </a:r>
            <a:r>
              <a:rPr lang="ar-SA" sz="2400" b="1" dirty="0" err="1" smtClean="0">
                <a:solidFill>
                  <a:srgbClr val="C00000"/>
                </a:solidFill>
              </a:rPr>
              <a:t>الأعتقاد</a:t>
            </a:r>
            <a:r>
              <a:rPr lang="ar-SA" sz="2400" b="1" dirty="0" smtClean="0">
                <a:solidFill>
                  <a:srgbClr val="C00000"/>
                </a:solidFill>
              </a:rPr>
              <a:t> : </a:t>
            </a:r>
            <a:r>
              <a:rPr lang="ar-SA" sz="2400" dirty="0" smtClean="0"/>
              <a:t> </a:t>
            </a:r>
            <a:r>
              <a:rPr lang="ar-SA" sz="2000" dirty="0" smtClean="0"/>
              <a:t>تتميز </a:t>
            </a:r>
            <a:r>
              <a:rPr lang="ar-SA" sz="2000" dirty="0" err="1" smtClean="0"/>
              <a:t>الأنساق</a:t>
            </a:r>
            <a:r>
              <a:rPr lang="ar-SA" sz="2000" dirty="0" smtClean="0"/>
              <a:t> الفكرية والرمزية في هذه الأديان التاريخية بالاختلاف الكبير فيما بينها إلا  انها تشترك جميعاً في التأكيد علي التسامي وهذا ما يميزها عن أديان النموذج الأول . </a:t>
            </a:r>
          </a:p>
          <a:p>
            <a:pPr marL="0" lvl="0" indent="0" algn="r">
              <a:buNone/>
            </a:pPr>
            <a:r>
              <a:rPr lang="ar-SA" sz="2000" b="1" dirty="0" smtClean="0">
                <a:solidFill>
                  <a:srgbClr val="C00000"/>
                </a:solidFill>
              </a:rPr>
              <a:t>*- </a:t>
            </a:r>
            <a:r>
              <a:rPr lang="ar-SA" sz="2000" dirty="0" smtClean="0"/>
              <a:t>إن </a:t>
            </a:r>
            <a:r>
              <a:rPr lang="ar-SA" sz="2000" dirty="0" err="1" smtClean="0"/>
              <a:t>الأنساق</a:t>
            </a:r>
            <a:r>
              <a:rPr lang="ar-SA" sz="2000" dirty="0" smtClean="0"/>
              <a:t> الرمزية في هذا النموذج تتميز بالثنائية حيث نجد التأكيد علي المفارقة بين الحياة الدنيا والحياة الآخرة التي تفسر علي أنها الحياة الحقيقة ونهاية الإنسان وخلاصة </a:t>
            </a:r>
            <a:r>
              <a:rPr lang="ar-SA" sz="2400" dirty="0" smtClean="0"/>
              <a:t>. </a:t>
            </a:r>
          </a:p>
          <a:p>
            <a:pPr marL="0" lvl="0" indent="0" algn="r">
              <a:buNone/>
            </a:pPr>
            <a:r>
              <a:rPr lang="ar-SA" sz="2400" b="1" dirty="0" smtClean="0">
                <a:solidFill>
                  <a:srgbClr val="C00000"/>
                </a:solidFill>
              </a:rPr>
              <a:t>2- نسق الفعل الديني : </a:t>
            </a:r>
            <a:r>
              <a:rPr lang="ar-SA" sz="2000" dirty="0" smtClean="0"/>
              <a:t>يدور الفعل الديني في هذه المجتمعات حول الفعل الضروري للإنسان للتوصل الي خلاصه . والتوصل الي الخلاص يعد أمراً صعبا ًيتطلب نظاماً تهذيبياً معيناً وإنكاراً للذات . </a:t>
            </a:r>
          </a:p>
          <a:p>
            <a:pPr marL="0" lvl="0" indent="0" algn="r">
              <a:buNone/>
            </a:pPr>
            <a:r>
              <a:rPr lang="ar-SA" sz="2000" b="1" dirty="0" smtClean="0">
                <a:solidFill>
                  <a:srgbClr val="C00000"/>
                </a:solidFill>
              </a:rPr>
              <a:t>*- </a:t>
            </a:r>
            <a:r>
              <a:rPr lang="ar-SA" sz="2000" dirty="0" smtClean="0"/>
              <a:t>ولواضح أن الأديان التاريخية تميل الي التقليل من أهمية عالمنا المادي ، ويعتبر الزهد </a:t>
            </a:r>
            <a:r>
              <a:rPr lang="ar-SA" sz="2000" dirty="0" err="1" smtClean="0"/>
              <a:t>والإنسحاب</a:t>
            </a:r>
            <a:r>
              <a:rPr lang="ar-SA" sz="2000" dirty="0" smtClean="0"/>
              <a:t> من الحياة من أهم الأفعال الدينية وأكثرها تأثيراً . </a:t>
            </a:r>
          </a:p>
          <a:p>
            <a:pPr marL="0" lvl="0" indent="0" algn="r">
              <a:buNone/>
            </a:pPr>
            <a:r>
              <a:rPr lang="ar-SA" sz="2400" b="1" dirty="0" smtClean="0">
                <a:solidFill>
                  <a:srgbClr val="C00000"/>
                </a:solidFill>
              </a:rPr>
              <a:t>*- التنظيم الديني :  </a:t>
            </a:r>
            <a:r>
              <a:rPr lang="ar-SA" sz="2000" dirty="0" smtClean="0"/>
              <a:t>يتمثل التنظيم الديني في نوعين هامين : الأول : تنظيم للصفوة الدينية يحتوي المثال الديني ، ولآخر تنظيم أقل في الدرجة والشول من النوع الأول وهو خاص بالعامة أو الشعب . </a:t>
            </a:r>
          </a:p>
          <a:p>
            <a:pPr marL="0" lvl="0" indent="0" algn="r">
              <a:buNone/>
            </a:pPr>
            <a:endParaRPr lang="ar-SA" sz="2400" b="1" dirty="0">
              <a:solidFill>
                <a:srgbClr val="C00000"/>
              </a:solidFill>
            </a:endParaRPr>
          </a:p>
        </p:txBody>
      </p:sp>
    </p:spTree>
    <p:extLst>
      <p:ext uri="{BB962C8B-B14F-4D97-AF65-F5344CB8AC3E}">
        <p14:creationId xmlns:p14="http://schemas.microsoft.com/office/powerpoint/2010/main" val="3240692595"/>
      </p:ext>
    </p:extLst>
  </p:cSld>
  <p:clrMapOvr>
    <a:masterClrMapping/>
  </p:clrMapOvr>
  <mc:AlternateContent xmlns:mc="http://schemas.openxmlformats.org/markup-compatibility/2006" xmlns:p14="http://schemas.microsoft.com/office/powerpoint/2010/main">
    <mc:Choice Requires="p14">
      <p:transition spd="slow" p14:dur="2000" advTm="339752"/>
    </mc:Choice>
    <mc:Fallback xmlns="">
      <p:transition spd="slow" advTm="339752"/>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solidFill>
                  <a:srgbClr val="C00000"/>
                </a:solidFill>
              </a:rPr>
              <a:t>الدين وأشكال المجتمعات </a:t>
            </a:r>
            <a:endParaRPr lang="en-US" dirty="0"/>
          </a:p>
        </p:txBody>
      </p:sp>
      <p:sp>
        <p:nvSpPr>
          <p:cNvPr id="3" name="عنصر نائب للمحتوى 2"/>
          <p:cNvSpPr>
            <a:spLocks noGrp="1"/>
          </p:cNvSpPr>
          <p:nvPr>
            <p:ph idx="1"/>
          </p:nvPr>
        </p:nvSpPr>
        <p:spPr/>
        <p:txBody>
          <a:bodyPr>
            <a:normAutofit fontScale="92500" lnSpcReduction="10000"/>
          </a:bodyPr>
          <a:lstStyle/>
          <a:p>
            <a:pPr marL="0" lvl="0" indent="0" algn="r">
              <a:buNone/>
            </a:pPr>
            <a:r>
              <a:rPr lang="ar-SA" sz="2400" b="1" dirty="0">
                <a:solidFill>
                  <a:srgbClr val="C00000"/>
                </a:solidFill>
              </a:rPr>
              <a:t>النموذج الثاني: المجتمعات قبل الصناعية المتغيرة وسيادة القيم التقليدية </a:t>
            </a:r>
            <a:r>
              <a:rPr lang="ar-SA" sz="2400" b="1" dirty="0" smtClean="0">
                <a:solidFill>
                  <a:srgbClr val="C00000"/>
                </a:solidFill>
              </a:rPr>
              <a:t>:</a:t>
            </a:r>
            <a:endParaRPr lang="en-US" sz="2400" b="1" dirty="0">
              <a:solidFill>
                <a:srgbClr val="C00000"/>
              </a:solidFill>
            </a:endParaRPr>
          </a:p>
          <a:p>
            <a:pPr marL="0" lvl="0" indent="0" algn="r">
              <a:buNone/>
            </a:pPr>
            <a:r>
              <a:rPr lang="ar-SA" sz="2400" b="1" dirty="0" smtClean="0">
                <a:solidFill>
                  <a:srgbClr val="C00000"/>
                </a:solidFill>
              </a:rPr>
              <a:t>4- وظائف الدين : </a:t>
            </a:r>
            <a:r>
              <a:rPr lang="ar-SA" sz="2400" dirty="0" smtClean="0"/>
              <a:t>تعد وظائف الدين في مجتمعات النموذج الثاني أكثر تعقيداً وتناقضاً بالمقارنة بالنموذج الأول . فعلي الرغم من أن الدين في النموذج الثاني يعطي تماسكاً لنسق القيم في المجتمع ، إلا أنه ايضاً يؤدي الي إثارة الصراع المجتمعي داخل هذه المجتمعات او فيما بينها . </a:t>
            </a:r>
            <a:endParaRPr lang="en-US" sz="2400" dirty="0"/>
          </a:p>
          <a:p>
            <a:pPr marL="0" lvl="0" indent="0" algn="r">
              <a:buNone/>
            </a:pPr>
            <a:r>
              <a:rPr lang="ar-SA" sz="2400" b="1" dirty="0" smtClean="0">
                <a:solidFill>
                  <a:srgbClr val="C00000"/>
                </a:solidFill>
              </a:rPr>
              <a:t>*-</a:t>
            </a:r>
            <a:r>
              <a:rPr lang="ar-SA" sz="2400" dirty="0" smtClean="0"/>
              <a:t>ويوضح تاريخ مجتمعات النموذج الثاني كيف أن هذه المجتمعات قد وقعت في صراع بسبب المنافسات الدينية  حيث أنها مجتمعات توسعية ، ومن ثم فإن ارتباط التنظيم الديني مع بناء القوة السياسي يوضح كيف أن محاولة نشر الدين كانت مندمجة مع جهود نشر السيطرة السياسية .   </a:t>
            </a:r>
          </a:p>
          <a:p>
            <a:pPr marL="0" lvl="0" indent="0" algn="r">
              <a:buNone/>
            </a:pPr>
            <a:r>
              <a:rPr lang="ar-SA" sz="2400" b="1" dirty="0" smtClean="0">
                <a:solidFill>
                  <a:srgbClr val="C00000"/>
                </a:solidFill>
              </a:rPr>
              <a:t>*- </a:t>
            </a:r>
            <a:r>
              <a:rPr lang="ar-SA" sz="2400" dirty="0" smtClean="0"/>
              <a:t>الدافع التبشيري لكل من الإسلام والمسيحية كان له دور مهم في النضال السياسي لبناء حضارتين كبيرتين فالحروب الصليبية قد ينظر اليها علي أنها ساعدت علي تكامل العالم المسيحي ولكن بالنسبة للصراع الدموي بين الإسلام والمسيحية فإن الحروب الصليبية تعد مثالاً لكيفية استخدام الدين كعامل مدمر . </a:t>
            </a:r>
          </a:p>
          <a:p>
            <a:pPr marL="0" lvl="0" indent="0" algn="r">
              <a:buNone/>
            </a:pPr>
            <a:r>
              <a:rPr lang="ar-SA" sz="2400" dirty="0"/>
              <a:t> </a:t>
            </a:r>
            <a:endParaRPr lang="ar-SA" sz="2400" dirty="0" smtClean="0"/>
          </a:p>
          <a:p>
            <a:pPr marL="0" lvl="0" indent="0" algn="r">
              <a:buNone/>
            </a:pPr>
            <a:endParaRPr lang="ar-SA" sz="2400" dirty="0"/>
          </a:p>
          <a:p>
            <a:pPr marL="0" lvl="0" indent="0" algn="r">
              <a:buNone/>
            </a:pPr>
            <a:r>
              <a:rPr lang="en-US" sz="2400" dirty="0" smtClean="0"/>
              <a:t> </a:t>
            </a:r>
            <a:r>
              <a:rPr lang="ar-SA" sz="2400" dirty="0" smtClean="0"/>
              <a:t> </a:t>
            </a:r>
            <a:endParaRPr lang="ar-SA" sz="2400" dirty="0"/>
          </a:p>
          <a:p>
            <a:endParaRPr lang="en-US" dirty="0"/>
          </a:p>
        </p:txBody>
      </p:sp>
    </p:spTree>
    <p:extLst>
      <p:ext uri="{BB962C8B-B14F-4D97-AF65-F5344CB8AC3E}">
        <p14:creationId xmlns:p14="http://schemas.microsoft.com/office/powerpoint/2010/main" val="1727892752"/>
      </p:ext>
    </p:extLst>
  </p:cSld>
  <p:clrMapOvr>
    <a:masterClrMapping/>
  </p:clrMapOvr>
  <mc:AlternateContent xmlns:mc="http://schemas.openxmlformats.org/markup-compatibility/2006" xmlns:p14="http://schemas.microsoft.com/office/powerpoint/2010/main">
    <mc:Choice Requires="p14">
      <p:transition spd="slow" p14:dur="2000" advTm="305594"/>
    </mc:Choice>
    <mc:Fallback xmlns="">
      <p:transition spd="slow" advTm="305594"/>
    </mc:Fallback>
  </mc:AlternateContent>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641</TotalTime>
  <Words>1137</Words>
  <Application>Microsoft Office PowerPoint</Application>
  <PresentationFormat>ملء الشاشة</PresentationFormat>
  <Paragraphs>53</Paragraphs>
  <Slides>8</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8</vt:i4>
      </vt:variant>
    </vt:vector>
  </HeadingPairs>
  <TitlesOfParts>
    <vt:vector size="13" baseType="lpstr">
      <vt:lpstr>Arial</vt:lpstr>
      <vt:lpstr>Calibri</vt:lpstr>
      <vt:lpstr>Calibri Light</vt:lpstr>
      <vt:lpstr>Times New Roman</vt:lpstr>
      <vt:lpstr>نسق Office</vt:lpstr>
      <vt:lpstr>جامعة بنها – كلية الآداب- قسم علم الاجتماع </vt:lpstr>
      <vt:lpstr>الدين وأشكال المجتمعات </vt:lpstr>
      <vt:lpstr>الدين وأشكال المجتمعات </vt:lpstr>
      <vt:lpstr>الدين وأشكال المجتمعات </vt:lpstr>
      <vt:lpstr>الدين وأشكال المجتمعات </vt:lpstr>
      <vt:lpstr>الدين وأشكال المجتمعات </vt:lpstr>
      <vt:lpstr>الدين وأشكال المجتمعات </vt:lpstr>
      <vt:lpstr>الدين وأشكال المجتمعات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بنها – كلية الآداب- قسم علم الاجتماع</dc:title>
  <dc:creator>lamees ahmed</dc:creator>
  <cp:lastModifiedBy>lamees ahmed</cp:lastModifiedBy>
  <cp:revision>29</cp:revision>
  <dcterms:created xsi:type="dcterms:W3CDTF">2020-03-30T21:16:00Z</dcterms:created>
  <dcterms:modified xsi:type="dcterms:W3CDTF">2020-03-31T23:02:37Z</dcterms:modified>
</cp:coreProperties>
</file>