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08717CC-D33B-46C0-BB95-FA82432B08AD}" type="datetimeFigureOut">
              <a:rPr lang="en-US" smtClean="0"/>
              <a:t>3/18/2020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157283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8717CC-D33B-46C0-BB95-FA82432B08AD}" type="datetimeFigureOut">
              <a:rPr lang="en-US" smtClean="0"/>
              <a:t>3/18/2020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351359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8717CC-D33B-46C0-BB95-FA82432B08AD}" type="datetimeFigureOut">
              <a:rPr lang="en-US" smtClean="0"/>
              <a:t>3/18/2020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175150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8717CC-D33B-46C0-BB95-FA82432B08AD}" type="datetimeFigureOut">
              <a:rPr lang="en-US" smtClean="0"/>
              <a:t>3/18/2020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308393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8717CC-D33B-46C0-BB95-FA82432B08AD}" type="datetimeFigureOut">
              <a:rPr lang="en-US" smtClean="0"/>
              <a:t>3/18/2020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65174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08717CC-D33B-46C0-BB95-FA82432B08AD}" type="datetimeFigureOut">
              <a:rPr lang="en-US" smtClean="0"/>
              <a:t>3/18/2020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231301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08717CC-D33B-46C0-BB95-FA82432B08AD}" type="datetimeFigureOut">
              <a:rPr lang="en-US" smtClean="0"/>
              <a:t>3/18/2020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170298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08717CC-D33B-46C0-BB95-FA82432B08AD}" type="datetimeFigureOut">
              <a:rPr lang="en-US" smtClean="0"/>
              <a:t>3/18/2020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14543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8717CC-D33B-46C0-BB95-FA82432B08AD}" type="datetimeFigureOut">
              <a:rPr lang="en-US" smtClean="0"/>
              <a:t>3/18/2020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385086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8717CC-D33B-46C0-BB95-FA82432B08AD}" type="datetimeFigureOut">
              <a:rPr lang="en-US" smtClean="0"/>
              <a:t>3/18/2020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108838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8717CC-D33B-46C0-BB95-FA82432B08AD}" type="datetimeFigureOut">
              <a:rPr lang="en-US" smtClean="0"/>
              <a:t>3/18/2020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013EF4C-3AF6-4011-B365-15A68E995C6A}" type="slidenum">
              <a:rPr lang="en-US" smtClean="0"/>
              <a:t>‹#›</a:t>
            </a:fld>
            <a:endParaRPr lang="en-US"/>
          </a:p>
        </p:txBody>
      </p:sp>
    </p:spTree>
    <p:extLst>
      <p:ext uri="{BB962C8B-B14F-4D97-AF65-F5344CB8AC3E}">
        <p14:creationId xmlns:p14="http://schemas.microsoft.com/office/powerpoint/2010/main" val="205215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717CC-D33B-46C0-BB95-FA82432B08AD}" type="datetimeFigureOut">
              <a:rPr lang="en-US" smtClean="0"/>
              <a:t>3/18/2020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3EF4C-3AF6-4011-B365-15A68E995C6A}" type="slidenum">
              <a:rPr lang="en-US" smtClean="0"/>
              <a:t>‹#›</a:t>
            </a:fld>
            <a:endParaRPr lang="en-US"/>
          </a:p>
        </p:txBody>
      </p:sp>
    </p:spTree>
    <p:extLst>
      <p:ext uri="{BB962C8B-B14F-4D97-AF65-F5344CB8AC3E}">
        <p14:creationId xmlns:p14="http://schemas.microsoft.com/office/powerpoint/2010/main" val="794504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6">
              <a:lumMod val="20000"/>
              <a:lumOff val="80000"/>
            </a:schemeClr>
          </a:solidFill>
        </p:spPr>
        <p:txBody>
          <a:bodyPr>
            <a:normAutofit/>
          </a:bodyPr>
          <a:lstStyle/>
          <a:p>
            <a:r>
              <a:rPr lang="ar-SA" sz="4800" dirty="0" smtClean="0"/>
              <a:t>جامعة بنها – كلية الآداب – قسم علم الاجتماع </a:t>
            </a:r>
            <a:endParaRPr lang="en-US" sz="4800" dirty="0"/>
          </a:p>
        </p:txBody>
      </p:sp>
      <p:sp>
        <p:nvSpPr>
          <p:cNvPr id="3" name="عنوان فرعي 2"/>
          <p:cNvSpPr>
            <a:spLocks noGrp="1"/>
          </p:cNvSpPr>
          <p:nvPr>
            <p:ph type="subTitle" idx="1"/>
          </p:nvPr>
        </p:nvSpPr>
        <p:spPr>
          <a:solidFill>
            <a:schemeClr val="accent5">
              <a:lumMod val="20000"/>
              <a:lumOff val="80000"/>
            </a:schemeClr>
          </a:solidFill>
        </p:spPr>
        <p:txBody>
          <a:bodyPr>
            <a:normAutofit/>
          </a:bodyPr>
          <a:lstStyle/>
          <a:p>
            <a:r>
              <a:rPr lang="ar-SA" sz="3600" dirty="0" smtClean="0"/>
              <a:t>المحاضرة الثانية – علم الاجتماع الديني – الفرقة الرابعة </a:t>
            </a:r>
            <a:endParaRPr lang="en-US" sz="3600" dirty="0"/>
          </a:p>
        </p:txBody>
      </p:sp>
    </p:spTree>
    <p:extLst>
      <p:ext uri="{BB962C8B-B14F-4D97-AF65-F5344CB8AC3E}">
        <p14:creationId xmlns:p14="http://schemas.microsoft.com/office/powerpoint/2010/main" val="365063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SA" dirty="0" smtClean="0"/>
              <a:t>علم الاجتماع الديني عند ماكس فيبر </a:t>
            </a:r>
            <a:endParaRPr lang="en-US"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lvl="8" algn="r"/>
            <a:endParaRPr lang="ar-SA" sz="2600" dirty="0"/>
          </a:p>
          <a:p>
            <a:pPr algn="ctr" rtl="1"/>
            <a:r>
              <a:rPr lang="ar-SA" sz="3600" dirty="0" smtClean="0"/>
              <a:t>* </a:t>
            </a:r>
            <a:r>
              <a:rPr lang="ar-SA" dirty="0" smtClean="0"/>
              <a:t>يعتبر ماكس فيبر احد أهم علماء الاجتماع الذين اهتموا</a:t>
            </a:r>
            <a:r>
              <a:rPr lang="en-US" dirty="0" smtClean="0"/>
              <a:t> </a:t>
            </a:r>
            <a:r>
              <a:rPr lang="ar-SA" dirty="0" smtClean="0"/>
              <a:t> بدراسة الظاهرة الدينية</a:t>
            </a:r>
            <a:endParaRPr lang="en-US" dirty="0" smtClean="0"/>
          </a:p>
          <a:p>
            <a:pPr marL="0" indent="0" algn="ctr" rtl="1">
              <a:buNone/>
            </a:pPr>
            <a:r>
              <a:rPr lang="ar-SA" dirty="0" smtClean="0"/>
              <a:t>حاول ماكس فيبر أن يتناول أديان العالم الكبرى من خلال تحليل أوضاعها التاريخية والاجتماعية . </a:t>
            </a:r>
          </a:p>
          <a:p>
            <a:pPr marL="0" indent="0" algn="ctr" rtl="1">
              <a:buNone/>
            </a:pPr>
            <a:endParaRPr lang="ar-SA" dirty="0"/>
          </a:p>
          <a:p>
            <a:pPr marL="0" indent="0" algn="ctr" rtl="1">
              <a:buNone/>
            </a:pPr>
            <a:r>
              <a:rPr lang="ar-SA" dirty="0" smtClean="0"/>
              <a:t>*كان اهتمام ماكس فيبر </a:t>
            </a:r>
            <a:r>
              <a:rPr lang="ar-SA" dirty="0" err="1" smtClean="0"/>
              <a:t>الرئيسى</a:t>
            </a:r>
            <a:r>
              <a:rPr lang="ar-SA" dirty="0" smtClean="0"/>
              <a:t> – مثله مثل كارل ماركس – ينصب علي تتبع تطور </a:t>
            </a:r>
            <a:r>
              <a:rPr lang="ar-SA" dirty="0" err="1" smtClean="0"/>
              <a:t>الراسمالية</a:t>
            </a:r>
            <a:r>
              <a:rPr lang="ar-SA" dirty="0" smtClean="0"/>
              <a:t> الحديثة . </a:t>
            </a:r>
          </a:p>
          <a:p>
            <a:pPr marL="0" indent="0" algn="ctr" rtl="1">
              <a:buNone/>
            </a:pPr>
            <a:r>
              <a:rPr lang="ar-SA" dirty="0" smtClean="0"/>
              <a:t>* - لكن ماكس فيبر يختلف عن كارل ماركس في انه لم ينظر الي الرأسمالية كمرحلة من مراحل التطور الاقتصادي العالمي ، بل نظر اليها </a:t>
            </a:r>
            <a:r>
              <a:rPr lang="ar-SA" dirty="0" err="1" smtClean="0"/>
              <a:t>بإعتبارها</a:t>
            </a:r>
            <a:r>
              <a:rPr lang="ar-SA" dirty="0" smtClean="0"/>
              <a:t> ظاهرة تاريخية منفردة . </a:t>
            </a:r>
          </a:p>
        </p:txBody>
      </p:sp>
    </p:spTree>
    <p:extLst>
      <p:ext uri="{BB962C8B-B14F-4D97-AF65-F5344CB8AC3E}">
        <p14:creationId xmlns:p14="http://schemas.microsoft.com/office/powerpoint/2010/main" val="2732097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SA" dirty="0" smtClean="0"/>
              <a:t>تابع تمهيد :                                                    </a:t>
            </a:r>
            <a:endParaRPr lang="en-US"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ar-SA" dirty="0" smtClean="0"/>
              <a:t>                   </a:t>
            </a:r>
          </a:p>
          <a:p>
            <a:pPr marL="0" indent="0" algn="r">
              <a:buNone/>
            </a:pPr>
            <a:r>
              <a:rPr lang="ar-SA" dirty="0" smtClean="0"/>
              <a:t> *- كانت المشكلة الرئيسية عند ماكس فيبر هي بيان سبب عدم ظهور الرأسمالية في مجتمعات اخري خارج أوربا</a:t>
            </a:r>
          </a:p>
          <a:p>
            <a:r>
              <a:rPr lang="ar-SA" dirty="0" smtClean="0"/>
              <a:t>*- ولقد تساءل فيبر عما اذا كان هناك علاقة بين ظهورها في مجتمعات معينة وبين الاخلاق الاقتصادية الخالقة </a:t>
            </a:r>
            <a:r>
              <a:rPr lang="ar-SA" dirty="0" err="1" smtClean="0"/>
              <a:t>للراسمالية</a:t>
            </a:r>
            <a:r>
              <a:rPr lang="ar-SA" dirty="0" smtClean="0"/>
              <a:t> التي يمكن ان توجد فقط في المسيحية البروتستانتية .        </a:t>
            </a:r>
            <a:endParaRPr lang="ar-SA" dirty="0"/>
          </a:p>
          <a:p>
            <a:r>
              <a:rPr lang="ar-SA" dirty="0" smtClean="0"/>
              <a:t>*- لقد حاول ماكس فيبر إقامة علم اجتماع ديني من خلال دراسة دور </a:t>
            </a:r>
            <a:r>
              <a:rPr lang="ar-SA" dirty="0" err="1" smtClean="0"/>
              <a:t>االأفكار</a:t>
            </a:r>
            <a:r>
              <a:rPr lang="ar-SA" dirty="0" smtClean="0"/>
              <a:t> والقيم والدين في التغير الاجتماعي .                                                                         </a:t>
            </a:r>
            <a:endParaRPr lang="en-US" dirty="0"/>
          </a:p>
        </p:txBody>
      </p:sp>
    </p:spTree>
    <p:extLst>
      <p:ext uri="{BB962C8B-B14F-4D97-AF65-F5344CB8AC3E}">
        <p14:creationId xmlns:p14="http://schemas.microsoft.com/office/powerpoint/2010/main" val="3125244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ar-SA" dirty="0" smtClean="0"/>
              <a:t>نظرية الأخلاق البروتستانتية عند ماكس فيبر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buNone/>
            </a:pPr>
            <a:r>
              <a:rPr lang="ar-SA" dirty="0" smtClean="0"/>
              <a:t>حاول ماكس فيبر في دراسته الهامة عن الأخلاق </a:t>
            </a:r>
            <a:r>
              <a:rPr lang="ar-SA" dirty="0" smtClean="0"/>
              <a:t>البروتستانتية </a:t>
            </a:r>
            <a:r>
              <a:rPr lang="ar-SA" dirty="0" smtClean="0"/>
              <a:t>وروح الرأسمالية أن يتناول العلاقة بين المعتقدات الدينية والأخلاق العملية خاصة اخلاق النشاط </a:t>
            </a:r>
            <a:r>
              <a:rPr lang="ar-SA" dirty="0" smtClean="0"/>
              <a:t>الاقتصادي            </a:t>
            </a:r>
          </a:p>
          <a:p>
            <a:pPr marL="0" indent="0">
              <a:buNone/>
            </a:pPr>
            <a:endParaRPr lang="ar-SA" dirty="0" smtClean="0"/>
          </a:p>
          <a:p>
            <a:pPr marL="0" indent="0">
              <a:buNone/>
            </a:pPr>
            <a:r>
              <a:rPr lang="ar-SA" dirty="0" smtClean="0"/>
              <a:t>*- علي الرغم من أن الاهتمام الأساسي لماكس فيبر كان </a:t>
            </a:r>
            <a:r>
              <a:rPr lang="ar-SA" dirty="0" err="1" smtClean="0"/>
              <a:t>منصباًحول</a:t>
            </a:r>
            <a:r>
              <a:rPr lang="ar-SA" dirty="0" smtClean="0"/>
              <a:t> الأخلاق الاقتصادية </a:t>
            </a:r>
            <a:r>
              <a:rPr lang="ar-SA" dirty="0" err="1" smtClean="0"/>
              <a:t>الإ</a:t>
            </a:r>
            <a:r>
              <a:rPr lang="ar-SA" dirty="0" smtClean="0"/>
              <a:t> انه حاول أن يقدم نظرة كلية حول أنواع المجتمعات وأنواع الأديان السائدة فيها . </a:t>
            </a:r>
            <a:endParaRPr lang="ar-SA" dirty="0" smtClean="0"/>
          </a:p>
          <a:p>
            <a:pPr marL="0" indent="0">
              <a:buNone/>
            </a:pPr>
            <a:r>
              <a:rPr lang="ar-SA" dirty="0" smtClean="0"/>
              <a:t>            </a:t>
            </a:r>
            <a:endParaRPr lang="en-US" dirty="0" smtClean="0"/>
          </a:p>
          <a:p>
            <a:pPr marL="0" indent="0">
              <a:buNone/>
            </a:pPr>
            <a:r>
              <a:rPr lang="ar-SA" dirty="0" smtClean="0"/>
              <a:t>*- حاول ماكس فيبر أن يقدم الدليل علي التلازم بين أشكال معينة من </a:t>
            </a:r>
            <a:r>
              <a:rPr lang="ar-SA" dirty="0" err="1" smtClean="0"/>
              <a:t>البروتسانتية</a:t>
            </a:r>
            <a:r>
              <a:rPr lang="ar-SA" dirty="0" smtClean="0"/>
              <a:t> والتقدم المنظم نحو الرأسمالية.                                                                             </a:t>
            </a:r>
            <a:endParaRPr lang="en-US" dirty="0"/>
          </a:p>
        </p:txBody>
      </p:sp>
    </p:spTree>
    <p:extLst>
      <p:ext uri="{BB962C8B-B14F-4D97-AF65-F5344CB8AC3E}">
        <p14:creationId xmlns:p14="http://schemas.microsoft.com/office/powerpoint/2010/main" val="411246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SA" dirty="0"/>
              <a:t>نظرية الأخلاق البروتستانتية عند ماكس فيبر </a:t>
            </a:r>
            <a:endParaRPr lang="en-US"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r">
              <a:buNone/>
            </a:pPr>
            <a:r>
              <a:rPr lang="ar-SA" dirty="0" smtClean="0"/>
              <a:t>*- ولقد استمد فيبر أدلته من المذهب </a:t>
            </a:r>
            <a:r>
              <a:rPr lang="ar-SA" dirty="0" err="1" smtClean="0"/>
              <a:t>التطهري</a:t>
            </a:r>
            <a:r>
              <a:rPr lang="ar-SA" dirty="0" smtClean="0"/>
              <a:t> </a:t>
            </a:r>
            <a:r>
              <a:rPr lang="ar-SA" dirty="0" err="1" smtClean="0"/>
              <a:t>الكالفني</a:t>
            </a:r>
            <a:r>
              <a:rPr lang="ar-SA" dirty="0" smtClean="0"/>
              <a:t> (اتباع كالفن ) الذي كان سائداً في بريطانيا في القرن السابع عشر والذي استقر في أمريكا </a:t>
            </a:r>
            <a:r>
              <a:rPr lang="ar-SA" dirty="0" err="1" smtClean="0"/>
              <a:t>وإشتغل</a:t>
            </a:r>
            <a:r>
              <a:rPr lang="ar-SA" dirty="0" smtClean="0"/>
              <a:t> بها بالمشروعات الرأسمالية</a:t>
            </a:r>
          </a:p>
          <a:p>
            <a:pPr marL="0" indent="0">
              <a:buNone/>
            </a:pPr>
            <a:endParaRPr lang="ar-SA" dirty="0"/>
          </a:p>
          <a:p>
            <a:pPr marL="0" indent="0" algn="r">
              <a:buNone/>
            </a:pPr>
            <a:r>
              <a:rPr lang="ar-SA" dirty="0" smtClean="0"/>
              <a:t>*-حاول ماكس فيبر أن يوضح الظروف المختلفة التي حاولت فيها الجماعات الدينية المشاركة في إقامة الرأسمالية في ذلك الوقت .</a:t>
            </a:r>
          </a:p>
          <a:p>
            <a:pPr marL="0" indent="0" algn="r">
              <a:buNone/>
            </a:pPr>
            <a:r>
              <a:rPr lang="ar-SA" dirty="0" smtClean="0"/>
              <a:t>  </a:t>
            </a:r>
          </a:p>
          <a:p>
            <a:pPr marL="0" indent="0" algn="r">
              <a:buNone/>
            </a:pPr>
            <a:r>
              <a:rPr lang="ar-SA" dirty="0" smtClean="0"/>
              <a:t>*- ولكي يصل الي بيان ذلك قام بفحص فرص العمل والتعليم المتاحة في كل من إنجلترا وفرنسا والمجر حيث وجد انها تشير الي ان البروتستانت الكالفنين إذا ما قورنوا بالكاثوليك فأننا نجدهم يحتلون المراكز الكبرى والمبادرات الرأسمالية في حين نجد الكاثوليك يميلون الي البقاء في المزارع وفي المراتب الدنيا والمشروعات الصغيرة والوظائف الإدارية .  </a:t>
            </a:r>
          </a:p>
          <a:p>
            <a:pPr marL="0" indent="0">
              <a:buNone/>
            </a:pPr>
            <a:r>
              <a:rPr lang="ar-SA" dirty="0" smtClean="0"/>
              <a:t>                                                           </a:t>
            </a:r>
            <a:endParaRPr lang="en-US" dirty="0"/>
          </a:p>
        </p:txBody>
      </p:sp>
    </p:spTree>
    <p:extLst>
      <p:ext uri="{BB962C8B-B14F-4D97-AF65-F5344CB8AC3E}">
        <p14:creationId xmlns:p14="http://schemas.microsoft.com/office/powerpoint/2010/main" val="313923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rgbClr r="0" g="0" b="0"/>
          </a:lnRef>
          <a:fillRef idx="1001">
            <a:schemeClr val="lt2"/>
          </a:fillRef>
          <a:effectRef idx="0">
            <a:scrgbClr r="0" g="0" b="0"/>
          </a:effectRef>
          <a:fontRef idx="major"/>
        </p:style>
        <p:txBody>
          <a:bodyPr/>
          <a:lstStyle/>
          <a:p>
            <a:pPr algn="ctr"/>
            <a:r>
              <a:rPr lang="ar-SA" dirty="0"/>
              <a:t>نظرية الأخلاق البروتستانتية عند ماكس فيبر </a:t>
            </a:r>
            <a:endParaRPr lang="en-US" dirty="0"/>
          </a:p>
        </p:txBody>
      </p:sp>
      <p:sp>
        <p:nvSpPr>
          <p:cNvPr id="3" name="عنصر نائب للمحتوى 2"/>
          <p:cNvSpPr>
            <a:spLocks noGrp="1"/>
          </p:cNvSpPr>
          <p:nvPr>
            <p:ph idx="1"/>
          </p:nvPr>
        </p:nvSpPr>
        <p:spPr/>
        <p:style>
          <a:lnRef idx="0">
            <a:scrgbClr r="0" g="0" b="0"/>
          </a:lnRef>
          <a:fillRef idx="1002">
            <a:schemeClr val="lt2"/>
          </a:fillRef>
          <a:effectRef idx="0">
            <a:scrgbClr r="0" g="0" b="0"/>
          </a:effectRef>
          <a:fontRef idx="major"/>
        </p:style>
        <p:txBody>
          <a:bodyPr>
            <a:normAutofit fontScale="92500"/>
          </a:bodyPr>
          <a:lstStyle/>
          <a:p>
            <a:pPr marL="0" indent="0" algn="r">
              <a:buNone/>
            </a:pPr>
            <a:r>
              <a:rPr lang="ar-SA" dirty="0" smtClean="0"/>
              <a:t>*- ذهب ماكس فيبر الي القول بأن هناك أنظمة اقتصادية كثيرة قد عرفت العديد من سمات </a:t>
            </a:r>
            <a:r>
              <a:rPr lang="ar-SA" dirty="0" err="1" smtClean="0"/>
              <a:t>الراسمالية</a:t>
            </a:r>
            <a:r>
              <a:rPr lang="ar-SA" dirty="0" smtClean="0"/>
              <a:t> لكنه لا يتحدث عن ذلك النوع من الرأسمالية فهو يبحث عن الرأسمالية الحديثة التي لا تعتمد علي الدولة الا في توفير الحماية القانونية والنظام الذي يسمح للرأسمالية بالسلوك التجاري الرشيد .          </a:t>
            </a:r>
          </a:p>
          <a:p>
            <a:pPr marL="0" indent="0" algn="r">
              <a:buNone/>
            </a:pPr>
            <a:r>
              <a:rPr lang="ar-SA" dirty="0" smtClean="0"/>
              <a:t>*- ويري فيبر أنه بينما كانت الرأسمالية القديمة لا تعبأ بالتعاليم الدينية والرأي العام  نجد رواد الرأسمالية الحديثة أكثر تحمساً للأخلاق واتباع القيم الدينية ، وينظرون الي ثرواتهم علي أنها هبه من الله وبالتالي فهم يتطلعون الي الثروة من خلال العمل الشاق وتحقيق اقصى قدر ممكن من الإنتاج . </a:t>
            </a:r>
            <a:endParaRPr lang="ar-SA" dirty="0"/>
          </a:p>
          <a:p>
            <a:pPr marL="0" indent="0" algn="r">
              <a:buNone/>
            </a:pPr>
            <a:r>
              <a:rPr lang="ar-SA" dirty="0" smtClean="0"/>
              <a:t>*- ويتناول فيبر قضية ارتباط النظرة الجديدة للعمل والتعطش للثروة بالرأسمالية. حيث يري أن البروتستانت الكلفانيين ينظرون الي العمل علي انه واجب ديني وانه وسيلة يقدمون من خلالها الشكر لله   .                                                                                                        </a:t>
            </a:r>
            <a:endParaRPr lang="en-US" dirty="0"/>
          </a:p>
        </p:txBody>
      </p:sp>
    </p:spTree>
    <p:extLst>
      <p:ext uri="{BB962C8B-B14F-4D97-AF65-F5344CB8AC3E}">
        <p14:creationId xmlns:p14="http://schemas.microsoft.com/office/powerpoint/2010/main" val="73414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rgbClr r="0" g="0" b="0"/>
          </a:lnRef>
          <a:fillRef idx="1003">
            <a:schemeClr val="lt1"/>
          </a:fillRef>
          <a:effectRef idx="0">
            <a:scrgbClr r="0" g="0" b="0"/>
          </a:effectRef>
          <a:fontRef idx="major"/>
        </p:style>
        <p:txBody>
          <a:bodyPr/>
          <a:lstStyle/>
          <a:p>
            <a:pPr algn="ctr"/>
            <a:r>
              <a:rPr lang="ar-SA" dirty="0" smtClean="0"/>
              <a:t>ماكس فيبر والدراسات المقارنة للأديان </a:t>
            </a:r>
            <a:endParaRPr lang="en-US" dirty="0"/>
          </a:p>
        </p:txBody>
      </p:sp>
      <p:sp>
        <p:nvSpPr>
          <p:cNvPr id="3" name="عنصر نائب للمحتوى 2"/>
          <p:cNvSpPr>
            <a:spLocks noGrp="1"/>
          </p:cNvSpPr>
          <p:nvPr>
            <p:ph idx="1"/>
          </p:nvPr>
        </p:nvSpPr>
        <p:spPr/>
        <p:style>
          <a:lnRef idx="0">
            <a:scrgbClr r="0" g="0" b="0"/>
          </a:lnRef>
          <a:fillRef idx="1003">
            <a:schemeClr val="lt1"/>
          </a:fillRef>
          <a:effectRef idx="0">
            <a:scrgbClr r="0" g="0" b="0"/>
          </a:effectRef>
          <a:fontRef idx="major"/>
        </p:style>
        <p:txBody>
          <a:bodyPr/>
          <a:lstStyle/>
          <a:p>
            <a:pPr marL="0" indent="0">
              <a:buNone/>
            </a:pPr>
            <a:r>
              <a:rPr lang="ar-SA" dirty="0" smtClean="0"/>
              <a:t>*- تناول ماكس فيبر أديان الهند والصين واليهودية بالدراسة تحت عنوان الأخلاق الاقتصادية لأديان العالم ولعل هذا يعكس </a:t>
            </a:r>
            <a:r>
              <a:rPr lang="ar-SA" dirty="0" err="1" smtClean="0"/>
              <a:t>إستمرار</a:t>
            </a:r>
            <a:r>
              <a:rPr lang="ar-SA" dirty="0" smtClean="0"/>
              <a:t> اهتمام ماكس فيبر بتأثير الأخلاق البروتستانتية علي الأنشطة الاقتصادية . </a:t>
            </a:r>
          </a:p>
          <a:p>
            <a:pPr marL="0" indent="0" algn="r">
              <a:buNone/>
            </a:pPr>
            <a:r>
              <a:rPr lang="ar-SA" dirty="0" smtClean="0"/>
              <a:t>*- يري ماكس فيبر أن جميع الأديان تحاول أن تعطي توجيهاً أخلاقياً للأنشطة الدنيوية لأعضائها سواء كانت هذه التوجيهات صريحة أو ضمنية . ففي كل دين مستودع للحوافز الروحية للمؤمن وهذا ما يشكل نسق القيم الخاص بكل دين .  </a:t>
            </a:r>
          </a:p>
          <a:p>
            <a:pPr marL="0" indent="0" algn="r">
              <a:buNone/>
            </a:pPr>
            <a:endParaRPr lang="ar-SA" dirty="0"/>
          </a:p>
          <a:p>
            <a:pPr marL="0" indent="0" algn="r">
              <a:buNone/>
            </a:pPr>
            <a:r>
              <a:rPr lang="ar-SA" dirty="0" smtClean="0"/>
              <a:t>*- تركزت تحليلات فيبر حول العلاقات بين المعتقدات الدينية ومكانة وبناء القوة في المجتمع حيث رصد التأثيرات المتبادلة بين الدين والمجتمع . </a:t>
            </a:r>
          </a:p>
          <a:p>
            <a:pPr marL="0" indent="0" algn="r">
              <a:buNone/>
            </a:pPr>
            <a:endParaRPr lang="ar-SA" dirty="0"/>
          </a:p>
          <a:p>
            <a:pPr marL="0" indent="0" algn="r">
              <a:buNone/>
            </a:pPr>
            <a:endParaRPr lang="en-US" dirty="0"/>
          </a:p>
        </p:txBody>
      </p:sp>
    </p:spTree>
    <p:extLst>
      <p:ext uri="{BB962C8B-B14F-4D97-AF65-F5344CB8AC3E}">
        <p14:creationId xmlns:p14="http://schemas.microsoft.com/office/powerpoint/2010/main" val="2187271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a:t>ماكس فيبر والدراسات المقارنة للأديان </a:t>
            </a:r>
            <a:endParaRPr lang="en-US"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lgn="r">
              <a:buNone/>
            </a:pPr>
            <a:r>
              <a:rPr lang="ar-SA" dirty="0" smtClean="0"/>
              <a:t>*- اهتم ماكس فيبر بدراسة القادة الدينيين في الصين القديمة والهند وفلسطين الذين صاغوا ونشروا الاتجاهات الدينية للعديد من أديان العالم . </a:t>
            </a:r>
          </a:p>
          <a:p>
            <a:pPr marL="0" indent="0">
              <a:buNone/>
            </a:pPr>
            <a:r>
              <a:rPr lang="ar-SA" dirty="0" smtClean="0"/>
              <a:t>*- ولقد </a:t>
            </a:r>
            <a:r>
              <a:rPr lang="ar-SA" dirty="0" err="1" smtClean="0"/>
              <a:t>إنتقلت</a:t>
            </a:r>
            <a:r>
              <a:rPr lang="ar-SA" dirty="0" smtClean="0"/>
              <a:t> </a:t>
            </a:r>
            <a:r>
              <a:rPr lang="ar-SA" dirty="0" err="1" smtClean="0"/>
              <a:t>إهتمامات</a:t>
            </a:r>
            <a:r>
              <a:rPr lang="ar-SA" dirty="0" smtClean="0"/>
              <a:t> ماكس فيبر بالتدريج من التحليل المطول للتأثيرات المتبادلة بين </a:t>
            </a:r>
            <a:r>
              <a:rPr lang="ar-SA" dirty="0" err="1" smtClean="0"/>
              <a:t>الإلهامات</a:t>
            </a:r>
            <a:r>
              <a:rPr lang="ar-SA" dirty="0" smtClean="0"/>
              <a:t> الدينية والشخصيات </a:t>
            </a:r>
            <a:r>
              <a:rPr lang="ar-SA" dirty="0" err="1" smtClean="0"/>
              <a:t>الكارزمية</a:t>
            </a:r>
            <a:r>
              <a:rPr lang="ar-SA" dirty="0" smtClean="0"/>
              <a:t>  الي الدراسة المقارنة للأبنية الاجتماعية حيث تمثل المتضمنات الأخلاقية الدنيوية لأديان العالم محوراً رئيسياً للدراسة .                           </a:t>
            </a:r>
          </a:p>
          <a:p>
            <a:pPr marL="0" indent="0">
              <a:buNone/>
            </a:pPr>
            <a:r>
              <a:rPr lang="ar-SA" dirty="0" smtClean="0"/>
              <a:t>*- ولقد </a:t>
            </a:r>
            <a:r>
              <a:rPr lang="ar-SA" dirty="0" err="1" smtClean="0"/>
              <a:t>إستخدم</a:t>
            </a:r>
            <a:r>
              <a:rPr lang="ar-SA" dirty="0" smtClean="0"/>
              <a:t> ماكس فيبر في دراسته للأخلاق البروتستانتية </a:t>
            </a:r>
            <a:r>
              <a:rPr lang="ar-SA" dirty="0" err="1" smtClean="0"/>
              <a:t>مصطلجاً</a:t>
            </a:r>
            <a:r>
              <a:rPr lang="ar-SA" dirty="0" smtClean="0"/>
              <a:t> جديداً هو مصطلح الزهد الدنيوي والذي له استخدام واسع في الدراسات المقارنة للأديان ، وقد استخدمه فيبر كمصطلح مقابل لمصطلح </a:t>
            </a:r>
            <a:r>
              <a:rPr lang="ar-SA" dirty="0" err="1" smtClean="0"/>
              <a:t>التطهري</a:t>
            </a:r>
            <a:r>
              <a:rPr lang="ar-SA" dirty="0" smtClean="0"/>
              <a:t> النشط والراهب الكاثوليكي فكلاهما يسلك طريقاً </a:t>
            </a:r>
            <a:r>
              <a:rPr lang="ar-SA" dirty="0" err="1" smtClean="0"/>
              <a:t>زهدياُ</a:t>
            </a:r>
            <a:r>
              <a:rPr lang="ar-SA" dirty="0" smtClean="0"/>
              <a:t> في الحياه . ويبدوا الاختلاف بين المصطلحين في أن الراهب الكاثوليكي يري أن هدفه يتطلب منه الانسحاب من الحياه الأسرية والجنسية ومن العلاقات الطبقية والملكية والممارسة السياسية ، في حين يعتقد </a:t>
            </a:r>
            <a:r>
              <a:rPr lang="ar-SA" dirty="0" err="1" smtClean="0"/>
              <a:t>التطهري</a:t>
            </a:r>
            <a:r>
              <a:rPr lang="ar-SA" dirty="0" smtClean="0"/>
              <a:t> النشط ان كل تلك الأنشطة لو أعيد توجيهها يمكن ان تساهم في تلبية إرادة الله وتبجيله علي الأرض  </a:t>
            </a:r>
            <a:endParaRPr lang="en-US" dirty="0"/>
          </a:p>
        </p:txBody>
      </p:sp>
    </p:spTree>
    <p:extLst>
      <p:ext uri="{BB962C8B-B14F-4D97-AF65-F5344CB8AC3E}">
        <p14:creationId xmlns:p14="http://schemas.microsoft.com/office/powerpoint/2010/main" val="406607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rgbClr r="0" g="0" b="0"/>
          </a:lnRef>
          <a:fillRef idx="1003">
            <a:schemeClr val="lt1"/>
          </a:fillRef>
          <a:effectRef idx="0">
            <a:scrgbClr r="0" g="0" b="0"/>
          </a:effectRef>
          <a:fontRef idx="major"/>
        </p:style>
        <p:txBody>
          <a:bodyPr/>
          <a:lstStyle/>
          <a:p>
            <a:pPr algn="ctr"/>
            <a:r>
              <a:rPr lang="ar-SA" dirty="0"/>
              <a:t>ماكس فيبر والدراسات المقارنة للأديان </a:t>
            </a:r>
            <a:endParaRPr lang="en-US" dirty="0"/>
          </a:p>
        </p:txBody>
      </p:sp>
      <p:sp>
        <p:nvSpPr>
          <p:cNvPr id="3" name="عنصر نائب للمحتوى 2"/>
          <p:cNvSpPr>
            <a:spLocks noGrp="1"/>
          </p:cNvSpPr>
          <p:nvPr>
            <p:ph idx="1"/>
          </p:nvPr>
        </p:nvSpPr>
        <p:spPr/>
        <p:style>
          <a:lnRef idx="0">
            <a:scrgbClr r="0" g="0" b="0"/>
          </a:lnRef>
          <a:fillRef idx="1003">
            <a:schemeClr val="lt1"/>
          </a:fillRef>
          <a:effectRef idx="0">
            <a:scrgbClr r="0" g="0" b="0"/>
          </a:effectRef>
          <a:fontRef idx="major"/>
        </p:style>
        <p:txBody>
          <a:bodyPr>
            <a:normAutofit fontScale="92500" lnSpcReduction="10000"/>
          </a:bodyPr>
          <a:lstStyle/>
          <a:p>
            <a:pPr marL="0" indent="0" algn="r">
              <a:buNone/>
            </a:pPr>
            <a:r>
              <a:rPr lang="ar-SA" dirty="0" smtClean="0"/>
              <a:t>*- ولقد </a:t>
            </a:r>
            <a:r>
              <a:rPr lang="ar-SA" dirty="0" err="1" smtClean="0"/>
              <a:t>إستخدم</a:t>
            </a:r>
            <a:r>
              <a:rPr lang="ar-SA" dirty="0" smtClean="0"/>
              <a:t> ماكس فيبر مصطلحي الزهد الدنيوي </a:t>
            </a:r>
            <a:r>
              <a:rPr lang="ar-SA" dirty="0" err="1" smtClean="0"/>
              <a:t>والأخروي</a:t>
            </a:r>
            <a:r>
              <a:rPr lang="ar-SA" dirty="0" smtClean="0"/>
              <a:t> ليقارن بين المسيحية واديان أخري مثل الهندوسية والبوذية والديانة الطاوية . فهناك تشابهاً بين الراهب الكاثوليكي والراهب البوذي . ولقد اكتشف فيبر ان الرهبان البوذيون كانوا من كبار ملاك الأراضي ولعل ذلك ما يناقض المثال الديني الذي يفترض الزهد والتجرد </a:t>
            </a:r>
            <a:r>
              <a:rPr lang="ar-SA" dirty="0" err="1" smtClean="0"/>
              <a:t>والإنسحاب</a:t>
            </a:r>
            <a:r>
              <a:rPr lang="ar-SA" dirty="0" smtClean="0"/>
              <a:t> من الحياة .        </a:t>
            </a:r>
          </a:p>
          <a:p>
            <a:pPr marL="0" indent="0" algn="r">
              <a:buNone/>
            </a:pPr>
            <a:r>
              <a:rPr lang="ar-SA" dirty="0" smtClean="0"/>
              <a:t>*- ولقد ظهرت ممارسات الزهد </a:t>
            </a:r>
            <a:r>
              <a:rPr lang="ar-SA" dirty="0" err="1" smtClean="0"/>
              <a:t>الأخروي</a:t>
            </a:r>
            <a:r>
              <a:rPr lang="ar-SA" dirty="0" smtClean="0"/>
              <a:t> في الهندوسية علي الرغم من انها كدين </a:t>
            </a:r>
            <a:r>
              <a:rPr lang="ar-SA" dirty="0" err="1" smtClean="0"/>
              <a:t>لاتعرف</a:t>
            </a:r>
            <a:r>
              <a:rPr lang="ar-SA" dirty="0" smtClean="0"/>
              <a:t> الرهبنة الرسمية فالهندوس ينظرون الي الحياة الأسرية والاقتصادية والاجتماعية علي انها واجبات يجب أن تؤدي ولكنها ليست هي الهدف الأساسي </a:t>
            </a:r>
            <a:r>
              <a:rPr lang="ar-SA" dirty="0" err="1" smtClean="0"/>
              <a:t>للحياه</a:t>
            </a:r>
            <a:r>
              <a:rPr lang="ar-SA" dirty="0" smtClean="0"/>
              <a:t> ولعل هذا كان عقبة في طريق تطور الرأسمالية في المجتمع الهندي .</a:t>
            </a:r>
          </a:p>
          <a:p>
            <a:pPr marL="0" indent="0" algn="r">
              <a:buNone/>
            </a:pPr>
            <a:r>
              <a:rPr lang="ar-SA" dirty="0" smtClean="0"/>
              <a:t>ويختلف الإسلام كما يري فيبر عن تلك الأديان فهو دين المحاربين والموجه نحو القيم الدنيوية ، ويعترف فيبر بأن هناك بعض الفرق الصوفية في المراحل المتأخرة من الإسلام شبيهة بالفرق الزهدية المسيحية ولكنها لم تكن قوية لدرجة ان تؤدي الي تطور اقتصادي الذي يعتمد علي الزهد وخاصة الزهد </a:t>
            </a:r>
            <a:r>
              <a:rPr lang="ar-SA" dirty="0" err="1" smtClean="0"/>
              <a:t>الأخروي</a:t>
            </a:r>
            <a:r>
              <a:rPr lang="ar-SA" dirty="0" smtClean="0"/>
              <a:t> كما كان في تصور كالفن </a:t>
            </a:r>
            <a:r>
              <a:rPr lang="ar-SA" smtClean="0"/>
              <a:t>والبروتستانت  .</a:t>
            </a:r>
            <a:endParaRPr lang="en-US" dirty="0"/>
          </a:p>
        </p:txBody>
      </p:sp>
    </p:spTree>
    <p:extLst>
      <p:ext uri="{BB962C8B-B14F-4D97-AF65-F5344CB8AC3E}">
        <p14:creationId xmlns:p14="http://schemas.microsoft.com/office/powerpoint/2010/main" val="180101246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901</Words>
  <Application>Microsoft Office PowerPoint</Application>
  <PresentationFormat>ملء الشاشة</PresentationFormat>
  <Paragraphs>44</Paragraphs>
  <Slides>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9</vt:i4>
      </vt:variant>
    </vt:vector>
  </HeadingPairs>
  <TitlesOfParts>
    <vt:vector size="14" baseType="lpstr">
      <vt:lpstr>Arial</vt:lpstr>
      <vt:lpstr>Calibri</vt:lpstr>
      <vt:lpstr>Calibri Light</vt:lpstr>
      <vt:lpstr>Times New Roman</vt:lpstr>
      <vt:lpstr>نسق Office</vt:lpstr>
      <vt:lpstr>جامعة بنها – كلية الآداب – قسم علم الاجتماع </vt:lpstr>
      <vt:lpstr>علم الاجتماع الديني عند ماكس فيبر </vt:lpstr>
      <vt:lpstr>تابع تمهيد :                                                    </vt:lpstr>
      <vt:lpstr>نظرية الأخلاق البروتستانتية عند ماكس فيبر </vt:lpstr>
      <vt:lpstr>نظرية الأخلاق البروتستانتية عند ماكس فيبر </vt:lpstr>
      <vt:lpstr>نظرية الأخلاق البروتستانتية عند ماكس فيبر </vt:lpstr>
      <vt:lpstr>ماكس فيبر والدراسات المقارنة للأديان </vt:lpstr>
      <vt:lpstr>ماكس فيبر والدراسات المقارنة للأديان </vt:lpstr>
      <vt:lpstr>ماكس فيبر والدراسات المقارنة للأديان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 كلية الآداب – قسم علم الاجتماع</dc:title>
  <dc:creator>lamees ahmed</dc:creator>
  <cp:lastModifiedBy>lamees ahmed</cp:lastModifiedBy>
  <cp:revision>25</cp:revision>
  <dcterms:created xsi:type="dcterms:W3CDTF">2020-03-17T20:44:26Z</dcterms:created>
  <dcterms:modified xsi:type="dcterms:W3CDTF">2020-03-18T15:18:13Z</dcterms:modified>
</cp:coreProperties>
</file>