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0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47E0-FB48-467B-82B2-4BC397C4BF7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EFB4-D423-4CFA-9C57-FDDE849BE7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230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47E0-FB48-467B-82B2-4BC397C4BF7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EFB4-D423-4CFA-9C57-FDDE849BE7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649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47E0-FB48-467B-82B2-4BC397C4BF7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EFB4-D423-4CFA-9C57-FDDE849BE7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2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47E0-FB48-467B-82B2-4BC397C4BF7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EFB4-D423-4CFA-9C57-FDDE849BE7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91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47E0-FB48-467B-82B2-4BC397C4BF7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EFB4-D423-4CFA-9C57-FDDE849BE7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361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47E0-FB48-467B-82B2-4BC397C4BF7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EFB4-D423-4CFA-9C57-FDDE849BE7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412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47E0-FB48-467B-82B2-4BC397C4BF7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EFB4-D423-4CFA-9C57-FDDE849BE7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833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47E0-FB48-467B-82B2-4BC397C4BF7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EFB4-D423-4CFA-9C57-FDDE849BE7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177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47E0-FB48-467B-82B2-4BC397C4BF7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EFB4-D423-4CFA-9C57-FDDE849BE7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020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47E0-FB48-467B-82B2-4BC397C4BF7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EFB4-D423-4CFA-9C57-FDDE849BE7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941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A47E0-FB48-467B-82B2-4BC397C4BF7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EFB4-D423-4CFA-9C57-FDDE849BE7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215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A47E0-FB48-467B-82B2-4BC397C4BF7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9EFB4-D423-4CFA-9C57-FDDE849BE7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6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ar-SA" sz="4800" dirty="0" smtClean="0">
                <a:solidFill>
                  <a:schemeClr val="accent6">
                    <a:lumMod val="50000"/>
                  </a:schemeClr>
                </a:solidFill>
              </a:rPr>
              <a:t>جامعة بنها – كلية </a:t>
            </a:r>
            <a:r>
              <a:rPr lang="ar-SA" sz="4800" dirty="0" err="1" smtClean="0">
                <a:solidFill>
                  <a:schemeClr val="accent6">
                    <a:lumMod val="50000"/>
                  </a:schemeClr>
                </a:solidFill>
              </a:rPr>
              <a:t>الأداب</a:t>
            </a:r>
            <a:r>
              <a:rPr lang="ar-SA" sz="4800" dirty="0" smtClean="0">
                <a:solidFill>
                  <a:schemeClr val="accent6">
                    <a:lumMod val="50000"/>
                  </a:schemeClr>
                </a:solidFill>
              </a:rPr>
              <a:t> – قسم علم الاجتماع </a:t>
            </a:r>
            <a:endParaRPr lang="en-US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المحاضرة الأولي  مقرر علم الاجتماع </a:t>
            </a:r>
            <a:r>
              <a:rPr lang="ar-SA" sz="4000" b="1" dirty="0" err="1" smtClean="0">
                <a:solidFill>
                  <a:srgbClr val="FF0000"/>
                </a:solidFill>
              </a:rPr>
              <a:t>الدينى</a:t>
            </a:r>
            <a:endParaRPr lang="ar-SA" sz="4000" b="1" dirty="0" smtClean="0">
              <a:solidFill>
                <a:srgbClr val="FF0000"/>
              </a:solidFill>
            </a:endParaRPr>
          </a:p>
          <a:p>
            <a:r>
              <a:rPr lang="ar-SA" sz="4000" b="1" dirty="0" smtClean="0">
                <a:solidFill>
                  <a:srgbClr val="FF0000"/>
                </a:solidFill>
              </a:rPr>
              <a:t>د. أحمد </a:t>
            </a:r>
            <a:r>
              <a:rPr lang="ar-SA" sz="4000" b="1" dirty="0" err="1" smtClean="0">
                <a:solidFill>
                  <a:srgbClr val="FF0000"/>
                </a:solidFill>
              </a:rPr>
              <a:t>الهجرسي</a:t>
            </a:r>
            <a:r>
              <a:rPr lang="ar-SA" sz="4000" b="1" dirty="0" smtClean="0">
                <a:solidFill>
                  <a:srgbClr val="FF0000"/>
                </a:solidFill>
              </a:rPr>
              <a:t> 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627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err="1" smtClean="0"/>
              <a:t>دوركايم</a:t>
            </a:r>
            <a:r>
              <a:rPr lang="ar-SA" dirty="0" smtClean="0"/>
              <a:t> ( الدين والعقل الجمعي )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ar-SA" dirty="0" smtClean="0"/>
              <a:t>* ويري </a:t>
            </a:r>
            <a:r>
              <a:rPr lang="ar-SA" dirty="0" err="1" smtClean="0"/>
              <a:t>دوركايم</a:t>
            </a:r>
            <a:r>
              <a:rPr lang="ar-SA" dirty="0" smtClean="0"/>
              <a:t> أن الجماعة الاجتماعية هي التي تخلق الشعائر الدينية وتوجدها ، فعندما تجتمع الجماعة الاجتماعية في مناسبات معينة يقوي لديها الإحساس الجمعي، وبتكرار هذا الإحساس في المناسبات يصبح نوعاُ من الشعائر ، ويأخذ في ذهن المشاركين فيه شكل القوي المقدسة .  </a:t>
            </a:r>
          </a:p>
          <a:p>
            <a:pPr algn="r"/>
            <a:r>
              <a:rPr lang="ar-SA" dirty="0" smtClean="0"/>
              <a:t>*والحقيقة أن ما يريد </a:t>
            </a:r>
            <a:r>
              <a:rPr lang="ar-SA" dirty="0" err="1" smtClean="0"/>
              <a:t>دوركايم</a:t>
            </a:r>
            <a:r>
              <a:rPr lang="ar-SA" dirty="0" smtClean="0"/>
              <a:t> أن يؤكده أن الجماعة الاجتماعية هي المسئولة عن تكوين الدين والتعبير عنه رمزياً. </a:t>
            </a:r>
          </a:p>
          <a:p>
            <a:pPr algn="r"/>
            <a:r>
              <a:rPr lang="ar-SA" dirty="0" smtClean="0"/>
              <a:t>* فالدين خاص بجماعة معينة وعندما تتغير الجماعة يتغير الدين ايضاً   فبناء الجماعة عند </a:t>
            </a:r>
            <a:r>
              <a:rPr lang="ar-SA" dirty="0" err="1" smtClean="0"/>
              <a:t>دوركايم</a:t>
            </a:r>
            <a:r>
              <a:rPr lang="ar-SA" dirty="0" smtClean="0"/>
              <a:t> متغير مستقل والدين متغير تابع . </a:t>
            </a:r>
          </a:p>
          <a:p>
            <a:pPr algn="r"/>
            <a:r>
              <a:rPr lang="ar-SA" dirty="0" smtClean="0"/>
              <a:t>*وعن علاقة الدين بالتضامن الاجتماعي فإن </a:t>
            </a:r>
            <a:r>
              <a:rPr lang="ar-SA" dirty="0" err="1" smtClean="0"/>
              <a:t>دوركايم</a:t>
            </a:r>
            <a:r>
              <a:rPr lang="ar-SA" dirty="0" smtClean="0"/>
              <a:t> يري أن الدين </a:t>
            </a:r>
            <a:r>
              <a:rPr lang="ar-SA" dirty="0" err="1" smtClean="0"/>
              <a:t>مستمدمن</a:t>
            </a:r>
            <a:r>
              <a:rPr lang="ar-SA" dirty="0" smtClean="0"/>
              <a:t> التضامن الاجتماعي من ناحية فضلاً عن أنه يعضده ويسانده من ناحية أخري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765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إميل </a:t>
            </a:r>
            <a:r>
              <a:rPr lang="ar-SA" dirty="0" err="1" smtClean="0"/>
              <a:t>دوركايم</a:t>
            </a:r>
            <a:r>
              <a:rPr lang="ar-SA" dirty="0" smtClean="0"/>
              <a:t> ( الدين والعقل الجمعي )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r"/>
            <a:r>
              <a:rPr lang="ar-SA" dirty="0" smtClean="0"/>
              <a:t>*ويري </a:t>
            </a:r>
            <a:r>
              <a:rPr lang="ar-SA" dirty="0" err="1" smtClean="0"/>
              <a:t>دوركايم</a:t>
            </a:r>
            <a:r>
              <a:rPr lang="ar-SA" dirty="0" smtClean="0"/>
              <a:t> أن نمو المجتمعات في الحجم وفي </a:t>
            </a:r>
            <a:r>
              <a:rPr lang="ar-SA" dirty="0" err="1" smtClean="0"/>
              <a:t>الحتكاك</a:t>
            </a:r>
            <a:r>
              <a:rPr lang="ar-SA" dirty="0" smtClean="0"/>
              <a:t> المتبادل يجعل الناس يميلون الي الانتقال من عبادة </a:t>
            </a:r>
            <a:r>
              <a:rPr lang="ar-SA" dirty="0" err="1" smtClean="0"/>
              <a:t>الطوطم</a:t>
            </a:r>
            <a:r>
              <a:rPr lang="ar-SA" dirty="0" smtClean="0"/>
              <a:t> أو أرواح الأسلاف أو آلهة المدينة الي عبادة </a:t>
            </a:r>
            <a:r>
              <a:rPr lang="ar-SA" dirty="0" err="1" smtClean="0"/>
              <a:t>الأله</a:t>
            </a:r>
            <a:r>
              <a:rPr lang="ar-SA" dirty="0" smtClean="0"/>
              <a:t> الواحد الذي يحكم كل الخلق . 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*ولقد لاحظ رولاند روبرتسون أن معالجة </a:t>
            </a:r>
            <a:r>
              <a:rPr lang="ar-SA" dirty="0" err="1" smtClean="0"/>
              <a:t>دوركايم</a:t>
            </a:r>
            <a:r>
              <a:rPr lang="ar-SA" dirty="0" smtClean="0"/>
              <a:t> للدين قد حظيت </a:t>
            </a:r>
            <a:r>
              <a:rPr lang="ar-SA" dirty="0" err="1" smtClean="0"/>
              <a:t>بإهتمام</a:t>
            </a:r>
            <a:r>
              <a:rPr lang="ar-SA" dirty="0" smtClean="0"/>
              <a:t> العديد من الباحثين لاسيما </a:t>
            </a:r>
            <a:r>
              <a:rPr lang="ar-SA" dirty="0" err="1" smtClean="0"/>
              <a:t>الأنثروبولوجيين</a:t>
            </a:r>
            <a:r>
              <a:rPr lang="ar-SA" dirty="0" smtClean="0"/>
              <a:t> ويري أن مرد ذلك الي أن نظرية إميل </a:t>
            </a:r>
            <a:r>
              <a:rPr lang="ar-SA" dirty="0" err="1" smtClean="0"/>
              <a:t>دوركايم</a:t>
            </a:r>
            <a:r>
              <a:rPr lang="ar-SA" dirty="0" smtClean="0"/>
              <a:t> عن الطابع التكاملي للدين وأثر الدين علي المستوي الفردي والجماعي قد </a:t>
            </a:r>
            <a:r>
              <a:rPr lang="ar-SA" dirty="0" err="1" smtClean="0"/>
              <a:t>إجتذبت</a:t>
            </a:r>
            <a:r>
              <a:rPr lang="ar-SA" dirty="0" smtClean="0"/>
              <a:t> العديد من الباحثين المهتمين بدراسة المجتمعات البدائية . </a:t>
            </a:r>
          </a:p>
          <a:p>
            <a:pPr algn="r"/>
            <a:r>
              <a:rPr lang="ar-SA" dirty="0" smtClean="0"/>
              <a:t>* ولقد ساهم </a:t>
            </a:r>
            <a:r>
              <a:rPr lang="ar-SA" dirty="0" err="1" smtClean="0"/>
              <a:t>دوركايم</a:t>
            </a:r>
            <a:r>
              <a:rPr lang="ar-SA" dirty="0" smtClean="0"/>
              <a:t> من خلال تفرقته بين ما اطلق علية المقدس والمدنس وتأكيده علي عالمية الدين في استبعاد الدراسات </a:t>
            </a:r>
            <a:r>
              <a:rPr lang="ar-SA" dirty="0" err="1" smtClean="0"/>
              <a:t>الأنثروبولوجية</a:t>
            </a:r>
            <a:r>
              <a:rPr lang="ar-SA" dirty="0" smtClean="0"/>
              <a:t> التي اهتمت بالتفرقة بين ما هو عقلي وغير عقلي في الاعتقاد الديني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67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كارل ماركس ( الدين والوعي الطبقي )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r"/>
            <a:r>
              <a:rPr lang="ar-SA" dirty="0" smtClean="0"/>
              <a:t>* كان </a:t>
            </a:r>
            <a:r>
              <a:rPr lang="ar-SA" dirty="0" err="1" smtClean="0"/>
              <a:t>إهتمام</a:t>
            </a:r>
            <a:r>
              <a:rPr lang="ar-SA" dirty="0" smtClean="0"/>
              <a:t> كارل ماركس بالدين موجهاً بالأساس نحو الدور الذي يلعبه الدين في المجتمعات ذات الطبقات الواضحة ، وكيف يسهم في إخماد أو نمو الوعي الطبقي بين أفراد الطبقة المستغلة . </a:t>
            </a:r>
          </a:p>
          <a:p>
            <a:pPr algn="r"/>
            <a:endParaRPr lang="ar-SA" dirty="0" smtClean="0"/>
          </a:p>
          <a:p>
            <a:pPr algn="r"/>
            <a:r>
              <a:rPr lang="ar-SA" dirty="0" smtClean="0"/>
              <a:t>* ولقد لخص كارل ماركس أفكاره عن الدين في عبارته الشهيرة « إن الدين هو أنين الكائن المضطهد ، وقلب </a:t>
            </a:r>
            <a:r>
              <a:rPr lang="ar-SA" dirty="0" err="1" smtClean="0"/>
              <a:t>العالمعديم</a:t>
            </a:r>
            <a:r>
              <a:rPr lang="ar-SA" dirty="0" smtClean="0"/>
              <a:t> الرحمة ، وحس الظروف القاسية ، إنه أفيون الشعب 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476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dirty="0" smtClean="0"/>
              <a:t>        </a:t>
            </a:r>
            <a:r>
              <a:rPr lang="ar-SA" sz="3600" dirty="0" smtClean="0"/>
              <a:t>التطور التاريخي لعلم الاجتماع الديني                                   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</a:pPr>
            <a:r>
              <a:rPr lang="ar-SA" sz="2400" dirty="0" smtClean="0"/>
              <a:t>تمهيد </a:t>
            </a:r>
          </a:p>
          <a:p>
            <a:pPr algn="ctr">
              <a:lnSpc>
                <a:spcPct val="170000"/>
              </a:lnSpc>
            </a:pPr>
            <a:r>
              <a:rPr lang="ar-SA" sz="2400" dirty="0" smtClean="0"/>
              <a:t>- ميز روبرت بلا  بين إثنين من </a:t>
            </a:r>
            <a:r>
              <a:rPr lang="ar-SA" sz="2400" dirty="0" err="1" smtClean="0"/>
              <a:t>الإتجاهات</a:t>
            </a:r>
            <a:r>
              <a:rPr lang="ar-SA" sz="2400" dirty="0" smtClean="0"/>
              <a:t> </a:t>
            </a:r>
            <a:r>
              <a:rPr lang="ar-SA" sz="2400" dirty="0" err="1" smtClean="0"/>
              <a:t>السوسيولوجية</a:t>
            </a:r>
            <a:r>
              <a:rPr lang="ar-SA" sz="2400" dirty="0" smtClean="0"/>
              <a:t> في دراسة الدين : </a:t>
            </a:r>
          </a:p>
          <a:p>
            <a:pPr algn="ctr">
              <a:lnSpc>
                <a:spcPct val="170000"/>
              </a:lnSpc>
            </a:pPr>
            <a:r>
              <a:rPr lang="ar-SA" sz="2400" dirty="0" err="1" smtClean="0"/>
              <a:t>الإتجاه</a:t>
            </a:r>
            <a:r>
              <a:rPr lang="ar-SA" sz="2400" dirty="0" smtClean="0"/>
              <a:t> الأول : وهو الاتجاه العقلاني </a:t>
            </a:r>
          </a:p>
          <a:p>
            <a:pPr algn="ctr">
              <a:lnSpc>
                <a:spcPct val="170000"/>
              </a:lnSpc>
            </a:pPr>
            <a:r>
              <a:rPr lang="ar-SA" sz="2400" dirty="0" smtClean="0"/>
              <a:t>الاتجاه الثاني : الاتجاه اللاعقلاني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ar-SA" sz="2400" dirty="0" smtClean="0"/>
              <a:t>العقلانيون يرون أن كل ما هو </a:t>
            </a:r>
            <a:r>
              <a:rPr lang="ar-SA" sz="2400" dirty="0" err="1" smtClean="0"/>
              <a:t>لاعقلي</a:t>
            </a:r>
            <a:r>
              <a:rPr lang="ar-SA" sz="2400" dirty="0" smtClean="0"/>
              <a:t> لا يمكن دخوله تحت حدود التحليل العقلي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ar-SA" sz="2400" dirty="0" smtClean="0"/>
              <a:t>ويرون ان </a:t>
            </a:r>
            <a:r>
              <a:rPr lang="ar-SA" sz="2400" dirty="0" err="1" smtClean="0"/>
              <a:t>المبادىْ</a:t>
            </a:r>
            <a:r>
              <a:rPr lang="ar-SA" sz="2400" dirty="0" smtClean="0"/>
              <a:t> المنافية للعقل في </a:t>
            </a:r>
            <a:r>
              <a:rPr lang="ar-SA" sz="2400" dirty="0" err="1" smtClean="0"/>
              <a:t>االدين</a:t>
            </a:r>
            <a:r>
              <a:rPr lang="ar-SA" sz="2400" dirty="0" smtClean="0"/>
              <a:t> القائم إنما نشأت من جهل رجال الدين ومغالطتهم المتعمدة  التي يخدمون بها مصالحهم ومصالح الحكام .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ar-SA" sz="2400" dirty="0" smtClean="0"/>
              <a:t>كما يري الاتجاه العقلاني أن وراء الأشكال المنافية للعقل هناك دين فطري طبيعي يتفق مع مقتضيات العقل . </a:t>
            </a:r>
          </a:p>
        </p:txBody>
      </p:sp>
    </p:spTree>
    <p:extLst>
      <p:ext uri="{BB962C8B-B14F-4D97-AF65-F5344CB8AC3E}">
        <p14:creationId xmlns:p14="http://schemas.microsoft.com/office/powerpoint/2010/main" xmlns="" val="89235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تابع التمهيد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 algn="r">
              <a:buNone/>
            </a:pPr>
            <a:r>
              <a:rPr lang="ar-SA" dirty="0" smtClean="0"/>
              <a:t>أما الاتجاه </a:t>
            </a:r>
            <a:r>
              <a:rPr lang="ar-SA" dirty="0" err="1" smtClean="0"/>
              <a:t>اللاعقلي</a:t>
            </a:r>
            <a:r>
              <a:rPr lang="ar-SA" dirty="0" smtClean="0"/>
              <a:t> أو غير العقلاني : فقد نشأ كرد فعل </a:t>
            </a:r>
            <a:r>
              <a:rPr lang="ar-SA" dirty="0" err="1" smtClean="0"/>
              <a:t>للأتجاه</a:t>
            </a:r>
            <a:r>
              <a:rPr lang="ar-SA" dirty="0" smtClean="0"/>
              <a:t> العقلي.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ar-SA" dirty="0" smtClean="0"/>
              <a:t>حيث يؤكد هذا الاتجاه علي أن الدين مستقل بنفسه وتجربة ذاتية خاصة قائمة بذاتها. </a:t>
            </a:r>
          </a:p>
          <a:p>
            <a:pPr marL="0" indent="0" algn="r">
              <a:buNone/>
            </a:pPr>
            <a:r>
              <a:rPr lang="ar-SA" dirty="0" smtClean="0"/>
              <a:t>-يري هذا الاتجاه </a:t>
            </a:r>
            <a:r>
              <a:rPr lang="ar-SA" dirty="0" err="1" smtClean="0"/>
              <a:t>اللاعقلي</a:t>
            </a:r>
            <a:r>
              <a:rPr lang="ar-SA" dirty="0" smtClean="0"/>
              <a:t> أن الدين ليس قائماً في المعرفة ولا في العقل ولكن في المشاعر .</a:t>
            </a:r>
          </a:p>
          <a:p>
            <a:pPr marL="0" indent="0" algn="r">
              <a:buNone/>
            </a:pPr>
            <a:endParaRPr lang="ar-SA" dirty="0"/>
          </a:p>
          <a:p>
            <a:pPr marL="0" indent="0" algn="r">
              <a:buNone/>
            </a:pPr>
            <a:r>
              <a:rPr lang="ar-SA" dirty="0" smtClean="0"/>
              <a:t>- وفي الحقيقة فإنه في الوقت الذي </a:t>
            </a:r>
            <a:r>
              <a:rPr lang="ar-SA" dirty="0" err="1" smtClean="0"/>
              <a:t>إرتبط</a:t>
            </a:r>
            <a:r>
              <a:rPr lang="ar-SA" dirty="0" smtClean="0"/>
              <a:t> فيه الاتجاه </a:t>
            </a:r>
            <a:r>
              <a:rPr lang="ar-SA" dirty="0" err="1" smtClean="0"/>
              <a:t>الاعقلاني</a:t>
            </a:r>
            <a:r>
              <a:rPr lang="ar-SA" dirty="0" smtClean="0"/>
              <a:t> بالفلسفة الوضعية في المانيا </a:t>
            </a:r>
            <a:r>
              <a:rPr lang="ar-SA" dirty="0" err="1" smtClean="0"/>
              <a:t>إرتبطت</a:t>
            </a:r>
            <a:r>
              <a:rPr lang="ar-SA" dirty="0" smtClean="0"/>
              <a:t> المعالجة العقلانية للدين بظهور الفلسفة الوضعية في فرنسا والفلسفة النفعية في إنجلترا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441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رواد علم الاجتماع ودراستهم للدين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ar-SA" sz="2400" dirty="0" smtClean="0"/>
              <a:t>ا- اوجست كونت : الدين وطفولة الإنسانية </a:t>
            </a:r>
          </a:p>
          <a:p>
            <a:pPr algn="r">
              <a:lnSpc>
                <a:spcPct val="150000"/>
              </a:lnSpc>
            </a:pPr>
            <a:r>
              <a:rPr lang="ar-SA" sz="2400" dirty="0" smtClean="0"/>
              <a:t>*طبع اوجست كونت علم الاجتماع بصفة عامة بالطابع الوضعي وقد انعكس ذلك بطبيعة الحال علي علم الاجتماع الديني                                                                </a:t>
            </a:r>
          </a:p>
          <a:p>
            <a:pPr algn="r">
              <a:lnSpc>
                <a:spcPct val="150000"/>
              </a:lnSpc>
            </a:pPr>
            <a:r>
              <a:rPr lang="ar-SA" sz="2400" dirty="0" smtClean="0"/>
              <a:t>* ولقد استمد اوجست كونت من معالجته الوضعية جملة من القوانين التي تفسر تطور المجتمع البشري وتفسر </a:t>
            </a:r>
            <a:r>
              <a:rPr lang="ar-SA" sz="2400" dirty="0" err="1" smtClean="0"/>
              <a:t>دينامياته</a:t>
            </a:r>
            <a:r>
              <a:rPr lang="ar-SA" sz="2400" dirty="0" smtClean="0"/>
              <a:t> وحركته . </a:t>
            </a:r>
          </a:p>
          <a:p>
            <a:pPr algn="r">
              <a:lnSpc>
                <a:spcPct val="150000"/>
              </a:lnSpc>
            </a:pPr>
            <a:r>
              <a:rPr lang="ar-SA" sz="2400" dirty="0" smtClean="0"/>
              <a:t>قوانين الثبات الاجتماعي ( </a:t>
            </a:r>
            <a:r>
              <a:rPr lang="ar-SA" sz="2400" dirty="0" err="1" smtClean="0"/>
              <a:t>الإستاتيكا</a:t>
            </a:r>
            <a:r>
              <a:rPr lang="ar-SA" sz="2400" dirty="0" smtClean="0"/>
              <a:t> الاجتماعية ) </a:t>
            </a:r>
          </a:p>
          <a:p>
            <a:pPr algn="r">
              <a:lnSpc>
                <a:spcPct val="150000"/>
              </a:lnSpc>
            </a:pPr>
            <a:r>
              <a:rPr lang="ar-SA" sz="2400" dirty="0" smtClean="0"/>
              <a:t>قوانين التغير الاجتماعي ( الديناميكا الاجتماعية )</a:t>
            </a:r>
          </a:p>
          <a:p>
            <a:pPr algn="r">
              <a:lnSpc>
                <a:spcPct val="150000"/>
              </a:lnSpc>
            </a:pPr>
            <a:r>
              <a:rPr lang="ar-SA" sz="2400" dirty="0" smtClean="0"/>
              <a:t>* قانون الحالات الثلاث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51315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اوجست كونت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r-SA" dirty="0" smtClean="0"/>
              <a:t>الحالة اللاهوتية             الحالة الميتافيزيقية                  الحالة الوضعية </a:t>
            </a:r>
          </a:p>
          <a:p>
            <a:pPr algn="r">
              <a:lnSpc>
                <a:spcPct val="150000"/>
              </a:lnSpc>
            </a:pPr>
            <a:r>
              <a:rPr lang="ar-SA" dirty="0" smtClean="0"/>
              <a:t>ولقد كانت حركة الفكر وتطوره هو </a:t>
            </a:r>
            <a:r>
              <a:rPr lang="ar-SA" dirty="0" err="1" smtClean="0"/>
              <a:t>الميكانيزم</a:t>
            </a:r>
            <a:r>
              <a:rPr lang="ar-SA" dirty="0" smtClean="0"/>
              <a:t> الأساسي للتطور كما تصوره اوجست كونت . * ولقد كان كونت يري أن هناك شكلا تطوريا تكامليا بين المراحل الثلاث فكل مرحلة تبتدأ من حيث انتهت المرحلة السابقة . </a:t>
            </a:r>
            <a:endParaRPr lang="ar-SA" dirty="0"/>
          </a:p>
          <a:p>
            <a:pPr marL="0" indent="0" algn="r">
              <a:buNone/>
            </a:pPr>
            <a:r>
              <a:rPr lang="ar-SA" dirty="0" smtClean="0"/>
              <a:t>* ولقد كان اقصي ما وصلت اليه المرحلة اللاهوتية هو تطور مفهوم التوحيد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337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اوجست كونت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r"/>
            <a:r>
              <a:rPr lang="ar-SA" dirty="0" smtClean="0"/>
              <a:t>ويري </a:t>
            </a:r>
            <a:r>
              <a:rPr lang="ar-SA" dirty="0" err="1" smtClean="0"/>
              <a:t>الوضعيون</a:t>
            </a:r>
            <a:r>
              <a:rPr lang="ar-SA" dirty="0" smtClean="0"/>
              <a:t> أن تقدم علم الاجتماع يعتمد اساساً علي رفض البحث في المسائل </a:t>
            </a:r>
          </a:p>
          <a:p>
            <a:pPr algn="r"/>
            <a:r>
              <a:rPr lang="ar-SA" dirty="0" smtClean="0"/>
              <a:t>التي </a:t>
            </a:r>
            <a:r>
              <a:rPr lang="ar-SA" dirty="0" err="1" smtClean="0"/>
              <a:t>لايمكن</a:t>
            </a:r>
            <a:r>
              <a:rPr lang="ar-SA" dirty="0" smtClean="0"/>
              <a:t> </a:t>
            </a:r>
            <a:r>
              <a:rPr lang="ar-SA" dirty="0" err="1" smtClean="0"/>
              <a:t>الاجابه</a:t>
            </a:r>
            <a:r>
              <a:rPr lang="ar-SA" dirty="0" smtClean="0"/>
              <a:t> عليها مثل المعاني المطلقة واصل وهدف الحياه وفكره الإله وكيف نشأت ومن أين . </a:t>
            </a:r>
          </a:p>
          <a:p>
            <a:pPr algn="r"/>
            <a:r>
              <a:rPr lang="ar-SA" dirty="0" smtClean="0"/>
              <a:t>ولقد ساعد الاتجاه الوضعي علي ظهور نظريات تفسر الدين علي أنه نوع من التضليل الاجتماعي ( أي نوع من التفكير والأفعال الرمزية </a:t>
            </a:r>
            <a:r>
              <a:rPr lang="ar-SA" dirty="0" err="1" smtClean="0"/>
              <a:t>أسيىء</a:t>
            </a:r>
            <a:r>
              <a:rPr lang="ar-SA" dirty="0" smtClean="0"/>
              <a:t> فهمها أو نسيت معانيها ) . </a:t>
            </a:r>
          </a:p>
          <a:p>
            <a:pPr algn="r"/>
            <a:r>
              <a:rPr lang="ar-SA" dirty="0" smtClean="0"/>
              <a:t>* ( لم يقدم اوجست كونت تفسيراً </a:t>
            </a:r>
            <a:r>
              <a:rPr lang="ar-SA" dirty="0" err="1" smtClean="0"/>
              <a:t>سوسيولوجياً</a:t>
            </a:r>
            <a:r>
              <a:rPr lang="ar-SA" dirty="0" smtClean="0"/>
              <a:t> للدين بل علي العكس فإنه قدم تفسيراً دينياً للمجتمع ) </a:t>
            </a:r>
          </a:p>
          <a:p>
            <a:pPr algn="r"/>
            <a:r>
              <a:rPr lang="ar-SA" dirty="0" smtClean="0"/>
              <a:t>حيث اهتم كونت أساسا </a:t>
            </a:r>
            <a:r>
              <a:rPr lang="ar-SA" dirty="0" err="1" smtClean="0"/>
              <a:t>باضفاء</a:t>
            </a:r>
            <a:r>
              <a:rPr lang="ar-SA" dirty="0" smtClean="0"/>
              <a:t> الصفة الدينية المقدسة علي ديانته الوضعية او ما اسماها دين الإنسانية ولم يقدم لنا تفسيرا </a:t>
            </a:r>
            <a:r>
              <a:rPr lang="ar-SA" dirty="0" err="1" smtClean="0"/>
              <a:t>سوسيولوجيا</a:t>
            </a:r>
            <a:r>
              <a:rPr lang="ar-SA" dirty="0" smtClean="0"/>
              <a:t> للوظيفة الاجتماعية للدين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448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هربرت سبنسر ( الدين والمبدأ الحيوي )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r"/>
            <a:r>
              <a:rPr lang="ar-SA" dirty="0" smtClean="0"/>
              <a:t>* تنطلق دراسة هربرت سبنسر للمبدأ الحيوي من دراسة الانتقال من الجماعات الصغيرة المتجانسة الي الجماعات الكبيرة </a:t>
            </a:r>
            <a:r>
              <a:rPr lang="ar-SA" dirty="0" err="1" smtClean="0"/>
              <a:t>اللامتجانسة</a:t>
            </a:r>
            <a:r>
              <a:rPr lang="ar-SA" dirty="0" smtClean="0"/>
              <a:t> . 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*والمقصود بنظرية المبدأ الحيوي عند سبنسر عبادة الأرواح والقوي المقدسة بين البدائيين في مرحلة تعدد </a:t>
            </a:r>
            <a:r>
              <a:rPr lang="ar-SA" dirty="0" err="1" smtClean="0"/>
              <a:t>الألهة</a:t>
            </a:r>
            <a:r>
              <a:rPr lang="ar-SA" dirty="0" smtClean="0"/>
              <a:t> . </a:t>
            </a:r>
          </a:p>
          <a:p>
            <a:pPr algn="r"/>
            <a:r>
              <a:rPr lang="ar-SA" dirty="0" smtClean="0"/>
              <a:t>*وتدور نظرية </a:t>
            </a:r>
            <a:r>
              <a:rPr lang="ar-SA" dirty="0" err="1" smtClean="0"/>
              <a:t>المبدأالحيوي</a:t>
            </a:r>
            <a:r>
              <a:rPr lang="ar-SA" dirty="0" smtClean="0"/>
              <a:t> حول ثلاث موضوعات أساسية : </a:t>
            </a:r>
          </a:p>
          <a:p>
            <a:pPr algn="r"/>
            <a:r>
              <a:rPr lang="ar-SA" dirty="0" smtClean="0"/>
              <a:t>عمومية </a:t>
            </a:r>
            <a:r>
              <a:rPr lang="ar-SA" dirty="0" err="1" smtClean="0"/>
              <a:t>الطوطمية</a:t>
            </a:r>
            <a:r>
              <a:rPr lang="ar-SA" dirty="0" smtClean="0"/>
              <a:t>        - العلاقة بين الدين والسحر والعلم     - إمكانية وجود النظرية الحيوية أي الاعتقاد في القوي </a:t>
            </a:r>
            <a:r>
              <a:rPr lang="ar-SA" dirty="0" err="1" smtClean="0"/>
              <a:t>اللاشخصية</a:t>
            </a:r>
            <a:r>
              <a:rPr lang="ar-SA" dirty="0" smtClean="0"/>
              <a:t> المقدسة بدلا من الأرواح المجسمة 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جميس فريزر : الدين والسحر والطبيعة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algn="r"/>
            <a:r>
              <a:rPr lang="ar-SA" dirty="0" smtClean="0"/>
              <a:t>* يري فريزر أن السحر مرحلة سابقة علي أي شكل من أشكال الدين </a:t>
            </a:r>
          </a:p>
          <a:p>
            <a:pPr algn="r"/>
            <a:r>
              <a:rPr lang="ar-SA" dirty="0" smtClean="0"/>
              <a:t>* وأن الاعتقاد في السحر دليل علي ذكاء الانسان في محاولته المستمرة للتحكم في العالم . </a:t>
            </a:r>
          </a:p>
          <a:p>
            <a:pPr algn="r"/>
            <a:r>
              <a:rPr lang="ar-SA" dirty="0" smtClean="0"/>
              <a:t>* يري فريزر انه اذا فشل السحر في إرغام الطبيعة علي العطاء فإن </a:t>
            </a:r>
            <a:r>
              <a:rPr lang="ar-SA" dirty="0" err="1" smtClean="0"/>
              <a:t>الإبتهال</a:t>
            </a:r>
            <a:r>
              <a:rPr lang="ar-SA" dirty="0" smtClean="0"/>
              <a:t> والتضرع الديني قد يحثها علي ذلك . </a:t>
            </a:r>
          </a:p>
          <a:p>
            <a:pPr algn="r"/>
            <a:r>
              <a:rPr lang="ar-SA" dirty="0" smtClean="0"/>
              <a:t>*وثمة طرح اخر </a:t>
            </a:r>
            <a:r>
              <a:rPr lang="ar-SA" dirty="0" err="1" smtClean="0"/>
              <a:t>لتفسيرأصل</a:t>
            </a:r>
            <a:r>
              <a:rPr lang="ar-SA" dirty="0" smtClean="0"/>
              <a:t> الدين والسحر لا يعتمد علي الفكر او الاعتقاد لكن يعتمد علي الجانب الانفعالي والشعائري </a:t>
            </a:r>
          </a:p>
          <a:p>
            <a:pPr algn="r"/>
            <a:r>
              <a:rPr lang="ar-SA" dirty="0" smtClean="0"/>
              <a:t>فالإنسان البدائي يواجه الخوف من الطبيعة وتقلباتها المرعبة احياناً بشعائر جمعية  تلبي رغبة الانسان في التحكم في الطبيعة او علي الأقل تزيل الخوف من القوي الطبيعية 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840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إميل </a:t>
            </a:r>
            <a:r>
              <a:rPr lang="ar-SA" dirty="0" err="1" smtClean="0"/>
              <a:t>دوركايم</a:t>
            </a:r>
            <a:r>
              <a:rPr lang="ar-SA" dirty="0" smtClean="0"/>
              <a:t> : الدين والعقل الجمعي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r"/>
            <a:r>
              <a:rPr lang="ar-SA" dirty="0" smtClean="0"/>
              <a:t>* يبحث </a:t>
            </a:r>
            <a:r>
              <a:rPr lang="ar-SA" dirty="0" err="1" smtClean="0"/>
              <a:t>دوركايم</a:t>
            </a:r>
            <a:r>
              <a:rPr lang="ar-SA" dirty="0" smtClean="0"/>
              <a:t> عن أصل الدين وذلك بتحليل الدين في أكثر المجتمعات البدائية وذلك من خلال دراسته الرائدة عن ( الصور الأولية للحياة الدينية ) </a:t>
            </a:r>
          </a:p>
          <a:p>
            <a:pPr algn="r"/>
            <a:r>
              <a:rPr lang="ar-SA" dirty="0" smtClean="0"/>
              <a:t>  * ولقد أكد </a:t>
            </a:r>
            <a:r>
              <a:rPr lang="ar-SA" dirty="0" err="1" smtClean="0"/>
              <a:t>دوركايم</a:t>
            </a:r>
            <a:r>
              <a:rPr lang="ar-SA" dirty="0" smtClean="0"/>
              <a:t> أن عالم الاجتماع له منهجاً مخالفاً لدراسة الظاهرة الدينية </a:t>
            </a:r>
          </a:p>
          <a:p>
            <a:pPr algn="r"/>
            <a:r>
              <a:rPr lang="ar-SA" dirty="0" smtClean="0"/>
              <a:t>فالدين بالنسبة له يجب أن يدرس كحقيقة اجتماعية أو </a:t>
            </a:r>
            <a:r>
              <a:rPr lang="ar-SA" dirty="0" err="1" smtClean="0"/>
              <a:t>كشىء</a:t>
            </a:r>
            <a:r>
              <a:rPr lang="ar-SA" dirty="0" smtClean="0"/>
              <a:t> معطي . </a:t>
            </a:r>
          </a:p>
          <a:p>
            <a:pPr algn="r"/>
            <a:r>
              <a:rPr lang="ar-SA" dirty="0" smtClean="0"/>
              <a:t>* ويرفض </a:t>
            </a:r>
            <a:r>
              <a:rPr lang="ar-SA" dirty="0" err="1" smtClean="0"/>
              <a:t>دوركايم</a:t>
            </a:r>
            <a:r>
              <a:rPr lang="ar-SA" dirty="0" smtClean="0"/>
              <a:t> تصور الدين علي أنه نتاج تقسيمات عقلية زائفة أو انه ناجم عن ضغط مساعر معينة . </a:t>
            </a:r>
            <a:endParaRPr lang="ar-SA" dirty="0"/>
          </a:p>
          <a:p>
            <a:pPr algn="r"/>
            <a:r>
              <a:rPr lang="ar-SA" dirty="0" smtClean="0"/>
              <a:t>* </a:t>
            </a:r>
            <a:r>
              <a:rPr lang="ar-SA" dirty="0" err="1" smtClean="0"/>
              <a:t>ويتسائل</a:t>
            </a:r>
            <a:r>
              <a:rPr lang="ar-SA" dirty="0" smtClean="0"/>
              <a:t> </a:t>
            </a:r>
            <a:r>
              <a:rPr lang="ar-SA" dirty="0" err="1" smtClean="0"/>
              <a:t>دوركايم</a:t>
            </a:r>
            <a:r>
              <a:rPr lang="ar-SA" dirty="0" smtClean="0"/>
              <a:t> متعجباً لو أن الدين وهم أو خيال هل يمكن لهذا الوهم والخيال أن يستمر في أن يكون له قوة عالمية في كل المجتمعات الإنسانية .؟</a:t>
            </a:r>
          </a:p>
          <a:p>
            <a:pPr algn="r"/>
            <a:r>
              <a:rPr lang="ar-SA" dirty="0" smtClean="0"/>
              <a:t>* ويري </a:t>
            </a:r>
            <a:r>
              <a:rPr lang="ar-SA" dirty="0" err="1" smtClean="0"/>
              <a:t>دوركايم</a:t>
            </a:r>
            <a:r>
              <a:rPr lang="ar-SA" dirty="0" smtClean="0"/>
              <a:t> ان الأشياء المقدسة لأي نسق ديني هي في الحقيقة رموز للمجتمع الذي يمارس هذا الدين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092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1021</Words>
  <Application>Microsoft Office PowerPoint</Application>
  <PresentationFormat>Custom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نسق Office</vt:lpstr>
      <vt:lpstr>جامعة بنها – كلية الأداب – قسم علم الاجتماع </vt:lpstr>
      <vt:lpstr>        التطور التاريخي لعلم الاجتماع الديني                                   </vt:lpstr>
      <vt:lpstr>تابع التمهيد </vt:lpstr>
      <vt:lpstr>رواد علم الاجتماع ودراستهم للدين </vt:lpstr>
      <vt:lpstr>اوجست كونت </vt:lpstr>
      <vt:lpstr>اوجست كونت </vt:lpstr>
      <vt:lpstr>هربرت سبنسر ( الدين والمبدأ الحيوي )</vt:lpstr>
      <vt:lpstr>جميس فريزر : الدين والسحر والطبيعة </vt:lpstr>
      <vt:lpstr>إميل دوركايم : الدين والعقل الجمعي </vt:lpstr>
      <vt:lpstr>دوركايم ( الدين والعقل الجمعي )</vt:lpstr>
      <vt:lpstr>إميل دوركايم ( الدين والعقل الجمعي )</vt:lpstr>
      <vt:lpstr>كارل ماركس ( الدين والوعي الطبقي 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بنها – كلية الأداب – قسم علم الاجتماع</dc:title>
  <dc:creator>lamees ahmed</dc:creator>
  <cp:lastModifiedBy>adel</cp:lastModifiedBy>
  <cp:revision>22</cp:revision>
  <dcterms:created xsi:type="dcterms:W3CDTF">2020-03-16T22:57:42Z</dcterms:created>
  <dcterms:modified xsi:type="dcterms:W3CDTF">2020-03-22T22:09:45Z</dcterms:modified>
</cp:coreProperties>
</file>