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 smtClean="0"/>
              <a:t>الفصل السادس/ أهم الاتجاهات النظرية فى علم الاجتماع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سوف نتاول فى هذه المحاضرة موضوعين اساسيين</a:t>
            </a:r>
            <a:r>
              <a:rPr lang="ar-SA" b="1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الاول : مفهوم النظرية الاجتماعية</a:t>
            </a:r>
          </a:p>
          <a:p>
            <a:pPr algn="r"/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الثانى : النظرية البنائية الوظيفية.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اولا : مفهوم النظرية الاجتماعية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800" b="1" dirty="0" smtClean="0"/>
              <a:t>- النظرية الاجتماعية هى البوصلة التى توجه البحث العلمى وتفسر بياناته</a:t>
            </a:r>
          </a:p>
          <a:p>
            <a:pPr algn="r">
              <a:buNone/>
            </a:pPr>
            <a:r>
              <a:rPr lang="ar-SA" sz="2800" b="1" dirty="0" smtClean="0"/>
              <a:t>- تعريف النظرية الاجتماعية:</a:t>
            </a:r>
          </a:p>
          <a:p>
            <a:pPr algn="r">
              <a:buNone/>
            </a:pPr>
            <a:r>
              <a:rPr lang="ar-SA" sz="2800" b="1" dirty="0" smtClean="0"/>
              <a:t>على الرغم من تعدد تعريفات النظرية الاجتماعية إلا انه هناك اتفاق عام على تعريفها بإنها : نسق فكرى استنباطى متسق حول ظاهرة أو مجموعة من الظاهرات المتجانسة يحوى هذا النسق إطارا تصوريا ومفهومات وقضايا نظرية توضح العلاقات بين الوقائع وتنظيمها بطريقة دالة وذات معنى ، كما انها ذات بعد إمبريقى تعتمد على معطيات الواقع ولها توجه يساعد على التنبؤ بمستقبل الظاهرة.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ثانيا : النظرية البنائية الوظيفية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400" b="1" dirty="0" smtClean="0"/>
              <a:t>يمكن تناول هذه النظرية من خلال العناصر التالية:</a:t>
            </a:r>
          </a:p>
          <a:p>
            <a:pPr algn="r">
              <a:buNone/>
            </a:pPr>
            <a:r>
              <a:rPr lang="ar-SA" sz="2800" b="1" u="sng" dirty="0" smtClean="0"/>
              <a:t>أ- المنطلقات النظرية للبنائية الوظيفية:</a:t>
            </a:r>
          </a:p>
          <a:p>
            <a:pPr algn="r">
              <a:buNone/>
            </a:pPr>
            <a:r>
              <a:rPr lang="ar-SA" sz="2400" b="1" dirty="0" smtClean="0"/>
              <a:t>تستند النظرية البنائية الوظيفية على عدد من القضايا الاساسية:</a:t>
            </a:r>
          </a:p>
          <a:p>
            <a:pPr algn="r">
              <a:buNone/>
            </a:pPr>
            <a:r>
              <a:rPr lang="ar-SA" sz="2400" b="1" dirty="0" smtClean="0"/>
              <a:t>1- يمكن تحليل أى شئ( جماعة اجتماعية, تنظيم اجتماعى) بإعتباره نسق</a:t>
            </a:r>
          </a:p>
          <a:p>
            <a:pPr algn="r">
              <a:buNone/>
            </a:pPr>
            <a:r>
              <a:rPr lang="ar-SA" sz="2400" b="1" dirty="0" smtClean="0"/>
              <a:t>2-لكل نسق احتياجاته الاساسية التى لابد من الوفاء بها</a:t>
            </a:r>
          </a:p>
          <a:p>
            <a:pPr algn="r">
              <a:buNone/>
            </a:pPr>
            <a:r>
              <a:rPr lang="ar-SA" sz="2400" b="1" dirty="0" smtClean="0"/>
              <a:t>3-لابد أن يكون النسق فى حالة توازن</a:t>
            </a:r>
          </a:p>
          <a:p>
            <a:pPr algn="r">
              <a:buNone/>
            </a:pPr>
            <a:r>
              <a:rPr lang="ar-SA" sz="2400" b="1" dirty="0" smtClean="0"/>
              <a:t>4- كل جزءمن أجزاء النسق قد يكون وظيفيا او ضار وظيفيا</a:t>
            </a:r>
          </a:p>
          <a:p>
            <a:pPr algn="r">
              <a:buNone/>
            </a:pPr>
            <a:r>
              <a:rPr lang="ar-SA" sz="2400" b="1" dirty="0" smtClean="0"/>
              <a:t>5- يمكن تحقيق احتياجات النسق من خلال بدائل مختلفة</a:t>
            </a:r>
          </a:p>
          <a:p>
            <a:pPr algn="r">
              <a:buNone/>
            </a:pPr>
            <a:r>
              <a:rPr lang="ar-SA" sz="2400" b="1" dirty="0" smtClean="0"/>
              <a:t>6- وحدة التحليل الاساسية هى الانشطة أو السلوكيات المتكررة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b="1" dirty="0" smtClean="0"/>
              <a:t>ب – المفاهيم المستخدمة فى النظرية البنائية الوظيفية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800" b="1" u="sng" dirty="0" smtClean="0"/>
              <a:t>تستند هذه النظرية إلى عدد من المفاهيم الاساسية وهى</a:t>
            </a:r>
            <a:r>
              <a:rPr lang="ar-SA" sz="2800" b="1" dirty="0" smtClean="0"/>
              <a:t>:</a:t>
            </a:r>
          </a:p>
          <a:p>
            <a:pPr algn="r">
              <a:buNone/>
            </a:pPr>
            <a:r>
              <a:rPr lang="ar-SA" sz="2800" b="1" dirty="0" smtClean="0"/>
              <a:t>1- الوظيفة </a:t>
            </a:r>
          </a:p>
          <a:p>
            <a:pPr algn="r">
              <a:buNone/>
            </a:pPr>
            <a:r>
              <a:rPr lang="ar-SA" sz="2800" b="1" dirty="0" smtClean="0"/>
              <a:t>2- النسق الاجتماعى</a:t>
            </a:r>
          </a:p>
          <a:p>
            <a:pPr algn="r">
              <a:buNone/>
            </a:pPr>
            <a:r>
              <a:rPr lang="ar-SA" sz="2800" b="1" dirty="0" smtClean="0"/>
              <a:t>3- الوظائف الظاهرة والوظائف الكامنة</a:t>
            </a:r>
          </a:p>
          <a:p>
            <a:pPr algn="r">
              <a:buNone/>
            </a:pPr>
            <a:r>
              <a:rPr lang="ar-SA" sz="2800" b="1" dirty="0" smtClean="0"/>
              <a:t>4- البناء الاجتماعى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ج – الاجراءات المنهجية للبنائية الوظيفية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800" b="1" u="sng" dirty="0" smtClean="0"/>
              <a:t>تستند البنائية الوظيفية إلى بعض القواعد المنهجية ومنها </a:t>
            </a:r>
            <a:r>
              <a:rPr lang="ar-SA" sz="2800" b="1" dirty="0" smtClean="0"/>
              <a:t>:</a:t>
            </a:r>
          </a:p>
          <a:p>
            <a:pPr algn="r">
              <a:buNone/>
            </a:pPr>
            <a:r>
              <a:rPr lang="ar-SA" sz="2800" b="1" dirty="0" smtClean="0"/>
              <a:t>1- العلم الطبيعى يمثل مثلا أعلى لهذه النظرية</a:t>
            </a:r>
          </a:p>
          <a:p>
            <a:pPr algn="r">
              <a:buNone/>
            </a:pPr>
            <a:r>
              <a:rPr lang="ar-SA" sz="2800" b="1" dirty="0" smtClean="0"/>
              <a:t>2- الاعتماد فى تفسير الظاهر على نموذج متعدد المتغيرات</a:t>
            </a:r>
          </a:p>
          <a:p>
            <a:pPr algn="r">
              <a:buNone/>
            </a:pPr>
            <a:r>
              <a:rPr lang="ar-SA" sz="2800" b="1" dirty="0" smtClean="0"/>
              <a:t>3- الثقافة تعد الوعاء الاساسى لتفسير الظواهر</a:t>
            </a:r>
          </a:p>
          <a:p>
            <a:pPr algn="r">
              <a:buNone/>
            </a:pPr>
            <a:r>
              <a:rPr lang="ar-SA" sz="2800" b="1" u="sng" dirty="0" smtClean="0"/>
              <a:t>انطلاقا من ذلك تحدد البنائية الوظيفية اجراءتها المنهجية فيما يلى:</a:t>
            </a:r>
          </a:p>
          <a:p>
            <a:pPr algn="r">
              <a:buNone/>
            </a:pPr>
            <a:r>
              <a:rPr lang="ar-SA" sz="2800" b="1" dirty="0" smtClean="0"/>
              <a:t>أ- التجربة العقلية</a:t>
            </a:r>
          </a:p>
          <a:p>
            <a:pPr algn="r">
              <a:buNone/>
            </a:pPr>
            <a:r>
              <a:rPr lang="ar-SA" sz="2800" b="1" dirty="0" smtClean="0"/>
              <a:t>ب- المنهج المقارن</a:t>
            </a:r>
          </a:p>
          <a:p>
            <a:pPr algn="r">
              <a:buNone/>
            </a:pPr>
            <a:r>
              <a:rPr lang="ar-SA" sz="2800" b="1" dirty="0" smtClean="0"/>
              <a:t>ج- دراسة الاضطرابات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د/ مناقشة وتعقيب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واجهت النظرية البنائية عده انتقادات ابرزها:</a:t>
            </a:r>
          </a:p>
          <a:p>
            <a:pPr algn="r">
              <a:buNone/>
            </a:pPr>
            <a:r>
              <a:rPr lang="ar-SA" b="1" dirty="0" smtClean="0"/>
              <a:t>1- التركيز على التوازن فى المجتمع وإهمال التغير الاجتماعى</a:t>
            </a:r>
          </a:p>
          <a:p>
            <a:pPr algn="r">
              <a:buNone/>
            </a:pPr>
            <a:r>
              <a:rPr lang="ar-SA" b="1" dirty="0" smtClean="0"/>
              <a:t>2- التركيز على دراسة النسق الاجتماعى وإهمال علاقة الفرد بهذا النسق.</a:t>
            </a:r>
          </a:p>
          <a:p>
            <a:pPr algn="r">
              <a:buNone/>
            </a:pPr>
            <a:r>
              <a:rPr lang="ar-SA" b="1" dirty="0" smtClean="0"/>
              <a:t>3-التوجه الايديولوجى لهذه النظرية والتى تهدف إلى المحافظة على الاوضاع القائمة ومقاومة التغيرالاجتماعى.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الفصل السادس/ أهم الاتجاهات النظرية فى علم الاجتماع</vt:lpstr>
      <vt:lpstr>اولا : مفهوم النظرية الاجتماعية</vt:lpstr>
      <vt:lpstr>ثانيا : النظرية البنائية الوظيفية</vt:lpstr>
      <vt:lpstr>ب – المفاهيم المستخدمة فى النظرية البنائية الوظيفية</vt:lpstr>
      <vt:lpstr>ج – الاجراءات المنهجية للبنائية الوظيفية</vt:lpstr>
      <vt:lpstr>د/ مناقشة وتعقيب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السادس/ أهم الاتجاهات النظرية فى علم الاجتماع</dc:title>
  <dc:creator>hi</dc:creator>
  <cp:lastModifiedBy>hi</cp:lastModifiedBy>
  <cp:revision>10</cp:revision>
  <dcterms:created xsi:type="dcterms:W3CDTF">2006-08-16T00:00:00Z</dcterms:created>
  <dcterms:modified xsi:type="dcterms:W3CDTF">2020-12-21T07:18:18Z</dcterms:modified>
</cp:coreProperties>
</file>