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752599"/>
          </a:xfrm>
        </p:spPr>
        <p:txBody>
          <a:bodyPr/>
          <a:lstStyle/>
          <a:p>
            <a:r>
              <a:rPr lang="ar-SA" b="1" dirty="0" smtClean="0"/>
              <a:t>ثانيا: الخدمة الاجتماعية فى المجال الطبى</a:t>
            </a:r>
            <a:endParaRPr lang="en-US" b="1" dirty="0"/>
          </a:p>
        </p:txBody>
      </p:sp>
      <p:sp>
        <p:nvSpPr>
          <p:cNvPr id="3" name="Subtitle 2"/>
          <p:cNvSpPr>
            <a:spLocks noGrp="1"/>
          </p:cNvSpPr>
          <p:nvPr>
            <p:ph type="subTitle" idx="1"/>
          </p:nvPr>
        </p:nvSpPr>
        <p:spPr>
          <a:xfrm>
            <a:off x="609600" y="1828800"/>
            <a:ext cx="7924800" cy="4495800"/>
          </a:xfrm>
        </p:spPr>
        <p:txBody>
          <a:bodyPr/>
          <a:lstStyle/>
          <a:p>
            <a:pPr algn="r"/>
            <a:r>
              <a:rPr lang="ar-SA" b="1" u="sng" dirty="0" smtClean="0">
                <a:solidFill>
                  <a:schemeClr val="tx1"/>
                </a:solidFill>
              </a:rPr>
              <a:t>اولا: نشأة الخدمة الاجتماعية فى المجال الطبى</a:t>
            </a:r>
            <a:r>
              <a:rPr lang="ar-SA" dirty="0" smtClean="0">
                <a:solidFill>
                  <a:schemeClr val="tx1"/>
                </a:solidFill>
              </a:rPr>
              <a:t>:</a:t>
            </a:r>
          </a:p>
          <a:p>
            <a:pPr algn="r"/>
            <a:r>
              <a:rPr lang="ar-SA" sz="2800" b="1" dirty="0" smtClean="0">
                <a:solidFill>
                  <a:schemeClr val="tx1"/>
                </a:solidFill>
              </a:rPr>
              <a:t>ظهر هذا المجال نتيجة مجموعة عوامل وهى:-</a:t>
            </a:r>
          </a:p>
          <a:p>
            <a:pPr algn="r"/>
            <a:r>
              <a:rPr lang="ar-SA" sz="2800" b="1" dirty="0" smtClean="0">
                <a:solidFill>
                  <a:schemeClr val="tx1"/>
                </a:solidFill>
              </a:rPr>
              <a:t>1-ظهور حركة اجتماعية فى انجلترا للعناية بمرضى العقول بعد       خروجهم من المستشفى</a:t>
            </a:r>
          </a:p>
          <a:p>
            <a:pPr algn="r"/>
            <a:r>
              <a:rPr lang="ar-SA" sz="2800" b="1" dirty="0" smtClean="0">
                <a:solidFill>
                  <a:schemeClr val="tx1"/>
                </a:solidFill>
              </a:rPr>
              <a:t>2- ظهور حركة سيدة الاحسان والممرضة الزائرة</a:t>
            </a:r>
          </a:p>
          <a:p>
            <a:pPr algn="r"/>
            <a:r>
              <a:rPr lang="ar-SA" sz="2800" b="1" dirty="0" smtClean="0">
                <a:solidFill>
                  <a:schemeClr val="tx1"/>
                </a:solidFill>
              </a:rPr>
              <a:t>3- انشاء قسم للخدمة الاجتماعية فى مستشفى بوسطن فى               امريكا سنة 1905</a:t>
            </a:r>
            <a:endParaRPr lang="en-US" sz="28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المجال الطبى</a:t>
            </a:r>
            <a:endParaRPr lang="en-US" b="1" dirty="0"/>
          </a:p>
        </p:txBody>
      </p:sp>
      <p:sp>
        <p:nvSpPr>
          <p:cNvPr id="3" name="Content Placeholder 2"/>
          <p:cNvSpPr>
            <a:spLocks noGrp="1"/>
          </p:cNvSpPr>
          <p:nvPr>
            <p:ph idx="1"/>
          </p:nvPr>
        </p:nvSpPr>
        <p:spPr/>
        <p:txBody>
          <a:bodyPr/>
          <a:lstStyle/>
          <a:p>
            <a:pPr algn="r">
              <a:buNone/>
            </a:pPr>
            <a:r>
              <a:rPr lang="ar-SA" b="1" u="sng" dirty="0" smtClean="0"/>
              <a:t>ثانيا: تعريف الخدمة الاجتماعية فى المجال الطبى</a:t>
            </a:r>
            <a:r>
              <a:rPr lang="ar-SA" b="1" dirty="0" smtClean="0"/>
              <a:t>:</a:t>
            </a:r>
          </a:p>
          <a:p>
            <a:pPr algn="r">
              <a:buNone/>
            </a:pPr>
            <a:r>
              <a:rPr lang="ar-SA" sz="2800" b="1" dirty="0" smtClean="0"/>
              <a:t>” هى أحد مجالات الممارسة المهنية للخدمة الاجتماعية التى يتمممارستها داخل مؤسسات طبية يستخدم فيها الاخصائى الاجتماعى مهارات وقيم الخدمة الاجتماعية بهدف إحداث التاثير المطلوب والمرغوب فى الافراد والجماعات لتحقيق أقصى استفادة من خدمات المؤسسة الطبية وتحقيق الشفاء والعودة للمارسة الدور الاجتماعى بأسرع وقت“</a:t>
            </a: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المجال الطبى</a:t>
            </a:r>
            <a:endParaRPr lang="en-US" b="1" dirty="0"/>
          </a:p>
        </p:txBody>
      </p:sp>
      <p:sp>
        <p:nvSpPr>
          <p:cNvPr id="3" name="Content Placeholder 2"/>
          <p:cNvSpPr>
            <a:spLocks noGrp="1"/>
          </p:cNvSpPr>
          <p:nvPr>
            <p:ph idx="1"/>
          </p:nvPr>
        </p:nvSpPr>
        <p:spPr/>
        <p:txBody>
          <a:bodyPr>
            <a:normAutofit fontScale="85000" lnSpcReduction="10000"/>
          </a:bodyPr>
          <a:lstStyle/>
          <a:p>
            <a:pPr algn="r">
              <a:buNone/>
            </a:pPr>
            <a:r>
              <a:rPr lang="ar-SA" sz="3800" b="1" u="sng" dirty="0" smtClean="0"/>
              <a:t>ثالثا</a:t>
            </a:r>
            <a:r>
              <a:rPr lang="ar-SA" sz="3800" b="1" u="sng" dirty="0" smtClean="0"/>
              <a:t>: خصائص الخدمة </a:t>
            </a:r>
            <a:r>
              <a:rPr lang="ar-SA" sz="3800" b="1" u="sng" dirty="0" smtClean="0"/>
              <a:t>الاجتماعية فى المجال الطبى  </a:t>
            </a:r>
            <a:r>
              <a:rPr lang="ar-SA" dirty="0" smtClean="0"/>
              <a:t>:</a:t>
            </a:r>
          </a:p>
          <a:p>
            <a:pPr algn="r">
              <a:buNone/>
            </a:pPr>
            <a:r>
              <a:rPr lang="ar-SA" dirty="0" smtClean="0"/>
              <a:t>1</a:t>
            </a:r>
            <a:r>
              <a:rPr lang="ar-SA" b="1" dirty="0" smtClean="0"/>
              <a:t>- هى إحدى مجالات المماسة المهنية للخدمة الاجتماعية</a:t>
            </a:r>
          </a:p>
          <a:p>
            <a:pPr algn="r">
              <a:buNone/>
            </a:pPr>
            <a:r>
              <a:rPr lang="ar-SA" b="1" dirty="0" smtClean="0"/>
              <a:t>2- يتم ممارسة هذا المجال داخل المؤسسات الطبية</a:t>
            </a:r>
          </a:p>
          <a:p>
            <a:pPr algn="r">
              <a:buNone/>
            </a:pPr>
            <a:r>
              <a:rPr lang="ar-SA" b="1" dirty="0" smtClean="0"/>
              <a:t>3- يمارسها أخصائيون اجتماعيون مؤهلين للعمل فى هذا المجال</a:t>
            </a:r>
          </a:p>
          <a:p>
            <a:pPr algn="r">
              <a:buNone/>
            </a:pPr>
            <a:r>
              <a:rPr lang="ar-SA" b="1" dirty="0" smtClean="0"/>
              <a:t>4- يتعامل هذا المجال مع كافة الهئية الطبية من مريض ألى طبيب             وتمريض وإدارة بل  وايضا اسرة المريض</a:t>
            </a:r>
          </a:p>
          <a:p>
            <a:pPr algn="r">
              <a:buNone/>
            </a:pPr>
            <a:r>
              <a:rPr lang="ar-SA" b="1" dirty="0" smtClean="0"/>
              <a:t>5- ينظر هذا المجال للمريض نظرة متكاملة له جوانب نفسية واجتماعية       واقتصادية وعقلية وصحية تتداخل فى التأثير على الشخص</a:t>
            </a:r>
          </a:p>
          <a:p>
            <a:pPr algn="r">
              <a:buNone/>
            </a:pPr>
            <a:r>
              <a:rPr lang="ar-SA" b="1" dirty="0" smtClean="0"/>
              <a:t>6-يسعى هذا المجال إلى تحقيق استفادة قصوى للمريض من خدمات          المؤسسة الطبية لتحقيق اقصى اداء اجتماعى</a:t>
            </a:r>
            <a:r>
              <a:rPr lang="ar-SA"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المجال الطبى</a:t>
            </a:r>
            <a:endParaRPr lang="en-US" b="1" dirty="0"/>
          </a:p>
        </p:txBody>
      </p:sp>
      <p:sp>
        <p:nvSpPr>
          <p:cNvPr id="3" name="Content Placeholder 2"/>
          <p:cNvSpPr>
            <a:spLocks noGrp="1"/>
          </p:cNvSpPr>
          <p:nvPr>
            <p:ph idx="1"/>
          </p:nvPr>
        </p:nvSpPr>
        <p:spPr/>
        <p:txBody>
          <a:bodyPr>
            <a:normAutofit fontScale="85000" lnSpcReduction="20000"/>
          </a:bodyPr>
          <a:lstStyle/>
          <a:p>
            <a:pPr algn="r">
              <a:buNone/>
            </a:pPr>
            <a:r>
              <a:rPr lang="ar-SA" sz="3800" b="1" u="sng" dirty="0" smtClean="0"/>
              <a:t>رابعا : أهداف الخدمة الاجتماعية فى المجال الطبى:</a:t>
            </a:r>
          </a:p>
          <a:p>
            <a:pPr algn="r">
              <a:buNone/>
            </a:pPr>
            <a:r>
              <a:rPr lang="ar-SA" b="1" dirty="0" smtClean="0"/>
              <a:t>تسعى الخدمة الاجتماعية فى المجال الطبى نحو مساعدة المرضى والعاملين فى المجال الطبى لتحقيق عدد من الاهداف:</a:t>
            </a:r>
          </a:p>
          <a:p>
            <a:pPr algn="r">
              <a:buNone/>
            </a:pPr>
            <a:r>
              <a:rPr lang="ar-SA" b="1" dirty="0" smtClean="0"/>
              <a:t>1-مساعدة المريض للوصول إلى الشفاء</a:t>
            </a:r>
          </a:p>
          <a:p>
            <a:pPr algn="r">
              <a:buNone/>
            </a:pPr>
            <a:r>
              <a:rPr lang="ar-SA" b="1" dirty="0" smtClean="0"/>
              <a:t>2- مساعدة المريض على تجنب مضاعفات تاثير مشكلة المرض على الاسرة والمجتمع</a:t>
            </a:r>
          </a:p>
          <a:p>
            <a:pPr algn="r">
              <a:buNone/>
            </a:pPr>
            <a:r>
              <a:rPr lang="ar-SA" b="1" dirty="0" smtClean="0"/>
              <a:t>3-مساعدة المستشفى على تحقيق وظيفتها فى استفادة المريض من العلاج</a:t>
            </a:r>
          </a:p>
          <a:p>
            <a:pPr algn="r">
              <a:buNone/>
            </a:pPr>
            <a:r>
              <a:rPr lang="ar-SA" b="1" dirty="0" smtClean="0"/>
              <a:t>4- نشر الوعى الصحى والثقافة الصحية السليمة للةقاية من الامراض</a:t>
            </a:r>
          </a:p>
          <a:p>
            <a:pPr algn="r">
              <a:buNone/>
            </a:pPr>
            <a:r>
              <a:rPr lang="ar-SA" b="1" dirty="0" smtClean="0"/>
              <a:t>5- تعديل وتغيير الجوانب الاجتماعية أو الثقافية ذات العلاقة بالاصابة بالامراض مما يساعد فى عمليات العلاج</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المجال الطبى</a:t>
            </a:r>
            <a:endParaRPr lang="en-US" b="1" dirty="0"/>
          </a:p>
        </p:txBody>
      </p:sp>
      <p:sp>
        <p:nvSpPr>
          <p:cNvPr id="3" name="Content Placeholder 2"/>
          <p:cNvSpPr>
            <a:spLocks noGrp="1"/>
          </p:cNvSpPr>
          <p:nvPr>
            <p:ph idx="1"/>
          </p:nvPr>
        </p:nvSpPr>
        <p:spPr/>
        <p:txBody>
          <a:bodyPr>
            <a:normAutofit fontScale="62500" lnSpcReduction="20000"/>
          </a:bodyPr>
          <a:lstStyle/>
          <a:p>
            <a:pPr algn="r">
              <a:buNone/>
            </a:pPr>
            <a:r>
              <a:rPr lang="ar-SA" sz="4600" b="1" u="sng" dirty="0" smtClean="0"/>
              <a:t>خامسا :الفلسفة التى تستند عليها الخدمة الاجتماعية فى المجال الطبى</a:t>
            </a:r>
            <a:r>
              <a:rPr lang="ar-SA" sz="4600" b="1" dirty="0" smtClean="0"/>
              <a:t>:</a:t>
            </a:r>
          </a:p>
          <a:p>
            <a:pPr algn="r">
              <a:buNone/>
            </a:pPr>
            <a:r>
              <a:rPr lang="ar-SA" b="1" dirty="0" smtClean="0"/>
              <a:t>تستند الخدمة الاجتماعية الطبية على مجموعة من الكائز :</a:t>
            </a:r>
          </a:p>
          <a:p>
            <a:pPr algn="r">
              <a:buNone/>
            </a:pPr>
            <a:r>
              <a:rPr lang="ar-SA" b="1" dirty="0" smtClean="0"/>
              <a:t>الركيزة الاولى: التمتع بأعلى مستويات من الصحة دون تمييز بين أفراد المجتمع</a:t>
            </a:r>
          </a:p>
          <a:p>
            <a:pPr algn="r">
              <a:buNone/>
            </a:pPr>
            <a:r>
              <a:rPr lang="ar-SA" b="1" dirty="0" smtClean="0"/>
              <a:t>الركيزة الثانية: أن الانسان كل متكامل له ابعاد جسمانية واجتماعية وثقافية ونفسية واقتصادية .</a:t>
            </a:r>
          </a:p>
          <a:p>
            <a:pPr algn="r">
              <a:buNone/>
            </a:pPr>
            <a:r>
              <a:rPr lang="ar-SA" b="1" dirty="0" smtClean="0"/>
              <a:t>الركيزة الثالثة : الانسان كائن اجتماعى وبالتالى هناك امراض تنشأمن معايشة الاخرين( الامراض </a:t>
            </a:r>
          </a:p>
          <a:p>
            <a:pPr algn="r">
              <a:buNone/>
            </a:pPr>
            <a:r>
              <a:rPr lang="ar-SA" b="1" dirty="0" smtClean="0"/>
              <a:t>                    الصدرية وفيرس كورونا المستجد)          </a:t>
            </a:r>
          </a:p>
          <a:p>
            <a:pPr algn="r">
              <a:buNone/>
            </a:pPr>
            <a:r>
              <a:rPr lang="ar-SA" b="1" dirty="0" smtClean="0"/>
              <a:t>الركيزة الرابعة: العلاج الطبى ليس كل شئ فهناك عومل تتعلق بالتهئية للمرض والاستعداد والقابلية                      كلها عوامل مؤثرة فى عودة المرض مرة اخرى</a:t>
            </a:r>
          </a:p>
          <a:p>
            <a:pPr algn="r">
              <a:buNone/>
            </a:pPr>
            <a:r>
              <a:rPr lang="ar-SA" b="1" dirty="0" smtClean="0"/>
              <a:t>الكيزة الخامسة: لاتقتصر المشكلات الصحية فى بلدان العالم الثالث على الامراض الناتجة عن نقص                     ا لرعاية الصحية ولكن أيضا نتيجة مشكلات التلوث البيئى.</a:t>
            </a:r>
          </a:p>
          <a:p>
            <a:pPr algn="r">
              <a:buNone/>
            </a:pPr>
            <a:r>
              <a:rPr lang="ar-SA" b="1" dirty="0" smtClean="0"/>
              <a:t>الركيزة السادسة: تؤمن الخدمة الاجتماعية الطبية بأن الاحداث الطبيعية احداث حقيقية لاتتغير                           يسعى الانسان للسيطرة عليها وهو ماينعكس على مهنه الطب.</a:t>
            </a:r>
            <a:r>
              <a:rPr lang="ar-SA"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تابع الخدمة الاجتماعية فى المجال الطبى</a:t>
            </a:r>
            <a:endParaRPr lang="en-US" b="1" dirty="0"/>
          </a:p>
        </p:txBody>
      </p:sp>
      <p:sp>
        <p:nvSpPr>
          <p:cNvPr id="3" name="Content Placeholder 2"/>
          <p:cNvSpPr>
            <a:spLocks noGrp="1"/>
          </p:cNvSpPr>
          <p:nvPr>
            <p:ph idx="1"/>
          </p:nvPr>
        </p:nvSpPr>
        <p:spPr/>
        <p:txBody>
          <a:bodyPr>
            <a:normAutofit fontScale="70000" lnSpcReduction="20000"/>
          </a:bodyPr>
          <a:lstStyle/>
          <a:p>
            <a:pPr algn="r">
              <a:buNone/>
            </a:pPr>
            <a:r>
              <a:rPr lang="ar-SA" sz="4000" b="1" u="sng" dirty="0" smtClean="0"/>
              <a:t>سادسا: دورومسئوليات الاخصائى الاجتماعى فى المجال الطبى</a:t>
            </a:r>
          </a:p>
          <a:p>
            <a:pPr algn="r">
              <a:buNone/>
            </a:pPr>
            <a:r>
              <a:rPr lang="ar-SA" dirty="0" smtClean="0"/>
              <a:t>1</a:t>
            </a:r>
            <a:r>
              <a:rPr lang="ar-SA" b="1" dirty="0" smtClean="0"/>
              <a:t>- تقديم المساعدة فى بعض حالات القبول بالمؤسسة الطبية</a:t>
            </a:r>
          </a:p>
          <a:p>
            <a:pPr algn="r">
              <a:buNone/>
            </a:pPr>
            <a:r>
              <a:rPr lang="ar-SA" b="1" dirty="0" smtClean="0"/>
              <a:t>2-شرح العوامل الاجتماعية الطبيعية التى تؤثر فى حالة المريض للقائمين على علاجه وافراد اسرته والمريض نفسه</a:t>
            </a:r>
          </a:p>
          <a:p>
            <a:pPr algn="r">
              <a:buNone/>
            </a:pPr>
            <a:r>
              <a:rPr lang="ar-SA" b="1" dirty="0" smtClean="0"/>
              <a:t>3-اتخاذ الاحتياطات اللازمة لمنع انتقال العدوى للمخالطين فى الحالات التى تستدعى ذلك</a:t>
            </a:r>
          </a:p>
          <a:p>
            <a:pPr algn="r">
              <a:buNone/>
            </a:pPr>
            <a:r>
              <a:rPr lang="ar-SA" b="1" dirty="0" smtClean="0"/>
              <a:t>4- تقديم المساعدات الاجتماعية والنفسية فى الحالات المرضية التى تستدعى ذلك</a:t>
            </a:r>
          </a:p>
          <a:p>
            <a:pPr algn="r">
              <a:buNone/>
            </a:pPr>
            <a:r>
              <a:rPr lang="ar-SA" b="1" dirty="0" smtClean="0"/>
              <a:t>5-القيام بدور مع الفريق الطبى مثل تزويد اعضاء الفريق الطبى بكل البيانات التى تتصل بحالة المريض وتفيد فى تشخيص حالته وتساعد فى علاجه</a:t>
            </a:r>
          </a:p>
          <a:p>
            <a:pPr algn="r">
              <a:buNone/>
            </a:pPr>
            <a:r>
              <a:rPr lang="ar-SA" b="1" dirty="0" smtClean="0"/>
              <a:t>6-التعاون مع الهئيات المختلفة فى حل بعض مشاكل المجتمع المحلى المتعلقة بالصحة والمرض</a:t>
            </a:r>
          </a:p>
          <a:p>
            <a:pPr algn="r">
              <a:buNone/>
            </a:pPr>
            <a:r>
              <a:rPr lang="ar-SA" b="1" dirty="0" smtClean="0"/>
              <a:t>7- القيام ببعض المسئوليات الادارية مثل : التصرف فى الحالات المفاجئة التى تستدعى الاتصال بالسرة أو مكان العمل ، توجيه المرضى نحو الاقسام المختلفة اللازمة لفحصهم وعلاجهم ، الاشراف على تحويل مريض من قسم إلى أخرومن مستشفى إلى اخرى الذين لاتنطبق عليهم شروط تقديم الخدمة العلاجية ...................الخ</a:t>
            </a:r>
          </a:p>
          <a:p>
            <a:pPr algn="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587</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ثانيا: الخدمة الاجتماعية فى المجال الطبى</vt:lpstr>
      <vt:lpstr>تابع الخدمة الاجتماعية فى المجال الطبى</vt:lpstr>
      <vt:lpstr>تابع الخدمة الاجتماعية فى المجال الطبى</vt:lpstr>
      <vt:lpstr>تابع الخدمة الاجتماعية فى المجال الطبى</vt:lpstr>
      <vt:lpstr>تابع الخدمة الاجتماعية فى المجال الطبى</vt:lpstr>
      <vt:lpstr>تابع الخدمة الاجتماعية فى المجال الطبى</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الخدمة الاجتماعية فى المجال الطبى</dc:title>
  <dc:creator>hi</dc:creator>
  <cp:lastModifiedBy>hi</cp:lastModifiedBy>
  <cp:revision>13</cp:revision>
  <dcterms:created xsi:type="dcterms:W3CDTF">2006-08-16T00:00:00Z</dcterms:created>
  <dcterms:modified xsi:type="dcterms:W3CDTF">2020-03-30T09:44:38Z</dcterms:modified>
</cp:coreProperties>
</file>