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523999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         </a:t>
            </a:r>
            <a:r>
              <a:rPr lang="en-US" dirty="0" smtClean="0"/>
              <a:t> </a:t>
            </a:r>
            <a:r>
              <a:rPr lang="ar-SA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 </a:t>
            </a:r>
            <a:r>
              <a:rPr lang="ar-SA" b="1" dirty="0" smtClean="0"/>
              <a:t>مجالات الخدمة الاجتماعية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sz="4000" b="1" dirty="0" smtClean="0"/>
              <a:t>اولا</a:t>
            </a:r>
            <a:r>
              <a:rPr lang="ar-SA" sz="4000" b="1" smtClean="0"/>
              <a:t>: </a:t>
            </a:r>
            <a:r>
              <a:rPr lang="ar-SA" sz="4000" b="1" smtClean="0"/>
              <a:t>الخدمةالاجتماعيةالمدرسية</a:t>
            </a:r>
            <a:r>
              <a:rPr lang="ar-SA" dirty="0" smtClean="0"/>
              <a:t/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8153400" cy="4953000"/>
          </a:xfrm>
        </p:spPr>
        <p:txBody>
          <a:bodyPr/>
          <a:lstStyle/>
          <a:p>
            <a:pPr algn="r"/>
            <a:r>
              <a:rPr lang="ar-SA" sz="2800" b="1" u="sng" dirty="0" smtClean="0">
                <a:solidFill>
                  <a:schemeClr val="tx1"/>
                </a:solidFill>
              </a:rPr>
              <a:t>اولا: نشاة الخدمة الاجتماعية المدرسية:</a:t>
            </a: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1</a:t>
            </a:r>
            <a:r>
              <a:rPr lang="ar-SA" sz="2400" b="1" dirty="0" smtClean="0">
                <a:solidFill>
                  <a:schemeClr val="tx1"/>
                </a:solidFill>
              </a:rPr>
              <a:t>- نشأ هذا المجال فى امريكا بالتطبيق فى مدارس أهلية ثم بعد ذلك فى مدارس حكومية.</a:t>
            </a:r>
          </a:p>
          <a:p>
            <a:pPr algn="r"/>
            <a:endParaRPr lang="ar-SA" sz="2400" b="1" dirty="0" smtClean="0">
              <a:solidFill>
                <a:schemeClr val="tx1"/>
              </a:solidFill>
            </a:endParaRPr>
          </a:p>
          <a:p>
            <a:pPr algn="r"/>
            <a:r>
              <a:rPr lang="ar-SA" sz="2400" b="1" dirty="0" smtClean="0">
                <a:solidFill>
                  <a:schemeClr val="tx1"/>
                </a:solidFill>
              </a:rPr>
              <a:t>2- ظهر هذا المجال لمساعدة المدرسة على تحقيق اهدافها التربوية ومساعدة الطلاب المتعثرين دراسيا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 مجال الخدمة الاجتماعية المدرسية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b="1" u="sng" dirty="0" smtClean="0"/>
              <a:t>ثانيا: مفهوم الخدمة الاجتماعية المدرسية:</a:t>
            </a:r>
          </a:p>
          <a:p>
            <a:pPr algn="r">
              <a:buNone/>
            </a:pPr>
            <a:endParaRPr lang="ar-SA" sz="2800" b="1" dirty="0" smtClean="0"/>
          </a:p>
          <a:p>
            <a:pPr algn="r">
              <a:buNone/>
            </a:pPr>
            <a:r>
              <a:rPr lang="ar-SA" sz="2800" b="1" dirty="0" smtClean="0"/>
              <a:t>تعرف الخدمة الاجتماعية فى المجال المدرسى بانها“ مجموعة الجهود التى يعدها ويقدمها الاخصائى الاجتماعى لطلبة المدارس بهدف تنمية شخصية الطلاب ومساعدتهم على الاستفادة من الفرص والخبرات المدرسية وفق قدراتهم واستعدادتهم</a:t>
            </a:r>
            <a:r>
              <a:rPr lang="ar-SA" dirty="0" smtClean="0"/>
              <a:t> 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</p:spPr>
        <p:txBody>
          <a:bodyPr>
            <a:normAutofit/>
          </a:bodyPr>
          <a:lstStyle/>
          <a:p>
            <a:r>
              <a:rPr lang="ar-SA" sz="4000" b="1" dirty="0" smtClean="0"/>
              <a:t>تابع الخدمة الاجتماعية فى المجال المدرسى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algn="r"/>
            <a:r>
              <a:rPr lang="ar-SA" b="1" u="sng" dirty="0" smtClean="0">
                <a:solidFill>
                  <a:schemeClr val="tx1"/>
                </a:solidFill>
              </a:rPr>
              <a:t>ثالثا: أهداف الخدمة الاجتماعية المدرسية</a:t>
            </a:r>
            <a:r>
              <a:rPr lang="ar-SA" dirty="0" smtClean="0">
                <a:solidFill>
                  <a:schemeClr val="tx1"/>
                </a:solidFill>
              </a:rPr>
              <a:t>:</a:t>
            </a:r>
          </a:p>
          <a:p>
            <a:pPr algn="r"/>
            <a:r>
              <a:rPr lang="ar-SA" sz="2800" b="1" dirty="0" smtClean="0">
                <a:solidFill>
                  <a:schemeClr val="tx1"/>
                </a:solidFill>
              </a:rPr>
              <a:t>تنقسم هذه الاهداف الى قسمين:الاولى : اهداف رئيسية وتشمل : مساعدة التلاميذ على التحصيل الدراسى وتنشئتهم تنشئة اجتماعية سليمة ومساعدة المدرسة على أداء وظيفتها التربوية</a:t>
            </a:r>
          </a:p>
          <a:p>
            <a:pPr algn="r"/>
            <a:r>
              <a:rPr lang="ar-SA" sz="2800" b="1" dirty="0" smtClean="0">
                <a:solidFill>
                  <a:schemeClr val="tx1"/>
                </a:solidFill>
              </a:rPr>
              <a:t>الثانية: اهداف فرعية وتتضمن : تنظيم الحياة المدرسية ومساعدة التلاميذ على علاج مشكلاتهم وتوثيق العلاقة بين المدرسة والبيئة المحيطة </a:t>
            </a:r>
            <a:r>
              <a:rPr lang="ar-SA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تابع الخدمة الاجتماعية المدرسية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b="1" u="sng" dirty="0" smtClean="0"/>
              <a:t>رابعا : فلسفة الخدمة الاجتماعية فى المجال المدرسى:</a:t>
            </a:r>
          </a:p>
          <a:p>
            <a:pPr algn="r"/>
            <a:r>
              <a:rPr lang="ar-SA" sz="2800" b="1" dirty="0" smtClean="0"/>
              <a:t>تنطلق فلسفة الخدمة الاجتماعية المدرسية من عدة نقاط وهى:</a:t>
            </a:r>
          </a:p>
          <a:p>
            <a:pPr algn="r"/>
            <a:r>
              <a:rPr lang="ar-SA" sz="2800" b="1" dirty="0" smtClean="0"/>
              <a:t>1- التأكيد على وجود فروق فردية بين الطلاب</a:t>
            </a:r>
          </a:p>
          <a:p>
            <a:pPr algn="r"/>
            <a:r>
              <a:rPr lang="ar-SA" sz="2800" b="1" dirty="0" smtClean="0"/>
              <a:t>2- حق الطالب فى تقرير مصيره</a:t>
            </a:r>
          </a:p>
          <a:p>
            <a:pPr algn="r"/>
            <a:r>
              <a:rPr lang="ar-SA" sz="2800" b="1" dirty="0" smtClean="0"/>
              <a:t>3- العتراف بما يملكه الطلاب من قدرات ومهارات</a:t>
            </a:r>
          </a:p>
          <a:p>
            <a:pPr algn="r"/>
            <a:r>
              <a:rPr lang="ar-SA" sz="2800" b="1" dirty="0" smtClean="0"/>
              <a:t>4- عدم التمييز بين الطلاب فى تقديم الخدمات</a:t>
            </a:r>
          </a:p>
          <a:p>
            <a:pPr algn="r"/>
            <a:r>
              <a:rPr lang="ar-SA" sz="2800" b="1" dirty="0" smtClean="0"/>
              <a:t>5- الاقتناع بعامل الوراثة فى التاثير على سلوك الافراد</a:t>
            </a:r>
            <a:endParaRPr lang="en-US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تابع الخدمة الاجتماعية المدرسية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ar-SA" sz="3800" b="1" dirty="0" smtClean="0"/>
              <a:t>خامسا: دور الخدمة الاجتماعية فى المجال المدرسى</a:t>
            </a:r>
            <a:r>
              <a:rPr lang="ar-SA" dirty="0" smtClean="0"/>
              <a:t>:</a:t>
            </a:r>
          </a:p>
          <a:p>
            <a:pPr algn="r">
              <a:buNone/>
            </a:pPr>
            <a:r>
              <a:rPr lang="ar-SA" sz="3300" b="1" dirty="0" smtClean="0"/>
              <a:t>تنطلق الخدمة الاجتماعية المدرسية من أربع أدواراساسية:</a:t>
            </a:r>
          </a:p>
          <a:p>
            <a:pPr algn="r">
              <a:buNone/>
            </a:pPr>
            <a:r>
              <a:rPr lang="ar-SA" sz="3300" b="1" dirty="0" smtClean="0"/>
              <a:t>الاول: دور علاجى : وفيه يعالج الاخصائى الاجتماعى مشكلات التاخر          الدراسى وبعض المشكلات الانفعالية كالعدوان ومشكلات              اقتصادية تتعلق بالمصروفات   </a:t>
            </a:r>
          </a:p>
          <a:p>
            <a:pPr algn="r">
              <a:buNone/>
            </a:pPr>
            <a:r>
              <a:rPr lang="ar-SA" sz="3300" b="1" dirty="0" smtClean="0"/>
              <a:t>الثانى: </a:t>
            </a:r>
            <a:r>
              <a:rPr lang="ar-SA" sz="3300" b="1" smtClean="0"/>
              <a:t>وقائى :ويشمل </a:t>
            </a:r>
            <a:r>
              <a:rPr lang="ar-SA" sz="3300" b="1" dirty="0" smtClean="0"/>
              <a:t>رعاية الطلاب من النواحى الصحية والنفسية</a:t>
            </a:r>
          </a:p>
          <a:p>
            <a:pPr algn="r">
              <a:buNone/>
            </a:pPr>
            <a:r>
              <a:rPr lang="ar-SA" sz="3300" b="1" dirty="0" smtClean="0"/>
              <a:t>الثالث: إنشائى: يعمل الاخصائى على تشكيل الجماعات واشراك الطلاب           فيها لاكتشاف قدراتهم ومواهبهم وتقديم خدمات كالاغذية           واسكان المغتربين       </a:t>
            </a:r>
          </a:p>
          <a:p>
            <a:pPr algn="r">
              <a:buNone/>
            </a:pPr>
            <a:r>
              <a:rPr lang="ar-SA" sz="3300" b="1" dirty="0" smtClean="0"/>
              <a:t>الرابع: إنمائى: ويشمل العمل على غرس القيم الايجابية فى نفوس              الطلاب لخلق المواطن الصالح</a:t>
            </a:r>
            <a:r>
              <a:rPr lang="ar-SA" dirty="0" smtClean="0"/>
              <a:t>.         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293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          مجالات الخدمة الاجتماعية  اولا: الخدمةالاجتماعيةالمدرسية </vt:lpstr>
      <vt:lpstr>تابع مجال الخدمة الاجتماعية المدرسية</vt:lpstr>
      <vt:lpstr>تابع الخدمة الاجتماعية فى المجال المدرسى</vt:lpstr>
      <vt:lpstr>تابع الخدمة الاجتماعية المدرسية</vt:lpstr>
      <vt:lpstr>تابع الخدمة الاجتماعية المدرسية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مجالات الخدمة الاجتماعية  اولا: الخدمة المدرسية </dc:title>
  <dc:creator>hi</dc:creator>
  <cp:lastModifiedBy>hi</cp:lastModifiedBy>
  <cp:revision>10</cp:revision>
  <dcterms:created xsi:type="dcterms:W3CDTF">2006-08-16T00:00:00Z</dcterms:created>
  <dcterms:modified xsi:type="dcterms:W3CDTF">2020-03-30T08:33:15Z</dcterms:modified>
</cp:coreProperties>
</file>