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3" r:id="rId2"/>
    <p:sldId id="264" r:id="rId3"/>
    <p:sldId id="265" r:id="rId4"/>
    <p:sldId id="266" r:id="rId5"/>
    <p:sldId id="267" r:id="rId6"/>
    <p:sldId id="268" r:id="rId7"/>
    <p:sldId id="269" r:id="rId8"/>
    <p:sldId id="270" r:id="rId9"/>
    <p:sldId id="271" r:id="rId10"/>
    <p:sldId id="272" r:id="rId11"/>
    <p:sldId id="273" r:id="rId12"/>
  </p:sldIdLst>
  <p:sldSz cx="12192000" cy="6858000"/>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5" d="100"/>
          <a:sy n="75" d="100"/>
        </p:scale>
        <p:origin x="5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EG"/>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EG"/>
          </a:p>
        </p:txBody>
      </p:sp>
      <p:sp>
        <p:nvSpPr>
          <p:cNvPr id="4" name="عنصر نائب للتاريخ 3"/>
          <p:cNvSpPr>
            <a:spLocks noGrp="1"/>
          </p:cNvSpPr>
          <p:nvPr>
            <p:ph type="dt" sz="half" idx="10"/>
          </p:nvPr>
        </p:nvSpPr>
        <p:spPr/>
        <p:txBody>
          <a:bodyPr/>
          <a:lstStyle/>
          <a:p>
            <a:fld id="{C6CA1D7E-4D41-4789-A65B-7A76612A96BB}" type="datetimeFigureOut">
              <a:rPr lang="ar-EG" smtClean="0"/>
              <a:t>08/08/1441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0150F54F-D59B-42F8-9910-2D1B373C0D75}" type="slidenum">
              <a:rPr lang="ar-EG" smtClean="0"/>
              <a:t>‹#›</a:t>
            </a:fld>
            <a:endParaRPr lang="ar-EG"/>
          </a:p>
        </p:txBody>
      </p:sp>
    </p:spTree>
    <p:extLst>
      <p:ext uri="{BB962C8B-B14F-4D97-AF65-F5344CB8AC3E}">
        <p14:creationId xmlns:p14="http://schemas.microsoft.com/office/powerpoint/2010/main" val="3637290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C6CA1D7E-4D41-4789-A65B-7A76612A96BB}" type="datetimeFigureOut">
              <a:rPr lang="ar-EG" smtClean="0"/>
              <a:t>08/08/1441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0150F54F-D59B-42F8-9910-2D1B373C0D75}" type="slidenum">
              <a:rPr lang="ar-EG" smtClean="0"/>
              <a:t>‹#›</a:t>
            </a:fld>
            <a:endParaRPr lang="ar-EG"/>
          </a:p>
        </p:txBody>
      </p:sp>
    </p:spTree>
    <p:extLst>
      <p:ext uri="{BB962C8B-B14F-4D97-AF65-F5344CB8AC3E}">
        <p14:creationId xmlns:p14="http://schemas.microsoft.com/office/powerpoint/2010/main" val="2247936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C6CA1D7E-4D41-4789-A65B-7A76612A96BB}" type="datetimeFigureOut">
              <a:rPr lang="ar-EG" smtClean="0"/>
              <a:t>08/08/1441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0150F54F-D59B-42F8-9910-2D1B373C0D75}" type="slidenum">
              <a:rPr lang="ar-EG" smtClean="0"/>
              <a:t>‹#›</a:t>
            </a:fld>
            <a:endParaRPr lang="ar-EG"/>
          </a:p>
        </p:txBody>
      </p:sp>
    </p:spTree>
    <p:extLst>
      <p:ext uri="{BB962C8B-B14F-4D97-AF65-F5344CB8AC3E}">
        <p14:creationId xmlns:p14="http://schemas.microsoft.com/office/powerpoint/2010/main" val="1625249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C6CA1D7E-4D41-4789-A65B-7A76612A96BB}" type="datetimeFigureOut">
              <a:rPr lang="ar-EG" smtClean="0"/>
              <a:t>08/08/1441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0150F54F-D59B-42F8-9910-2D1B373C0D75}" type="slidenum">
              <a:rPr lang="ar-EG" smtClean="0"/>
              <a:t>‹#›</a:t>
            </a:fld>
            <a:endParaRPr lang="ar-EG"/>
          </a:p>
        </p:txBody>
      </p:sp>
    </p:spTree>
    <p:extLst>
      <p:ext uri="{BB962C8B-B14F-4D97-AF65-F5344CB8AC3E}">
        <p14:creationId xmlns:p14="http://schemas.microsoft.com/office/powerpoint/2010/main" val="1991470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6CA1D7E-4D41-4789-A65B-7A76612A96BB}" type="datetimeFigureOut">
              <a:rPr lang="ar-EG" smtClean="0"/>
              <a:t>08/08/1441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0150F54F-D59B-42F8-9910-2D1B373C0D75}" type="slidenum">
              <a:rPr lang="ar-EG" smtClean="0"/>
              <a:t>‹#›</a:t>
            </a:fld>
            <a:endParaRPr lang="ar-EG"/>
          </a:p>
        </p:txBody>
      </p:sp>
    </p:spTree>
    <p:extLst>
      <p:ext uri="{BB962C8B-B14F-4D97-AF65-F5344CB8AC3E}">
        <p14:creationId xmlns:p14="http://schemas.microsoft.com/office/powerpoint/2010/main" val="670946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تاريخ 4"/>
          <p:cNvSpPr>
            <a:spLocks noGrp="1"/>
          </p:cNvSpPr>
          <p:nvPr>
            <p:ph type="dt" sz="half" idx="10"/>
          </p:nvPr>
        </p:nvSpPr>
        <p:spPr/>
        <p:txBody>
          <a:bodyPr/>
          <a:lstStyle/>
          <a:p>
            <a:fld id="{C6CA1D7E-4D41-4789-A65B-7A76612A96BB}" type="datetimeFigureOut">
              <a:rPr lang="ar-EG" smtClean="0"/>
              <a:t>08/08/1441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0150F54F-D59B-42F8-9910-2D1B373C0D75}" type="slidenum">
              <a:rPr lang="ar-EG" smtClean="0"/>
              <a:t>‹#›</a:t>
            </a:fld>
            <a:endParaRPr lang="ar-EG"/>
          </a:p>
        </p:txBody>
      </p:sp>
    </p:spTree>
    <p:extLst>
      <p:ext uri="{BB962C8B-B14F-4D97-AF65-F5344CB8AC3E}">
        <p14:creationId xmlns:p14="http://schemas.microsoft.com/office/powerpoint/2010/main" val="3126684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7" name="عنصر نائب للتاريخ 6"/>
          <p:cNvSpPr>
            <a:spLocks noGrp="1"/>
          </p:cNvSpPr>
          <p:nvPr>
            <p:ph type="dt" sz="half" idx="10"/>
          </p:nvPr>
        </p:nvSpPr>
        <p:spPr/>
        <p:txBody>
          <a:bodyPr/>
          <a:lstStyle/>
          <a:p>
            <a:fld id="{C6CA1D7E-4D41-4789-A65B-7A76612A96BB}" type="datetimeFigureOut">
              <a:rPr lang="ar-EG" smtClean="0"/>
              <a:t>08/08/1441</a:t>
            </a:fld>
            <a:endParaRPr lang="ar-EG"/>
          </a:p>
        </p:txBody>
      </p:sp>
      <p:sp>
        <p:nvSpPr>
          <p:cNvPr id="8" name="عنصر نائب للتذييل 7"/>
          <p:cNvSpPr>
            <a:spLocks noGrp="1"/>
          </p:cNvSpPr>
          <p:nvPr>
            <p:ph type="ftr" sz="quarter" idx="11"/>
          </p:nvPr>
        </p:nvSpPr>
        <p:spPr/>
        <p:txBody>
          <a:bodyPr/>
          <a:lstStyle/>
          <a:p>
            <a:endParaRPr lang="ar-EG"/>
          </a:p>
        </p:txBody>
      </p:sp>
      <p:sp>
        <p:nvSpPr>
          <p:cNvPr id="9" name="عنصر نائب لرقم الشريحة 8"/>
          <p:cNvSpPr>
            <a:spLocks noGrp="1"/>
          </p:cNvSpPr>
          <p:nvPr>
            <p:ph type="sldNum" sz="quarter" idx="12"/>
          </p:nvPr>
        </p:nvSpPr>
        <p:spPr/>
        <p:txBody>
          <a:bodyPr/>
          <a:lstStyle/>
          <a:p>
            <a:fld id="{0150F54F-D59B-42F8-9910-2D1B373C0D75}" type="slidenum">
              <a:rPr lang="ar-EG" smtClean="0"/>
              <a:t>‹#›</a:t>
            </a:fld>
            <a:endParaRPr lang="ar-EG"/>
          </a:p>
        </p:txBody>
      </p:sp>
    </p:spTree>
    <p:extLst>
      <p:ext uri="{BB962C8B-B14F-4D97-AF65-F5344CB8AC3E}">
        <p14:creationId xmlns:p14="http://schemas.microsoft.com/office/powerpoint/2010/main" val="795832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تاريخ 2"/>
          <p:cNvSpPr>
            <a:spLocks noGrp="1"/>
          </p:cNvSpPr>
          <p:nvPr>
            <p:ph type="dt" sz="half" idx="10"/>
          </p:nvPr>
        </p:nvSpPr>
        <p:spPr/>
        <p:txBody>
          <a:bodyPr/>
          <a:lstStyle/>
          <a:p>
            <a:fld id="{C6CA1D7E-4D41-4789-A65B-7A76612A96BB}" type="datetimeFigureOut">
              <a:rPr lang="ar-EG" smtClean="0"/>
              <a:t>08/08/1441</a:t>
            </a:fld>
            <a:endParaRPr lang="ar-EG"/>
          </a:p>
        </p:txBody>
      </p:sp>
      <p:sp>
        <p:nvSpPr>
          <p:cNvPr id="4" name="عنصر نائب للتذييل 3"/>
          <p:cNvSpPr>
            <a:spLocks noGrp="1"/>
          </p:cNvSpPr>
          <p:nvPr>
            <p:ph type="ftr" sz="quarter" idx="11"/>
          </p:nvPr>
        </p:nvSpPr>
        <p:spPr/>
        <p:txBody>
          <a:bodyPr/>
          <a:lstStyle/>
          <a:p>
            <a:endParaRPr lang="ar-EG"/>
          </a:p>
        </p:txBody>
      </p:sp>
      <p:sp>
        <p:nvSpPr>
          <p:cNvPr id="5" name="عنصر نائب لرقم الشريحة 4"/>
          <p:cNvSpPr>
            <a:spLocks noGrp="1"/>
          </p:cNvSpPr>
          <p:nvPr>
            <p:ph type="sldNum" sz="quarter" idx="12"/>
          </p:nvPr>
        </p:nvSpPr>
        <p:spPr/>
        <p:txBody>
          <a:bodyPr/>
          <a:lstStyle/>
          <a:p>
            <a:fld id="{0150F54F-D59B-42F8-9910-2D1B373C0D75}" type="slidenum">
              <a:rPr lang="ar-EG" smtClean="0"/>
              <a:t>‹#›</a:t>
            </a:fld>
            <a:endParaRPr lang="ar-EG"/>
          </a:p>
        </p:txBody>
      </p:sp>
    </p:spTree>
    <p:extLst>
      <p:ext uri="{BB962C8B-B14F-4D97-AF65-F5344CB8AC3E}">
        <p14:creationId xmlns:p14="http://schemas.microsoft.com/office/powerpoint/2010/main" val="3073616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6CA1D7E-4D41-4789-A65B-7A76612A96BB}" type="datetimeFigureOut">
              <a:rPr lang="ar-EG" smtClean="0"/>
              <a:t>08/08/1441</a:t>
            </a:fld>
            <a:endParaRPr lang="ar-EG"/>
          </a:p>
        </p:txBody>
      </p:sp>
      <p:sp>
        <p:nvSpPr>
          <p:cNvPr id="3" name="عنصر نائب للتذييل 2"/>
          <p:cNvSpPr>
            <a:spLocks noGrp="1"/>
          </p:cNvSpPr>
          <p:nvPr>
            <p:ph type="ftr" sz="quarter" idx="11"/>
          </p:nvPr>
        </p:nvSpPr>
        <p:spPr/>
        <p:txBody>
          <a:bodyPr/>
          <a:lstStyle/>
          <a:p>
            <a:endParaRPr lang="ar-EG"/>
          </a:p>
        </p:txBody>
      </p:sp>
      <p:sp>
        <p:nvSpPr>
          <p:cNvPr id="4" name="عنصر نائب لرقم الشريحة 3"/>
          <p:cNvSpPr>
            <a:spLocks noGrp="1"/>
          </p:cNvSpPr>
          <p:nvPr>
            <p:ph type="sldNum" sz="quarter" idx="12"/>
          </p:nvPr>
        </p:nvSpPr>
        <p:spPr/>
        <p:txBody>
          <a:bodyPr/>
          <a:lstStyle/>
          <a:p>
            <a:fld id="{0150F54F-D59B-42F8-9910-2D1B373C0D75}" type="slidenum">
              <a:rPr lang="ar-EG" smtClean="0"/>
              <a:t>‹#›</a:t>
            </a:fld>
            <a:endParaRPr lang="ar-EG"/>
          </a:p>
        </p:txBody>
      </p:sp>
    </p:spTree>
    <p:extLst>
      <p:ext uri="{BB962C8B-B14F-4D97-AF65-F5344CB8AC3E}">
        <p14:creationId xmlns:p14="http://schemas.microsoft.com/office/powerpoint/2010/main" val="1232617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EG"/>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6CA1D7E-4D41-4789-A65B-7A76612A96BB}" type="datetimeFigureOut">
              <a:rPr lang="ar-EG" smtClean="0"/>
              <a:t>08/08/1441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0150F54F-D59B-42F8-9910-2D1B373C0D75}" type="slidenum">
              <a:rPr lang="ar-EG" smtClean="0"/>
              <a:t>‹#›</a:t>
            </a:fld>
            <a:endParaRPr lang="ar-EG"/>
          </a:p>
        </p:txBody>
      </p:sp>
    </p:spTree>
    <p:extLst>
      <p:ext uri="{BB962C8B-B14F-4D97-AF65-F5344CB8AC3E}">
        <p14:creationId xmlns:p14="http://schemas.microsoft.com/office/powerpoint/2010/main" val="456355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EG"/>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6CA1D7E-4D41-4789-A65B-7A76612A96BB}" type="datetimeFigureOut">
              <a:rPr lang="ar-EG" smtClean="0"/>
              <a:t>08/08/1441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0150F54F-D59B-42F8-9910-2D1B373C0D75}" type="slidenum">
              <a:rPr lang="ar-EG" smtClean="0"/>
              <a:t>‹#›</a:t>
            </a:fld>
            <a:endParaRPr lang="ar-EG"/>
          </a:p>
        </p:txBody>
      </p:sp>
    </p:spTree>
    <p:extLst>
      <p:ext uri="{BB962C8B-B14F-4D97-AF65-F5344CB8AC3E}">
        <p14:creationId xmlns:p14="http://schemas.microsoft.com/office/powerpoint/2010/main" val="2518990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6CA1D7E-4D41-4789-A65B-7A76612A96BB}" type="datetimeFigureOut">
              <a:rPr lang="ar-EG" smtClean="0"/>
              <a:t>08/08/1441</a:t>
            </a:fld>
            <a:endParaRPr lang="ar-EG"/>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150F54F-D59B-42F8-9910-2D1B373C0D75}" type="slidenum">
              <a:rPr lang="ar-EG" smtClean="0"/>
              <a:t>‹#›</a:t>
            </a:fld>
            <a:endParaRPr lang="ar-EG"/>
          </a:p>
        </p:txBody>
      </p:sp>
    </p:spTree>
    <p:extLst>
      <p:ext uri="{BB962C8B-B14F-4D97-AF65-F5344CB8AC3E}">
        <p14:creationId xmlns:p14="http://schemas.microsoft.com/office/powerpoint/2010/main" val="1501016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C000"/>
          </a:solidFill>
        </p:spPr>
        <p:txBody>
          <a:bodyPr>
            <a:normAutofit/>
          </a:bodyPr>
          <a:lstStyle/>
          <a:p>
            <a:pPr algn="ctr"/>
            <a:r>
              <a:rPr lang="ar-EG" sz="5400" dirty="0" smtClean="0"/>
              <a:t> </a:t>
            </a:r>
            <a:r>
              <a:rPr lang="ar-EG" sz="5400" dirty="0" err="1"/>
              <a:t>المادة:الثقافه</a:t>
            </a:r>
            <a:r>
              <a:rPr lang="ar-EG" sz="5400" dirty="0"/>
              <a:t> والمجتمع</a:t>
            </a:r>
          </a:p>
        </p:txBody>
      </p:sp>
      <p:sp>
        <p:nvSpPr>
          <p:cNvPr id="3" name="عنصر نائب للمحتوى 2"/>
          <p:cNvSpPr>
            <a:spLocks noGrp="1"/>
          </p:cNvSpPr>
          <p:nvPr>
            <p:ph idx="1"/>
          </p:nvPr>
        </p:nvSpPr>
        <p:spPr>
          <a:solidFill>
            <a:schemeClr val="tx1"/>
          </a:solidFill>
        </p:spPr>
        <p:txBody>
          <a:bodyPr/>
          <a:lstStyle/>
          <a:p>
            <a:pPr algn="ctr"/>
            <a:r>
              <a:rPr lang="ar-EG" dirty="0" smtClean="0"/>
              <a:t/>
            </a:r>
            <a:br>
              <a:rPr lang="ar-EG" dirty="0" smtClean="0"/>
            </a:br>
            <a:r>
              <a:rPr lang="ar-EG" sz="6000" dirty="0" err="1" smtClean="0">
                <a:solidFill>
                  <a:schemeClr val="accent1">
                    <a:lumMod val="60000"/>
                    <a:lumOff val="40000"/>
                  </a:schemeClr>
                </a:solidFill>
              </a:rPr>
              <a:t>تمهيدى</a:t>
            </a:r>
            <a:r>
              <a:rPr lang="ar-EG" sz="6000" dirty="0" smtClean="0">
                <a:solidFill>
                  <a:schemeClr val="accent1">
                    <a:lumMod val="60000"/>
                    <a:lumOff val="40000"/>
                  </a:schemeClr>
                </a:solidFill>
              </a:rPr>
              <a:t> ماجستير</a:t>
            </a:r>
            <a:br>
              <a:rPr lang="ar-EG" sz="6000" dirty="0" smtClean="0">
                <a:solidFill>
                  <a:schemeClr val="accent1">
                    <a:lumMod val="60000"/>
                    <a:lumOff val="40000"/>
                  </a:schemeClr>
                </a:solidFill>
              </a:rPr>
            </a:br>
            <a:r>
              <a:rPr lang="ar-EG" sz="6000" dirty="0" smtClean="0">
                <a:solidFill>
                  <a:schemeClr val="accent1">
                    <a:lumMod val="60000"/>
                    <a:lumOff val="40000"/>
                  </a:schemeClr>
                </a:solidFill>
              </a:rPr>
              <a:t>المحاضرة :الثانية</a:t>
            </a:r>
            <a:r>
              <a:rPr lang="ar-EG" sz="6000" dirty="0" smtClean="0"/>
              <a:t/>
            </a:r>
            <a:br>
              <a:rPr lang="ar-EG" sz="6000" dirty="0" smtClean="0"/>
            </a:br>
            <a:r>
              <a:rPr lang="ar-EG" sz="6000" dirty="0" smtClean="0"/>
              <a:t/>
            </a:r>
            <a:br>
              <a:rPr lang="ar-EG" sz="6000" dirty="0" smtClean="0"/>
            </a:br>
            <a:r>
              <a:rPr lang="ar-EG" sz="6000" dirty="0" err="1" smtClean="0">
                <a:solidFill>
                  <a:srgbClr val="FFFF00"/>
                </a:solidFill>
              </a:rPr>
              <a:t>أ.د</a:t>
            </a:r>
            <a:r>
              <a:rPr lang="en-US" sz="6000" dirty="0" smtClean="0">
                <a:solidFill>
                  <a:srgbClr val="FFFF00"/>
                </a:solidFill>
              </a:rPr>
              <a:t>/</a:t>
            </a:r>
            <a:r>
              <a:rPr lang="ar-EG" sz="6000" dirty="0" smtClean="0">
                <a:solidFill>
                  <a:srgbClr val="FFFF00"/>
                </a:solidFill>
              </a:rPr>
              <a:t> عزة أحمد صيام</a:t>
            </a:r>
            <a:endParaRPr lang="ar-EG" sz="6000" dirty="0">
              <a:solidFill>
                <a:srgbClr val="FFFF00"/>
              </a:solidFill>
            </a:endParaRPr>
          </a:p>
        </p:txBody>
      </p:sp>
    </p:spTree>
    <p:extLst>
      <p:ext uri="{BB962C8B-B14F-4D97-AF65-F5344CB8AC3E}">
        <p14:creationId xmlns:p14="http://schemas.microsoft.com/office/powerpoint/2010/main" val="2095143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55700" y="149224"/>
            <a:ext cx="10680700" cy="6556375"/>
          </a:xfrm>
        </p:spPr>
        <p:txBody>
          <a:bodyPr>
            <a:normAutofit fontScale="92500" lnSpcReduction="20000"/>
          </a:bodyPr>
          <a:lstStyle/>
          <a:p>
            <a:r>
              <a:rPr lang="ar-EG" dirty="0"/>
              <a:t>وهذا هو عين ما عبر عنه " هيربرت سبنسر " الذي يرى أن المجتمعات الانسانية تتشابه مع الأفراد في مجموعة من الخصائص يمكن اجمالها في - اولا : أن كل من الانسان والمجتمع يبدأ صغيرة ، ثم ينمو إلى أن يتضاعف حجمه عما كان عليه . ثانيا : منذ بداية تكون أي بناء نجده يتسم بالبساطة ، ولكن مع الوقت نجد أن استمرار الكائن ونموه يؤدي إلى تعقده وتطوره. ثالثا : وجود قدر من التساند والتكامل بين الأجزاء المكونة للكائن الحي، تلك التي تعمل على بقائه وأدائه لنشاطاته ووظائفه رابعا : </a:t>
            </a:r>
            <a:r>
              <a:rPr lang="ar-EG" dirty="0" err="1"/>
              <a:t>تاتي</a:t>
            </a:r>
            <a:r>
              <a:rPr lang="ar-EG" dirty="0"/>
              <a:t> حياة المجتمع </a:t>
            </a:r>
            <a:r>
              <a:rPr lang="ar-EG" dirty="0" err="1"/>
              <a:t>بسكل</a:t>
            </a:r>
            <a:r>
              <a:rPr lang="ar-EG" dirty="0"/>
              <a:t> مستقل عن حياة الأفراد ، بل و تستمر حياة المجتمع رغم انتهاء</a:t>
            </a:r>
          </a:p>
          <a:p>
            <a:r>
              <a:rPr lang="ar-EG" dirty="0"/>
              <a:t>حياة الأفراد. </a:t>
            </a:r>
            <a:r>
              <a:rPr lang="ar-EG" dirty="0" err="1"/>
              <a:t>فالافراد</a:t>
            </a:r>
            <a:r>
              <a:rPr lang="ar-EG" dirty="0"/>
              <a:t> زائلون بينما المجتمعات باقية وتظل تؤدي وظائفها وتزداد </a:t>
            </a:r>
            <a:r>
              <a:rPr lang="ar-EG" dirty="0" err="1"/>
              <a:t>تکاملا</a:t>
            </a:r>
            <a:r>
              <a:rPr lang="ar-EG" dirty="0"/>
              <a:t> </a:t>
            </a:r>
            <a:r>
              <a:rPr lang="ar-EG" dirty="0" err="1"/>
              <a:t>وغاذا</a:t>
            </a:r>
            <a:r>
              <a:rPr lang="ar-EG" dirty="0"/>
              <a:t> كانت العضوية تماثل في نظرتها بين الانسان والمجتمعات في عملية النمو ، فإنها ايضا تماثل بينهم في عملية البناء (۱). لقد اخذ راد كليف براون للوظيفية الاجتماعية على أنها جزء من النشاط </a:t>
            </a:r>
            <a:r>
              <a:rPr lang="ar-EG" dirty="0" err="1"/>
              <a:t>الاجتماعى</a:t>
            </a:r>
            <a:r>
              <a:rPr lang="ar-EG" dirty="0"/>
              <a:t> الكلى الذي يعد جزء مكملا له . فوظيفة </a:t>
            </a:r>
            <a:r>
              <a:rPr lang="ar-EG" dirty="0" err="1"/>
              <a:t>اى</a:t>
            </a:r>
            <a:r>
              <a:rPr lang="ar-EG" dirty="0"/>
              <a:t> ظاهرة من الظاهرات هي الدور الذي تقوم به في أطار هذه الظواهر التي تعد جزءا من النسق الكلى ، الذي يقصد به ذلك البناء الاجتماعي الذي يصدر عن كل </a:t>
            </a:r>
            <a:r>
              <a:rPr lang="ar-EG" dirty="0" err="1"/>
              <a:t>المناشط</a:t>
            </a:r>
            <a:r>
              <a:rPr lang="ar-EG" dirty="0"/>
              <a:t> و الممارسات و العادات الاجتماعية التي تميزه . و يمكن لنا أن نفهم مما سبق أن راد كليف براون يرى أن أي نسق يتسم بالوحدة الوظيفية التي يرى أن أنها الحالة المنسجمة التي يعمل في أطار النسق بعيدة عن المؤثرات و </a:t>
            </a:r>
            <a:r>
              <a:rPr lang="ar-EG" dirty="0" err="1"/>
              <a:t>التصراعات</a:t>
            </a:r>
            <a:r>
              <a:rPr lang="ar-EG" dirty="0"/>
              <a:t>. وفي أطار </a:t>
            </a:r>
            <a:r>
              <a:rPr lang="ar-EG" dirty="0" err="1"/>
              <a:t>إهتمام</a:t>
            </a:r>
            <a:r>
              <a:rPr lang="ar-EG" dirty="0"/>
              <a:t> براون بالوظيفية ، نجده اهتم بشكل واضح بالتميز بين الوظيفية و العرض ، فهو يرى ، أن الناس لا يشعرون بالدور الذي يلقيه أي نظام في المحافظة على استمراريته ، بمعنى أنهم يدركون الوظيفة الاجتماعية بهذا النظام ، و لكنهم في الوقت نفسه قد يرون أنه يحقق غرضة معينة . ذلك ما اسماه " الغرض الظاهر " أما الوظيفية فيطلق عليها اسم " الغرض الحقيقي " أي أن الوظيفية وفق ذلك </a:t>
            </a:r>
            <a:r>
              <a:rPr lang="ar-EG" dirty="0" err="1"/>
              <a:t>لاتكون</a:t>
            </a:r>
            <a:r>
              <a:rPr lang="ar-EG" dirty="0"/>
              <a:t> حاضره (۲).</a:t>
            </a:r>
          </a:p>
          <a:p>
            <a:r>
              <a:rPr lang="ar-EG" dirty="0"/>
              <a:t>را در شحاته صيام ، النظرية الاجتماعية من المرحلة الكلاسيكية الى ما بعد الحداثة ، السابق ذكره ، ص 48 (۲) در شحاته صيام ، النظرية الاجتماعية من المرحلة الكلاسيكية الى ما بعد الحداثة السابق ذكره ص ۵۲</a:t>
            </a:r>
          </a:p>
          <a:p>
            <a:endParaRPr lang="ar-EG" dirty="0"/>
          </a:p>
        </p:txBody>
      </p:sp>
    </p:spTree>
    <p:extLst>
      <p:ext uri="{BB962C8B-B14F-4D97-AF65-F5344CB8AC3E}">
        <p14:creationId xmlns:p14="http://schemas.microsoft.com/office/powerpoint/2010/main" val="77082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30300" y="250824"/>
            <a:ext cx="10807700" cy="6442075"/>
          </a:xfrm>
        </p:spPr>
        <p:txBody>
          <a:bodyPr>
            <a:normAutofit fontScale="92500" lnSpcReduction="20000"/>
          </a:bodyPr>
          <a:lstStyle/>
          <a:p>
            <a:r>
              <a:rPr lang="ar-EG" dirty="0"/>
              <a:t>الوظيفية عند </a:t>
            </a:r>
            <a:r>
              <a:rPr lang="ar-EG" dirty="0" err="1"/>
              <a:t>تیماشیف</a:t>
            </a:r>
            <a:r>
              <a:rPr lang="ar-EG" dirty="0"/>
              <a:t> :۔ و فيها حدد أنه ليس من السهل تعريف واضح للوظيفية ، لان </a:t>
            </a:r>
            <a:r>
              <a:rPr lang="ar-EG" dirty="0" err="1"/>
              <a:t>اصطلاحی"وظيفية</a:t>
            </a:r>
            <a:r>
              <a:rPr lang="ar-EG" dirty="0"/>
              <a:t> " و " وظيفي" </a:t>
            </a:r>
            <a:r>
              <a:rPr lang="en-US" dirty="0"/>
              <a:t>function and functional </a:t>
            </a:r>
            <a:r>
              <a:rPr lang="ar-EG" dirty="0"/>
              <a:t>وفي علم الاجتماع </a:t>
            </a:r>
            <a:r>
              <a:rPr lang="ar-EG" dirty="0" err="1"/>
              <a:t>والانثربولوجيا</a:t>
            </a:r>
            <a:r>
              <a:rPr lang="ar-EG" dirty="0"/>
              <a:t> الحضارية يتضمنان </a:t>
            </a:r>
            <a:r>
              <a:rPr lang="ar-EG" dirty="0" err="1"/>
              <a:t>معانی</a:t>
            </a:r>
            <a:r>
              <a:rPr lang="ar-EG" dirty="0"/>
              <a:t> مختلفة و متباعدة ، و يحدد " </a:t>
            </a:r>
            <a:r>
              <a:rPr lang="ar-EG" dirty="0" err="1"/>
              <a:t>تیماشیف</a:t>
            </a:r>
            <a:r>
              <a:rPr lang="ar-EG" dirty="0"/>
              <a:t> اربعة معاني للوظيفية و هي (۱). ١- رياضي كما هو الحال في أعمال </a:t>
            </a:r>
            <a:r>
              <a:rPr lang="ar-EG" dirty="0" err="1"/>
              <a:t>سوروکن</a:t>
            </a:r>
            <a:r>
              <a:rPr lang="ar-EG" dirty="0"/>
              <a:t> </a:t>
            </a:r>
            <a:r>
              <a:rPr lang="en-US" dirty="0" err="1"/>
              <a:t>sorokin</a:t>
            </a:r>
            <a:r>
              <a:rPr lang="en-US" dirty="0"/>
              <a:t>(</a:t>
            </a:r>
            <a:r>
              <a:rPr lang="ar-EG" dirty="0"/>
              <a:t>۱۹۶۸- ۱۸۸۹)، و هذا يشير إلى مقدار أهمية متغير ما ، تحدد بدورها مقدار أهمية متغير آخر ۲- يشير إلى الإسهام الذي يؤديه الجزء للكل ، و هذا المعني استعمله </a:t>
            </a:r>
            <a:r>
              <a:rPr lang="ar-EG" dirty="0" err="1"/>
              <a:t>الانثربولوجين</a:t>
            </a:r>
            <a:r>
              <a:rPr lang="ar-EG" dirty="0"/>
              <a:t> مثل " راد كليف براون (۱۸۸۱- ۱۹۵۵) " و " رالف </a:t>
            </a:r>
            <a:r>
              <a:rPr lang="ar-EG" dirty="0" err="1"/>
              <a:t>لنتون</a:t>
            </a:r>
            <a:r>
              <a:rPr lang="ar-EG" dirty="0"/>
              <a:t> (۱۸۹۳- ۱۸۰۳)" و </a:t>
            </a:r>
            <a:r>
              <a:rPr lang="ar-EG" dirty="0" err="1"/>
              <a:t>مالینوفسکی</a:t>
            </a:r>
            <a:r>
              <a:rPr lang="ar-EG" dirty="0"/>
              <a:t> (۱۸۸۶۔ ۱۹۶۲)" و بهذا المعنى يمكن أن </a:t>
            </a:r>
            <a:r>
              <a:rPr lang="ar-EG" dirty="0" err="1"/>
              <a:t>يستخدام</a:t>
            </a:r>
            <a:r>
              <a:rPr lang="ar-EG" dirty="0"/>
              <a:t> </a:t>
            </a:r>
            <a:r>
              <a:rPr lang="ar-EG" dirty="0" err="1"/>
              <a:t>معنی</a:t>
            </a:r>
            <a:r>
              <a:rPr lang="ar-EG" dirty="0"/>
              <a:t> وظيفة </a:t>
            </a:r>
            <a:r>
              <a:rPr lang="ar-EG" dirty="0" err="1"/>
              <a:t>تيشير</a:t>
            </a:r>
            <a:r>
              <a:rPr lang="ar-EG" dirty="0"/>
              <a:t> إلى واجب الحكومة في ضمان و سلامة النظام القائم في المجتمع ، أو الاسهامات التي تقومها الجماعة إلى أعضائها ، و بهذا المعنى يؤكد الاتجاه الوظيفي على ضرورة تكامل الأجزاء في إطار الكل . ٣- يستخدم تعبير "التحليل الوظيفي " </a:t>
            </a:r>
            <a:r>
              <a:rPr lang="en-US" dirty="0"/>
              <a:t>functional analysis </a:t>
            </a:r>
            <a:r>
              <a:rPr lang="ar-EG" dirty="0" err="1"/>
              <a:t>للاشارة</a:t>
            </a:r>
            <a:r>
              <a:rPr lang="ar-EG" dirty="0"/>
              <a:t> إلى دراسة الظواهر الاجتماعية بوصفها عمليات أو أثارة لبناءات اجتماعية معينة مثل انساق القرابة أو الطبقة . 4- قد تستخدم صيغة مركبة هي التحليل " </a:t>
            </a:r>
            <a:r>
              <a:rPr lang="ar-EG" dirty="0" err="1"/>
              <a:t>البنائی</a:t>
            </a:r>
            <a:r>
              <a:rPr lang="ar-EG" dirty="0"/>
              <a:t> - الوظيفي " </a:t>
            </a:r>
            <a:r>
              <a:rPr lang="en-US" dirty="0"/>
              <a:t>Structure</a:t>
            </a:r>
          </a:p>
          <a:p>
            <a:r>
              <a:rPr lang="en-US" dirty="0"/>
              <a:t>- Functional </a:t>
            </a:r>
            <a:r>
              <a:rPr lang="ar-EG" dirty="0"/>
              <a:t>و هذه الصيغة كثيرا ما يستخدمها " </a:t>
            </a:r>
            <a:r>
              <a:rPr lang="ar-EG" dirty="0" err="1"/>
              <a:t>بارسونز</a:t>
            </a:r>
            <a:r>
              <a:rPr lang="ar-EG" dirty="0"/>
              <a:t> " وتلاميذه في أعمالهم . و بالرغم من </a:t>
            </a:r>
            <a:r>
              <a:rPr lang="ar-EG" dirty="0" err="1"/>
              <a:t>الاستخدمات</a:t>
            </a:r>
            <a:r>
              <a:rPr lang="ar-EG" dirty="0"/>
              <a:t> المتعددة لمصطلح الوظيفية يلاحظ إن الوظيفية تدور بشكل عام حول المعنيين الثاني و الثالث ومن المعاني الأربعة أعلاه ، </a:t>
            </a:r>
            <a:r>
              <a:rPr lang="ar-EG" dirty="0" err="1"/>
              <a:t>پری</a:t>
            </a:r>
            <a:r>
              <a:rPr lang="ar-EG" dirty="0"/>
              <a:t> </a:t>
            </a:r>
            <a:r>
              <a:rPr lang="ar-EG" dirty="0" err="1"/>
              <a:t>تیماشیف</a:t>
            </a:r>
            <a:r>
              <a:rPr lang="ar-EG" dirty="0"/>
              <a:t> " أن القضية الوظيفية التي تدور حولها كتابات الوظيفيين يمكن وضعها بالصورة الاتية لإن النسق الاجتماعي يمثل نسق حقيقية تقوم فيه الأجزاء بأداء وظائف أساسية لتأكيد الكل و تثبيته ، واحيانا اتساع نظامه و تقويته ، ومن ثم تصبح هذه الأجزاء متساندة و متكاملة على </a:t>
            </a:r>
            <a:r>
              <a:rPr lang="ar-EG" dirty="0" err="1"/>
              <a:t>نحوما</a:t>
            </a:r>
            <a:r>
              <a:rPr lang="ar-EG" dirty="0"/>
              <a:t> (۱).</a:t>
            </a:r>
          </a:p>
          <a:p>
            <a:r>
              <a:rPr lang="ar-EG" dirty="0"/>
              <a:t>(۱۱) </a:t>
            </a:r>
            <a:r>
              <a:rPr lang="ar-EG" dirty="0" err="1"/>
              <a:t>تیماشیف</a:t>
            </a:r>
            <a:r>
              <a:rPr lang="ar-EG" dirty="0"/>
              <a:t> نيقولا ،نظرية علم الاجتماع : نشانها و تطورها ، ترجمة محمود عودة ، دار المعارف ، </a:t>
            </a:r>
            <a:r>
              <a:rPr lang="ar-EG" dirty="0" err="1"/>
              <a:t>القاهره</a:t>
            </a:r>
            <a:r>
              <a:rPr lang="ar-EG" dirty="0"/>
              <a:t> ، ۱۹۹۲ ص ۳۲۱</a:t>
            </a:r>
          </a:p>
          <a:p>
            <a:r>
              <a:rPr lang="ar-EG" dirty="0"/>
              <a:t>، ۳۲۰</a:t>
            </a:r>
          </a:p>
          <a:p>
            <a:endParaRPr lang="ar-EG" dirty="0"/>
          </a:p>
        </p:txBody>
      </p:sp>
    </p:spTree>
    <p:extLst>
      <p:ext uri="{BB962C8B-B14F-4D97-AF65-F5344CB8AC3E}">
        <p14:creationId xmlns:p14="http://schemas.microsoft.com/office/powerpoint/2010/main" val="2889727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92200" y="263524"/>
            <a:ext cx="10807700" cy="6391275"/>
          </a:xfrm>
        </p:spPr>
        <p:txBody>
          <a:bodyPr>
            <a:normAutofit fontScale="92500" lnSpcReduction="10000"/>
          </a:bodyPr>
          <a:lstStyle/>
          <a:p>
            <a:r>
              <a:rPr lang="ar-EG" dirty="0"/>
              <a:t>البناء الاجتماعي -</a:t>
            </a:r>
          </a:p>
          <a:p>
            <a:r>
              <a:rPr lang="ar-EG" dirty="0"/>
              <a:t>(۱) هو الإطار التنظيمي العام الذي يندرج تحته كافة أوجه السلوك الإنساني في مجتمع ما ويتضمن مجموعة النظم الاجتماعية ذات القواعد السلوكية المستقرة التي تحكم الأنشطة الإنسانية المتعددة في مجتمع ما.. وبمعنى آخر يمكن تعريف البناء الاجتماعي بأنه مجموعة الأطر التنظيمية التي تنتظم في إطارها كافة العلاقات الإنسانية، سواء تلك العلاقات البينية بين الأفراد أو الأشخاص داخل مجتمع ما، أو تلك العلاقات التبادلية بين الأفراد في مجتمع ما وغيره من المجتمعات، ويمكن القول البناء الاجتماعي هو النظام الاجتماعي العام، وهو عبارة عن مجموعة النظم الاجتماعية الرئيسية والفرعية داخل المحيط البيئي لأي مجتمع . ومفهوم البناء الاجتماعي بما يتضمنه من نظم اجتماعية رئيسية وفرعية. هو مفهوم يرتبط بالسلوك الإنساني أو بتلك الظواهر التي تتأثر بالسلوك الإنساني. والنظم الاجتماعية التي تشكل في مجملها البناء الاجتماعي هي في حد ذاتها عبارة عن مجموعة مترابطة من الظواهر الاجتماعية المرتبطة بالسلوك الإنساني، وتتحدد طبيعة كل نظام اجتماعي بموجب هذا الترابط بين مجموعة الظواهر الاجتماعية المتعلقة بناحية معينة من السلوك الإنساني التي تميز كل نظام اجتماعي عن النظام الآخر . كما يطلق مصطلح النظام الاجتماعي على أي من الأنشطة والتفاعلات الإنسانية النمطية والمستقرة. وعبر الترابط بين الظواهر الاجتماعية المتسقة ينشأ النظام الاجتماعي. ثم عبر الترابط بين النظم الاجتماعية ينشأ البناء الاجتماعي ويرتبط النظام الاجتماعي بأحد أنماط السلوك الإنساني المقنن والذي من خلاله تتولد مجموعة من الظواهر السلوكية المترابطة. وإذا كان البناء الاجتماعي يعني بمجمل أنماط وأنساق السلوك الإنساني داخل المجتمع. فإن النظام الاجتماعي يعني بنوع واحد أو بنمط محدد من هذا السلوك</a:t>
            </a:r>
          </a:p>
          <a:p>
            <a:r>
              <a:rPr lang="ar-EG" dirty="0"/>
              <a:t>(۱)</a:t>
            </a:r>
            <a:r>
              <a:rPr lang="en-US" dirty="0"/>
              <a:t>https://ar.wikipedia.org</a:t>
            </a:r>
          </a:p>
          <a:p>
            <a:endParaRPr lang="ar-EG" dirty="0"/>
          </a:p>
        </p:txBody>
      </p:sp>
    </p:spTree>
    <p:extLst>
      <p:ext uri="{BB962C8B-B14F-4D97-AF65-F5344CB8AC3E}">
        <p14:creationId xmlns:p14="http://schemas.microsoft.com/office/powerpoint/2010/main" val="3193324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17600" y="149224"/>
            <a:ext cx="10756900" cy="6543675"/>
          </a:xfrm>
        </p:spPr>
        <p:txBody>
          <a:bodyPr>
            <a:normAutofit fontScale="77500" lnSpcReduction="20000"/>
          </a:bodyPr>
          <a:lstStyle/>
          <a:p>
            <a:r>
              <a:rPr lang="ar-EG" dirty="0"/>
              <a:t>عند كثير من علماء القرن الثامن عشر و التاسع عشر من أمثال سان سيمون و أوجست كونت و لويس </a:t>
            </a:r>
            <a:r>
              <a:rPr lang="ar-EG" dirty="0" err="1"/>
              <a:t>مورجان</a:t>
            </a:r>
            <a:r>
              <a:rPr lang="ar-EG" dirty="0"/>
              <a:t> و </a:t>
            </a:r>
            <a:r>
              <a:rPr lang="ar-EG" dirty="0" err="1"/>
              <a:t>ماكلينان</a:t>
            </a:r>
            <a:r>
              <a:rPr lang="ar-EG" dirty="0"/>
              <a:t> ، بدرجات متفاوتة من القوة و الضعف . و بصورة واضحة وبشكل علمي في كتابات العالم البريطاني </a:t>
            </a:r>
            <a:r>
              <a:rPr lang="ar-EG" dirty="0" err="1"/>
              <a:t>هربرت</a:t>
            </a:r>
            <a:r>
              <a:rPr lang="ar-EG" dirty="0"/>
              <a:t> سبنسر و بخاصة في مجال تشبيه المجتمع بالكائن العضوي . فقد ساعدت هذه المماثلة على نشر و </a:t>
            </a:r>
            <a:r>
              <a:rPr lang="ar-EG" dirty="0" err="1"/>
              <a:t>ترویج</a:t>
            </a:r>
            <a:r>
              <a:rPr lang="ar-EG" dirty="0"/>
              <a:t> استخدام فكرتي " البناء </a:t>
            </a:r>
            <a:r>
              <a:rPr lang="en-US" dirty="0"/>
              <a:t>structure" </a:t>
            </a:r>
            <a:r>
              <a:rPr lang="ar-EG" dirty="0"/>
              <a:t>و " الوظيفية </a:t>
            </a:r>
            <a:r>
              <a:rPr lang="en-US" dirty="0"/>
              <a:t>function" </a:t>
            </a:r>
            <a:r>
              <a:rPr lang="ar-EG" dirty="0"/>
              <a:t>في الدراسات الاجتماعية و </a:t>
            </a:r>
            <a:r>
              <a:rPr lang="ar-EG" dirty="0" err="1"/>
              <a:t>الانثربوبوجية</a:t>
            </a:r>
            <a:r>
              <a:rPr lang="ar-EG" dirty="0"/>
              <a:t> التي ظهرت من بعده . وكان سبنسر " يؤكد دائما ضرورة وجود التساند الوظيفي و الاعتماد المتبادل بين نظم المجتمع في كل مرحلة من مراحل التطور الاجتماعي ، وأن الغاية التي يهدف إليها هي </a:t>
            </a:r>
            <a:r>
              <a:rPr lang="ar-EG" dirty="0" err="1"/>
              <a:t>ایجاد</a:t>
            </a:r>
            <a:r>
              <a:rPr lang="ar-EG" dirty="0"/>
              <a:t> حالة من التوازن تساند المجتمع على الاستمرار في الوجود . فنظرة سبنسر إلى المجتمع ككائن </a:t>
            </a:r>
            <a:r>
              <a:rPr lang="ar-EG" dirty="0" err="1"/>
              <a:t>عضوى</a:t>
            </a:r>
            <a:r>
              <a:rPr lang="ar-EG" dirty="0"/>
              <a:t> " </a:t>
            </a:r>
            <a:r>
              <a:rPr lang="en-US" dirty="0" err="1"/>
              <a:t>organigm</a:t>
            </a:r>
            <a:r>
              <a:rPr lang="en-US" dirty="0"/>
              <a:t>" </a:t>
            </a:r>
            <a:r>
              <a:rPr lang="ar-EG" dirty="0" err="1"/>
              <a:t>يشبة</a:t>
            </a:r>
            <a:r>
              <a:rPr lang="ar-EG" dirty="0"/>
              <a:t> الجسم الحي في كل </a:t>
            </a:r>
            <a:r>
              <a:rPr lang="ar-EG" dirty="0" err="1"/>
              <a:t>نواحية</a:t>
            </a:r>
            <a:r>
              <a:rPr lang="ar-EG" dirty="0"/>
              <a:t> و </a:t>
            </a:r>
            <a:r>
              <a:rPr lang="ar-EG" dirty="0" err="1"/>
              <a:t>خصائصة</a:t>
            </a:r>
            <a:r>
              <a:rPr lang="ar-EG" dirty="0"/>
              <a:t> و مقوماته </a:t>
            </a:r>
            <a:r>
              <a:rPr lang="ar-EG" dirty="0" err="1"/>
              <a:t>ووظائفة</a:t>
            </a:r>
            <a:r>
              <a:rPr lang="ar-EG" dirty="0"/>
              <a:t> وأنه يتطور مثلما تتطور الكائنات العضوية أو الكائنات الحية الأخرى ، وأنه يدخل في تركيبه ، ولذا يمكن تصوره كبناء له كيان متماسك (۱). البناء الاجتماعي :- سواء اكان </a:t>
            </a:r>
            <a:r>
              <a:rPr lang="ar-EG" dirty="0" err="1"/>
              <a:t>النباء</a:t>
            </a:r>
            <a:r>
              <a:rPr lang="ar-EG" dirty="0"/>
              <a:t> الاجتماعي يتكون من وحدات هي " الأشخاص " أو " الزمر الاجتماعية " التي تتألف بدورها من اشخاص ، فالبناء الاجتماعي هو دراسة العلاقات و الروابط الاجتماعية المتبادلة التي تقوم بين هؤلاء الأشخاص أو تلك الزمر الاجتماعية . فالعلاقة التي تقوم بين ( الوحدات) هي الشيء الذي يمكن دراسته عن طريق الملاحظة المباشرة . و يصدق ذلك على العلاقات القائمة بين الزمر الاجتماعية كما يصدق على علاقة الأشخاص أحدهم بالآخر . البناء الاجتماعي عند </a:t>
            </a:r>
            <a:r>
              <a:rPr lang="ar-EG" dirty="0" err="1"/>
              <a:t>إيفانز</a:t>
            </a:r>
            <a:r>
              <a:rPr lang="ar-EG" dirty="0"/>
              <a:t> بريتشارد : وهو </a:t>
            </a:r>
            <a:r>
              <a:rPr lang="ar-EG" dirty="0" err="1"/>
              <a:t>يتالف</a:t>
            </a:r>
            <a:r>
              <a:rPr lang="ar-EG" dirty="0"/>
              <a:t> من العلاقات الدائمة التي تقوم بين جماعات من الاشخاص ضمن نسق متكامل يضم هذه الجماعات كلها . وهو يقول صراحة في ذلك " إننا نؤكد أن البناء هو علاقة بين جماعات و </a:t>
            </a:r>
            <a:r>
              <a:rPr lang="ar-EG" dirty="0" err="1"/>
              <a:t>لیس</a:t>
            </a:r>
            <a:r>
              <a:rPr lang="ar-EG" dirty="0"/>
              <a:t> افراد " و المقصود بالجماعة عنده " الاشخاص الذين يعتبرون أنفسهم وحدة متمايزة عن غيرها من الوحدات و ينظر إليهم أعضاء الوحدات الأخرى بنفس هذه النظرة ، كما تقوم بينهم جميعا التزامات متبادلة بفضل عضويتهم في تلك الوحدة ، و بهذا المعنى يعتبر القسم القبلي و البدنة و طبقة العمر جماعات ، و ليس كذلك</a:t>
            </a:r>
          </a:p>
          <a:p>
            <a:r>
              <a:rPr lang="ar-EG" dirty="0"/>
              <a:t>الأقارب (۲).</a:t>
            </a:r>
          </a:p>
          <a:p>
            <a:r>
              <a:rPr lang="ar-EG" dirty="0"/>
              <a:t>) </a:t>
            </a:r>
            <a:r>
              <a:rPr lang="ar-EG" dirty="0" err="1"/>
              <a:t>ايفائز</a:t>
            </a:r>
            <a:r>
              <a:rPr lang="ar-EG" dirty="0"/>
              <a:t> بريتشارد : </a:t>
            </a:r>
            <a:r>
              <a:rPr lang="ar-EG" dirty="0" err="1"/>
              <a:t>الانثربولوجيا</a:t>
            </a:r>
            <a:r>
              <a:rPr lang="ar-EG" dirty="0"/>
              <a:t> الاجتماعية ، ترجمة الدكتور أحمد أبو زيد ، منشاة المعارف ، الطبعة الثانية ، ۱۹۹۰م، ص 84</a:t>
            </a:r>
          </a:p>
          <a:p>
            <a:r>
              <a:rPr lang="ar-EG" dirty="0"/>
              <a:t>۲۱) د/ احمد </a:t>
            </a:r>
            <a:r>
              <a:rPr lang="ar-EG" dirty="0" err="1"/>
              <a:t>ابوزيد</a:t>
            </a:r>
            <a:r>
              <a:rPr lang="ar-EG" dirty="0"/>
              <a:t> ، البناء الاجتماعي مدخل لدراسة المجتمع ، الدار القومية للطباعة و النشر ، الجزء الاول ، ۱۹۹۵م، ص ۲۵</a:t>
            </a:r>
          </a:p>
          <a:p>
            <a:endParaRPr lang="ar-EG" dirty="0"/>
          </a:p>
        </p:txBody>
      </p:sp>
    </p:spTree>
    <p:extLst>
      <p:ext uri="{BB962C8B-B14F-4D97-AF65-F5344CB8AC3E}">
        <p14:creationId xmlns:p14="http://schemas.microsoft.com/office/powerpoint/2010/main" val="2899825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68400" y="200024"/>
            <a:ext cx="10617200" cy="6327775"/>
          </a:xfrm>
        </p:spPr>
        <p:txBody>
          <a:bodyPr>
            <a:normAutofit lnSpcReduction="10000"/>
          </a:bodyPr>
          <a:lstStyle/>
          <a:p>
            <a:r>
              <a:rPr lang="ar-EG" dirty="0"/>
              <a:t>تمهيد</a:t>
            </a:r>
          </a:p>
          <a:p>
            <a:r>
              <a:rPr lang="ar-EG" dirty="0" err="1"/>
              <a:t>الباليع</a:t>
            </a:r>
            <a:r>
              <a:rPr lang="ar-EG" dirty="0"/>
              <a:t> </a:t>
            </a:r>
            <a:r>
              <a:rPr lang="ar-EG" dirty="0" err="1"/>
              <a:t>الوطقم</a:t>
            </a:r>
            <a:r>
              <a:rPr lang="ar-EG" dirty="0"/>
              <a:t> التبار </a:t>
            </a:r>
            <a:r>
              <a:rPr lang="ar-EG" dirty="0" err="1"/>
              <a:t>الإمكمبای</a:t>
            </a:r>
            <a:r>
              <a:rPr lang="ar-EG" dirty="0"/>
              <a:t> تعتبر البنائية الوظيفية </a:t>
            </a:r>
            <a:r>
              <a:rPr lang="en-US" dirty="0"/>
              <a:t>structural </a:t>
            </a:r>
            <a:r>
              <a:rPr lang="ar-EG" dirty="0"/>
              <a:t>اكثر اتجاهات الفكر الاجتماعي المعاصر شيوعا ، و تضرب البنائية الوظيفية بجذورها في أعمال الرواد المؤسسين لعلم الاجتماع، بل </a:t>
            </a:r>
            <a:r>
              <a:rPr lang="ar-EG" dirty="0" err="1"/>
              <a:t>لانبالغ</a:t>
            </a:r>
            <a:r>
              <a:rPr lang="ar-EG" dirty="0"/>
              <a:t> في القول بأنها – </a:t>
            </a:r>
            <a:r>
              <a:rPr lang="ar-EG" dirty="0" err="1"/>
              <a:t>ارتبطة</a:t>
            </a:r>
            <a:r>
              <a:rPr lang="ar-EG" dirty="0"/>
              <a:t> بعلم الاجتماع منذ بدء ظهوره حتى وقتنا الحاضر . وقد </a:t>
            </a:r>
            <a:r>
              <a:rPr lang="ar-EG" dirty="0" err="1"/>
              <a:t>تجسدة</a:t>
            </a:r>
            <a:r>
              <a:rPr lang="ar-EG" dirty="0"/>
              <a:t> البنائية الوظيفية في معظم أعمال علماء </a:t>
            </a:r>
            <a:r>
              <a:rPr lang="ar-EG" dirty="0" err="1"/>
              <a:t>الانثربوبوجيا</a:t>
            </a:r>
            <a:r>
              <a:rPr lang="ar-EG" dirty="0"/>
              <a:t> والاجتماع ، واتخذت صورة التحليل إلى " ايدلوجيا " تسعى إلى المحافظة على الأوضاع </a:t>
            </a:r>
            <a:r>
              <a:rPr lang="ar-EG" dirty="0" err="1"/>
              <a:t>القائمه</a:t>
            </a:r>
            <a:r>
              <a:rPr lang="ar-EG" dirty="0"/>
              <a:t> ، وصيانة الوظائف التي يؤديها النسق الاجتماعي على مختلف مستوياته ، ولقد تبدى ذلك واضحا في أعمال علماء الاجتماع الغربيين كمدخل متميز يضاهي مدرسة الصراع والتغير الحاسم في بنية المجتمع.</a:t>
            </a:r>
          </a:p>
          <a:p>
            <a:r>
              <a:rPr lang="ar-EG" dirty="0"/>
              <a:t>وتزعم البنائية الوظيفية اذ افعالنا </a:t>
            </a:r>
            <a:r>
              <a:rPr lang="ar-EG" dirty="0" err="1"/>
              <a:t>وتصرفتنا</a:t>
            </a:r>
            <a:r>
              <a:rPr lang="ar-EG" dirty="0"/>
              <a:t> ليست عشوائية ، وانما هي خاضعة لتنظيم </a:t>
            </a:r>
            <a:r>
              <a:rPr lang="ar-EG" dirty="0" err="1"/>
              <a:t>بنائی</a:t>
            </a:r>
            <a:r>
              <a:rPr lang="ar-EG" dirty="0"/>
              <a:t> محدد وتؤدي أدوارا معينة في الحياه الاجتماعية ، على نحو يعكس تأثير البيئة الاجتماعية ، ويستهدف استمرار المجتمع الانساني محافظا على توازنه . ويستطيع المتتبع </a:t>
            </a:r>
            <a:r>
              <a:rPr lang="ar-EG" dirty="0" err="1"/>
              <a:t>لاعمال</a:t>
            </a:r>
            <a:r>
              <a:rPr lang="ar-EG" dirty="0"/>
              <a:t> الرواد المؤسسين لعلم الاجتماع ان يكشف بوضوح عن جذور الاتجاه ابنائي الوظيفي ، فقد ظهر في أعمال أوجست كونت ( الانسان و النظام العام ) ، وهربت سبنسر ( المماثلة العضوية ) وأميل دور </a:t>
            </a:r>
            <a:r>
              <a:rPr lang="ar-EG" dirty="0" err="1"/>
              <a:t>کایم</a:t>
            </a:r>
            <a:r>
              <a:rPr lang="ar-EG" dirty="0"/>
              <a:t> ( نظرية ومنهجيا </a:t>
            </a:r>
            <a:r>
              <a:rPr lang="ar-EG" dirty="0" err="1"/>
              <a:t>وتطبقيا</a:t>
            </a:r>
            <a:r>
              <a:rPr lang="ar-EG" dirty="0"/>
              <a:t> ) ، وباريتو ( التوازن الاجتماعي ). كما اكتسبت الوظيفية صيغة محددة في الدراسات </a:t>
            </a:r>
            <a:r>
              <a:rPr lang="ar-EG" dirty="0" err="1"/>
              <a:t>الانثربولوجية</a:t>
            </a:r>
            <a:r>
              <a:rPr lang="ar-EG" dirty="0"/>
              <a:t> الاجتماعية و الثقافية .</a:t>
            </a:r>
          </a:p>
          <a:p>
            <a:endParaRPr lang="ar-EG" dirty="0"/>
          </a:p>
        </p:txBody>
      </p:sp>
    </p:spTree>
    <p:extLst>
      <p:ext uri="{BB962C8B-B14F-4D97-AF65-F5344CB8AC3E}">
        <p14:creationId xmlns:p14="http://schemas.microsoft.com/office/powerpoint/2010/main" val="158583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3000" y="212724"/>
            <a:ext cx="10642600" cy="6480175"/>
          </a:xfrm>
        </p:spPr>
        <p:txBody>
          <a:bodyPr>
            <a:normAutofit fontScale="92500" lnSpcReduction="20000"/>
          </a:bodyPr>
          <a:lstStyle/>
          <a:p>
            <a:r>
              <a:rPr lang="ar-EG" dirty="0"/>
              <a:t>الافكار الأساسية : </a:t>
            </a:r>
            <a:r>
              <a:rPr lang="ar-EG" dirty="0" err="1"/>
              <a:t>يتسائل</a:t>
            </a:r>
            <a:r>
              <a:rPr lang="ar-EG" dirty="0"/>
              <a:t> نيقولا </a:t>
            </a:r>
            <a:r>
              <a:rPr lang="ar-EG" dirty="0" err="1"/>
              <a:t>تیماشیف</a:t>
            </a:r>
            <a:r>
              <a:rPr lang="ar-EG" dirty="0"/>
              <a:t> : ما هي الوظيفية ؟ لم يجيب على ذلك بأن هذا التساؤل امر صعب </a:t>
            </a:r>
            <a:r>
              <a:rPr lang="ar-EG" dirty="0" err="1"/>
              <a:t>الاجابه</a:t>
            </a:r>
            <a:r>
              <a:rPr lang="ar-EG" dirty="0"/>
              <a:t> عليه ، ويرجع ذلك في رأيه إلى أن اصطلاح" وظيفية " و" وظيفي " في علم الاجتماع </a:t>
            </a:r>
            <a:r>
              <a:rPr lang="ar-EG" dirty="0" err="1"/>
              <a:t>والانثربولوجيا</a:t>
            </a:r>
            <a:r>
              <a:rPr lang="ar-EG" dirty="0"/>
              <a:t> الثقافية يتضمنان معان مختلفة ومتباعدة . ففي بعض الأحيان يستخدم </a:t>
            </a:r>
            <a:r>
              <a:rPr lang="ar-EG" dirty="0" err="1"/>
              <a:t>اصطلاخ</a:t>
            </a:r>
            <a:r>
              <a:rPr lang="ar-EG" dirty="0"/>
              <a:t> الوظيفية </a:t>
            </a:r>
            <a:r>
              <a:rPr lang="ar-EG" dirty="0" err="1"/>
              <a:t>بمعنی</a:t>
            </a:r>
            <a:r>
              <a:rPr lang="ar-EG" dirty="0"/>
              <a:t> </a:t>
            </a:r>
            <a:r>
              <a:rPr lang="ar-EG" dirty="0" err="1"/>
              <a:t>ریاضی</a:t>
            </a:r>
            <a:r>
              <a:rPr lang="ar-EG" dirty="0"/>
              <a:t> ، كما هو الحال في اعمال </a:t>
            </a:r>
            <a:r>
              <a:rPr lang="ar-EG" dirty="0" err="1"/>
              <a:t>سوروكيين</a:t>
            </a:r>
            <a:r>
              <a:rPr lang="ar-EG" dirty="0"/>
              <a:t> ، والوظيفية بهذا المعنى أو المفهوم تشبه " </a:t>
            </a:r>
            <a:r>
              <a:rPr lang="ar-EG" dirty="0" err="1"/>
              <a:t>الداله</a:t>
            </a:r>
            <a:r>
              <a:rPr lang="ar-EG" dirty="0"/>
              <a:t> " التي تشير إلى أن مقدار اهمية </a:t>
            </a:r>
            <a:r>
              <a:rPr lang="ar-EG" dirty="0" err="1"/>
              <a:t>متعيلا</a:t>
            </a:r>
            <a:r>
              <a:rPr lang="ar-EG" dirty="0"/>
              <a:t> ما ، تحدد بدورها مقدار أهمية متغير آخر و غالبا ما - يستخدم المصطلح </a:t>
            </a:r>
            <a:r>
              <a:rPr lang="ar-EG" dirty="0" err="1"/>
              <a:t>للاشارة</a:t>
            </a:r>
            <a:r>
              <a:rPr lang="ar-EG" dirty="0"/>
              <a:t> إلى الإسهام الذي يقدمه الجزء من أجل استمرار الكل و هذا الكل يكون متمثلا في المجتمع او الثقافة . و لعل هذا المعنى الذي شاع استخدامه في كتابات </a:t>
            </a:r>
            <a:r>
              <a:rPr lang="ar-EG" dirty="0" err="1"/>
              <a:t>الانثربولوجيين</a:t>
            </a:r>
            <a:r>
              <a:rPr lang="ar-EG" dirty="0"/>
              <a:t> من أمثال راد كليف براون ، و </a:t>
            </a:r>
            <a:r>
              <a:rPr lang="ar-EG" dirty="0" err="1"/>
              <a:t>مالینوفسکی</a:t>
            </a:r>
            <a:r>
              <a:rPr lang="ar-EG" dirty="0"/>
              <a:t> ، ورالف </a:t>
            </a:r>
            <a:r>
              <a:rPr lang="ar-EG" dirty="0" err="1"/>
              <a:t>لينتون</a:t>
            </a:r>
            <a:r>
              <a:rPr lang="ar-EG" dirty="0"/>
              <a:t> ، بل و دور </a:t>
            </a:r>
            <a:r>
              <a:rPr lang="ar-EG" dirty="0" err="1"/>
              <a:t>كايم</a:t>
            </a:r>
            <a:r>
              <a:rPr lang="ar-EG" dirty="0"/>
              <a:t> ايضا . و يستخدم بعض علماء الاجتماع </a:t>
            </a:r>
            <a:r>
              <a:rPr lang="ar-EG" dirty="0" err="1"/>
              <a:t>والانثربولوجيا</a:t>
            </a:r>
            <a:r>
              <a:rPr lang="ar-EG" dirty="0"/>
              <a:t> </a:t>
            </a:r>
            <a:r>
              <a:rPr lang="ar-EG" dirty="0" err="1"/>
              <a:t>مصطلخ</a:t>
            </a:r>
            <a:r>
              <a:rPr lang="ar-EG" dirty="0"/>
              <a:t> التحليل الوظيفي </a:t>
            </a:r>
            <a:r>
              <a:rPr lang="ar-EG" dirty="0" err="1"/>
              <a:t>للاشارة</a:t>
            </a:r>
            <a:r>
              <a:rPr lang="ar-EG" dirty="0"/>
              <a:t> إلى دراسة الظواهر الاجتماعية باعتبارها عمليات أو اثار لبناءات اجتماعية نعينه مثل انساق القرابة او الطبقة . وقد تستخدم </a:t>
            </a:r>
            <a:r>
              <a:rPr lang="ar-EG" dirty="0" err="1"/>
              <a:t>ايضأ</a:t>
            </a:r>
            <a:r>
              <a:rPr lang="ar-EG" dirty="0"/>
              <a:t> صيغة مركبة هي التحليل البنائي الوظيفي ، وهذه هي الصيغة التي استخدمها </a:t>
            </a:r>
            <a:r>
              <a:rPr lang="ar-EG" dirty="0" err="1"/>
              <a:t>تالكوت</a:t>
            </a:r>
            <a:r>
              <a:rPr lang="ar-EG" dirty="0"/>
              <a:t> </a:t>
            </a:r>
            <a:r>
              <a:rPr lang="ar-EG" dirty="0" err="1"/>
              <a:t>بارسونز</a:t>
            </a:r>
            <a:r>
              <a:rPr lang="ar-EG" dirty="0"/>
              <a:t> وذلك كرد فعل </a:t>
            </a:r>
            <a:r>
              <a:rPr lang="ar-EG" dirty="0" err="1"/>
              <a:t>لاعمال</a:t>
            </a:r>
            <a:r>
              <a:rPr lang="ar-EG" dirty="0"/>
              <a:t> هربت سبنسر عن المماثلة العضوية. وينهض الاتجاه الوظيفي على افتراض مبدئي مؤداه : أن المجتمع هو نسق مؤلف من مجموعة نظم </a:t>
            </a:r>
            <a:r>
              <a:rPr lang="ar-EG" dirty="0" err="1"/>
              <a:t>إجتماعية</a:t>
            </a:r>
            <a:r>
              <a:rPr lang="ar-EG" dirty="0"/>
              <a:t> ، وانماط محددة للثقافة . أن النظم الاجتماعية خاضعة لتنظيم محدد ، وانماط الفعل الاجتماعي مبنية في هيكل خاص بها ، وتضرب بجذورها في الحاجات و المصالح الانسانية ، وترتكز على عواطف قوية ، وتمثل تجسيد للقيم الاجتماعية . و الثقافة هي الجهاز المادي و العقلي والروحي الذي يرتبط ارتباط وثيق بالنظم الاجتماعية . وأذن ، فأنماط </a:t>
            </a:r>
            <a:r>
              <a:rPr lang="ar-EG" dirty="0" err="1"/>
              <a:t>الثقافه</a:t>
            </a:r>
            <a:r>
              <a:rPr lang="ar-EG" dirty="0"/>
              <a:t> </a:t>
            </a:r>
            <a:r>
              <a:rPr lang="ar-EG" dirty="0" err="1"/>
              <a:t>مرتبطه</a:t>
            </a:r>
            <a:r>
              <a:rPr lang="ar-EG" dirty="0"/>
              <a:t> ، فإن هذه الأجزاء ذاتها متفاعله ومتداخله من حيث الأدوار التي تؤديها </a:t>
            </a:r>
            <a:r>
              <a:rPr lang="ar-EG" dirty="0" err="1"/>
              <a:t>قي</a:t>
            </a:r>
            <a:r>
              <a:rPr lang="ar-EG" dirty="0"/>
              <a:t> أطار الكل . واستخدام منهج التحليل البنائي الوظيفي ضرورة لفهم هذا التفاعل و التساند والاعتماد المتبادل بين مختلف مكونات المجتمع و </a:t>
            </a:r>
            <a:r>
              <a:rPr lang="ar-EG" dirty="0" err="1"/>
              <a:t>الثقافه</a:t>
            </a:r>
            <a:r>
              <a:rPr lang="ar-EG" dirty="0"/>
              <a:t> (۱).</a:t>
            </a:r>
          </a:p>
          <a:p>
            <a:r>
              <a:rPr lang="ar-EG" dirty="0"/>
              <a:t>(۱) محمد علي محمد - تاريخ علم الاجتماع - دار المعرفة الجامعية - ۱۹۹۳ - ص</a:t>
            </a:r>
          </a:p>
          <a:p>
            <a:r>
              <a:rPr lang="ar-EG" dirty="0"/>
              <a:t>443</a:t>
            </a:r>
          </a:p>
          <a:p>
            <a:endParaRPr lang="ar-EG" dirty="0"/>
          </a:p>
        </p:txBody>
      </p:sp>
    </p:spTree>
    <p:extLst>
      <p:ext uri="{BB962C8B-B14F-4D97-AF65-F5344CB8AC3E}">
        <p14:creationId xmlns:p14="http://schemas.microsoft.com/office/powerpoint/2010/main" val="1155703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30300" y="149224"/>
            <a:ext cx="10693400" cy="6467475"/>
          </a:xfrm>
        </p:spPr>
        <p:txBody>
          <a:bodyPr>
            <a:normAutofit/>
          </a:bodyPr>
          <a:lstStyle/>
          <a:p>
            <a:r>
              <a:rPr lang="ar-EG" dirty="0"/>
              <a:t>ويعد مفهوم النسق " </a:t>
            </a:r>
            <a:r>
              <a:rPr lang="en-US" dirty="0"/>
              <a:t>system" </a:t>
            </a:r>
            <a:r>
              <a:rPr lang="ar-EG" dirty="0"/>
              <a:t>من المقومات الرئيسية في الفكر </a:t>
            </a:r>
            <a:r>
              <a:rPr lang="ar-EG" dirty="0" err="1"/>
              <a:t>الينائي</a:t>
            </a:r>
            <a:r>
              <a:rPr lang="ar-EG" dirty="0"/>
              <a:t> الوظيفي . و النسق في ابسط معانيه يعني </a:t>
            </a:r>
            <a:r>
              <a:rPr lang="ar-EG" dirty="0" err="1"/>
              <a:t>العلانيقية</a:t>
            </a:r>
            <a:r>
              <a:rPr lang="ar-EG" dirty="0"/>
              <a:t> أو الارتباط و التساند "</a:t>
            </a:r>
            <a:r>
              <a:rPr lang="en-US" dirty="0"/>
              <a:t>relatedness " ، </a:t>
            </a:r>
            <a:r>
              <a:rPr lang="ar-EG" dirty="0"/>
              <a:t>فحينما تؤثر مجموعة وحدات وظيفية بعضها في بعض ، فأنه يمكن القول انها تؤلف نسقا ، ذلك الذي يتسم بخصائص معينه ، ولكن تفهم الوظائف التي ينطوي عليها بناء معين ، فإنه ينبغي البدء بمختلف الأثار أو النتائج المترتبة على هذا البناء . و يستطيع مفهوم النسق و الوفاء بكثير من متطلبات التحليل الوظيفي ، ولعل أهمها أنه يمكننا على مستوى التجريد التعرف عللا النشاط </a:t>
            </a:r>
            <a:r>
              <a:rPr lang="ar-EG" dirty="0" err="1"/>
              <a:t>المختلفه</a:t>
            </a:r>
            <a:r>
              <a:rPr lang="ar-EG" dirty="0"/>
              <a:t> و الخصائص </a:t>
            </a:r>
            <a:r>
              <a:rPr lang="ar-EG" dirty="0" err="1"/>
              <a:t>المتميزه</a:t>
            </a:r>
            <a:r>
              <a:rPr lang="ar-EG" dirty="0"/>
              <a:t> للمجتمع ككل ، فالمجتمع ذاته يوصف بانه نسق </a:t>
            </a:r>
            <a:r>
              <a:rPr lang="ar-EG" dirty="0" err="1"/>
              <a:t>اجتماعی</a:t>
            </a:r>
            <a:r>
              <a:rPr lang="ar-EG" dirty="0"/>
              <a:t> متفاعل . وأهم ما تنطوي عليه المتطلبات الوظيفية هي فكرة الحاجات ، وهذه الحاجات تتضمن كل من الحاجات الشخصية و الحاجات الاجتماعية ، و ينهض فهم الحاجات على اسا فهمنا </a:t>
            </a:r>
            <a:r>
              <a:rPr lang="ar-EG" dirty="0" err="1"/>
              <a:t>لخقيقة</a:t>
            </a:r>
            <a:r>
              <a:rPr lang="ar-EG" dirty="0"/>
              <a:t> الطبيعة البشرية . وتعتبر دراسة </a:t>
            </a:r>
            <a:r>
              <a:rPr lang="ar-EG" dirty="0" err="1"/>
              <a:t>مالينوفسكي</a:t>
            </a:r>
            <a:r>
              <a:rPr lang="ar-EG" dirty="0"/>
              <a:t> عن الثقافة و التنظيم والاجتماعي هي الأساس الذي اقيمت عليه النظرية للحاجات ، وخلف كل نسق اجتماعي نسق </a:t>
            </a:r>
            <a:r>
              <a:rPr lang="ar-EG" dirty="0" err="1"/>
              <a:t>انسانی</a:t>
            </a:r>
            <a:r>
              <a:rPr lang="ar-EG" dirty="0"/>
              <a:t> تكمن مجموعة من الحاجات الشخصية الاساسية . ويستخدم الوظيفيين مفهوم نسق القيم " </a:t>
            </a:r>
            <a:r>
              <a:rPr lang="en-US" dirty="0"/>
              <a:t>value system " </a:t>
            </a:r>
            <a:r>
              <a:rPr lang="ar-EG" dirty="0" err="1"/>
              <a:t>اللاشارة</a:t>
            </a:r>
            <a:r>
              <a:rPr lang="ar-EG" dirty="0"/>
              <a:t> إلى القيم التي يتبناها المشاركون في النسق الاجتماعي ، و هذه القيم هي المسئولة عن التوازن و الوحدة ، كما انها تحقق التماسك و تمنح الفعل الاجتماعي شكلا ، و تعطيه </a:t>
            </a:r>
            <a:r>
              <a:rPr lang="ar-EG" dirty="0" err="1"/>
              <a:t>معنی</a:t>
            </a:r>
            <a:r>
              <a:rPr lang="ar-EG" dirty="0"/>
              <a:t> (۲).</a:t>
            </a:r>
          </a:p>
          <a:p>
            <a:r>
              <a:rPr lang="ar-EG" dirty="0"/>
              <a:t>(۲) محمد </a:t>
            </a:r>
            <a:r>
              <a:rPr lang="ar-EG" dirty="0" err="1"/>
              <a:t>علی</a:t>
            </a:r>
            <a:r>
              <a:rPr lang="ar-EG" dirty="0"/>
              <a:t> محمد، </a:t>
            </a:r>
            <a:r>
              <a:rPr lang="ar-EG" dirty="0" err="1"/>
              <a:t>تاریخ</a:t>
            </a:r>
            <a:r>
              <a:rPr lang="ar-EG" dirty="0"/>
              <a:t> علم الاجتماع السابق ذكره ص 446 .</a:t>
            </a:r>
          </a:p>
          <a:p>
            <a:endParaRPr lang="ar-EG" dirty="0"/>
          </a:p>
        </p:txBody>
      </p:sp>
    </p:spTree>
    <p:extLst>
      <p:ext uri="{BB962C8B-B14F-4D97-AF65-F5344CB8AC3E}">
        <p14:creationId xmlns:p14="http://schemas.microsoft.com/office/powerpoint/2010/main" val="613215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93800" y="187324"/>
            <a:ext cx="10528300" cy="6467475"/>
          </a:xfrm>
        </p:spPr>
        <p:txBody>
          <a:bodyPr>
            <a:normAutofit fontScale="85000" lnSpcReduction="20000"/>
          </a:bodyPr>
          <a:lstStyle/>
          <a:p>
            <a:r>
              <a:rPr lang="ar-EG" dirty="0"/>
              <a:t>الوظيفية الاجتماعية و البناء الاجتماعي : يذهب بعض المفكرين بأن البناء </a:t>
            </a:r>
            <a:r>
              <a:rPr lang="ar-EG" dirty="0" err="1"/>
              <a:t>البناء</a:t>
            </a:r>
            <a:r>
              <a:rPr lang="ar-EG" dirty="0"/>
              <a:t> و الوظيفية ركنين اساسين في كثير من العلوم و الموضوعات ففي المنطق مثلا تتكون القضية من بناء هو تركيبها ومن وظيفة هي ما يؤديها هذا البناء من معنى. و كلمة البناء </a:t>
            </a:r>
            <a:r>
              <a:rPr lang="ar-EG" dirty="0" err="1"/>
              <a:t>مأخوذه</a:t>
            </a:r>
            <a:r>
              <a:rPr lang="ar-EG" dirty="0"/>
              <a:t> من التركيب المتماسك من الأجزاء التي تعمل على تكوين الهيكل المصحوب بالكيان المتميز حيث يقوم بوظيفه معينه هو الغرض من وجوده . ومن دراستنا لأبن خالدون فقد كان يدرس كل نظام </a:t>
            </a:r>
            <a:r>
              <a:rPr lang="ar-EG" dirty="0" err="1"/>
              <a:t>اجتماعی</a:t>
            </a:r>
            <a:r>
              <a:rPr lang="ar-EG" dirty="0"/>
              <a:t> من ناحية عناصره واجزاءه و ظواهره و يدرس في الوقت نفسه تطور هذا النظام و قوانينه التي توجه هذا التطور و الوظائف التي يؤديها في كل طور من أطوار العمران . فكان مدركا أن البناء الاجتماعي ووظائفه لا ينفصلان . كذلك نجد أن " أوجست كونت " قسم</a:t>
            </a:r>
          </a:p>
          <a:p>
            <a:r>
              <a:rPr lang="ar-EG" dirty="0"/>
              <a:t>علم الاجتماع ا إلى قسمان. الاستقرار الاجتماعي و التطور </a:t>
            </a:r>
            <a:r>
              <a:rPr lang="ar-EG" dirty="0" err="1"/>
              <a:t>الاجتماعى</a:t>
            </a:r>
            <a:r>
              <a:rPr lang="ar-EG" dirty="0"/>
              <a:t> وركز في دراسة الاستقرار الاجتماعي على دراسة الاجتماع البشري في عناصره التي تتكون منها - ومن ناحية استقراره لذلك فهو لمنظر الاجتماع البشري في جملته بل في تفاصيله وعرضه لكل نظام من النظم عرضا على حدة ودراسة وفقا لخصائصه التي تميزه كغيره من النظم دراسة وصفية - تقوم على افتراض استقرار اذا كان يرمي إلى تحليل النظام إلى العناصر التي يتكون منها مع </a:t>
            </a:r>
            <a:r>
              <a:rPr lang="ar-EG" dirty="0" err="1"/>
              <a:t>بیان</a:t>
            </a:r>
            <a:r>
              <a:rPr lang="ar-EG" dirty="0"/>
              <a:t> الوظيفة التي تقوم بها هذا النظام في الحياه </a:t>
            </a:r>
            <a:r>
              <a:rPr lang="ar-EG" dirty="0" err="1"/>
              <a:t>الاجتماعيه</a:t>
            </a:r>
            <a:r>
              <a:rPr lang="ar-EG" dirty="0"/>
              <a:t> و علاقه بالنظم </a:t>
            </a:r>
            <a:r>
              <a:rPr lang="ar-EG" dirty="0" err="1"/>
              <a:t>الاجتاعيه</a:t>
            </a:r>
            <a:r>
              <a:rPr lang="ar-EG" dirty="0"/>
              <a:t> الاخرى . اما التطور فينظر علن الاجتماع الانساني في جملته </a:t>
            </a:r>
            <a:r>
              <a:rPr lang="ar-EG" dirty="0" err="1"/>
              <a:t>لانه</a:t>
            </a:r>
            <a:r>
              <a:rPr lang="ar-EG" dirty="0"/>
              <a:t> هدفه هو ملاحظة التطورات التي يمر بها المجتمع و ايضا التعبيرات التي تعتريه وذلك في كل طور وايضا الاسباب التي تسهم في صنع هذه التغيرات مع مراعات التفاصيل و الاجزاء التي تنتج من الاجتماع. ادرك " كونت " ان </a:t>
            </a:r>
            <a:r>
              <a:rPr lang="ar-EG" dirty="0" err="1"/>
              <a:t>ركنة</a:t>
            </a:r>
            <a:r>
              <a:rPr lang="ar-EG" dirty="0"/>
              <a:t> النظام الاجتماعي هما البناء الذي يشكل الهيكل الرئيسي للنظام ثم الوظائف الاجتماعية التي يؤديها هذا النظام في صورته </a:t>
            </a:r>
            <a:r>
              <a:rPr lang="ar-EG" dirty="0" err="1"/>
              <a:t>العامه</a:t>
            </a:r>
            <a:r>
              <a:rPr lang="ar-EG" dirty="0"/>
              <a:t> وايضا في تطوره واشكاله المختلفة في المجتمعات </a:t>
            </a:r>
            <a:r>
              <a:rPr lang="ar-EG" dirty="0" err="1"/>
              <a:t>المختلفه</a:t>
            </a:r>
            <a:r>
              <a:rPr lang="ar-EG" dirty="0"/>
              <a:t> المتباينة. وايضا اخذ بهذا التقسيم " دور </a:t>
            </a:r>
            <a:r>
              <a:rPr lang="ar-EG" dirty="0" err="1"/>
              <a:t>کایم</a:t>
            </a:r>
            <a:r>
              <a:rPr lang="ar-EG" dirty="0"/>
              <a:t> " و قسم البحث في علم الاجتماع إلى "البنية الاجتماعية " هي التي تدرس الاجتماع الانساني في كل عناصره وما تشتمل عليه عناصر من اجزاء لذلك فهو يقول ان الظواهر المور </a:t>
            </a:r>
            <a:r>
              <a:rPr lang="ar-EG" dirty="0" err="1"/>
              <a:t>فولوجية</a:t>
            </a:r>
            <a:r>
              <a:rPr lang="ar-EG" dirty="0"/>
              <a:t> تلعب دورا هاما في الحياة الاجتماعية و بالتالي في تفسير الظواهر الاجتماعية (1).</a:t>
            </a:r>
          </a:p>
          <a:p>
            <a:r>
              <a:rPr lang="ar-EG" dirty="0"/>
              <a:t>۱۱) ذا فاروق محمد </a:t>
            </a:r>
            <a:r>
              <a:rPr lang="ar-EG" dirty="0" err="1"/>
              <a:t>العادلی</a:t>
            </a:r>
            <a:r>
              <a:rPr lang="ar-EG" dirty="0"/>
              <a:t> ، علم الاجتماع العام ، التكامل </a:t>
            </a:r>
            <a:r>
              <a:rPr lang="ar-EG" dirty="0" err="1"/>
              <a:t>لانتاج</a:t>
            </a:r>
            <a:r>
              <a:rPr lang="ar-EG" dirty="0"/>
              <a:t> المواد </a:t>
            </a:r>
            <a:r>
              <a:rPr lang="ar-EG" dirty="0" err="1"/>
              <a:t>الثقافيه</a:t>
            </a:r>
            <a:r>
              <a:rPr lang="ar-EG" dirty="0"/>
              <a:t> ، ۱۹۸۱م، ص ۱۳۵</a:t>
            </a:r>
          </a:p>
          <a:p>
            <a:endParaRPr lang="ar-EG" dirty="0"/>
          </a:p>
        </p:txBody>
      </p:sp>
    </p:spTree>
    <p:extLst>
      <p:ext uri="{BB962C8B-B14F-4D97-AF65-F5344CB8AC3E}">
        <p14:creationId xmlns:p14="http://schemas.microsoft.com/office/powerpoint/2010/main" val="162086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81100" y="327024"/>
            <a:ext cx="10553700" cy="6238875"/>
          </a:xfrm>
        </p:spPr>
        <p:txBody>
          <a:bodyPr>
            <a:normAutofit fontScale="77500" lnSpcReduction="20000"/>
          </a:bodyPr>
          <a:lstStyle/>
          <a:p>
            <a:r>
              <a:rPr lang="ar-EG" dirty="0"/>
              <a:t>التغير </a:t>
            </a:r>
            <a:r>
              <a:rPr lang="ar-EG" dirty="0" err="1"/>
              <a:t>الإجتماعي</a:t>
            </a:r>
            <a:r>
              <a:rPr lang="ar-EG" dirty="0"/>
              <a:t> في البنائية الوظيفية :۔</a:t>
            </a:r>
          </a:p>
          <a:p>
            <a:r>
              <a:rPr lang="ar-EG" dirty="0"/>
              <a:t>لقد ميزت البنائية الوظيفية بين التغير الذي يصيب النسق ذاته ، و التعبير الذي يظهر داخل النسق، بمعنى أن </a:t>
            </a:r>
            <a:r>
              <a:rPr lang="ar-EG" dirty="0" err="1"/>
              <a:t>ديناميات</a:t>
            </a:r>
            <a:r>
              <a:rPr lang="ar-EG" dirty="0"/>
              <a:t> توازن النسق وما يصاحبها من عمليات تغير لا تمثل تغيرا جوهريا، </a:t>
            </a:r>
            <a:r>
              <a:rPr lang="ar-EG" dirty="0" err="1"/>
              <a:t>لانها</a:t>
            </a:r>
            <a:r>
              <a:rPr lang="ar-EG" dirty="0"/>
              <a:t> أساليب ووسائل يمكن بها ومن خلالها للمجتمع أن يحقق وظائف دون اجراء تغيرات بعيدة المدى في بنائه ومن هذا المنطلق لا نستطيع ان نخلط - و هذا </a:t>
            </a:r>
            <a:r>
              <a:rPr lang="ar-EG" dirty="0" err="1"/>
              <a:t>راى</a:t>
            </a:r>
            <a:r>
              <a:rPr lang="ar-EG" dirty="0"/>
              <a:t> البنائية الوظيفية - </a:t>
            </a:r>
            <a:r>
              <a:rPr lang="ar-EG" dirty="0" err="1"/>
              <a:t>بین</a:t>
            </a:r>
            <a:r>
              <a:rPr lang="ar-EG" dirty="0"/>
              <a:t> </a:t>
            </a:r>
            <a:r>
              <a:rPr lang="ar-EG" dirty="0" err="1"/>
              <a:t>ديناميات</a:t>
            </a:r>
            <a:r>
              <a:rPr lang="ar-EG" dirty="0"/>
              <a:t> توازن النسق وبين التغير الاجتماعي و يذهب </a:t>
            </a:r>
            <a:r>
              <a:rPr lang="ar-EG" dirty="0" err="1"/>
              <a:t>تالكوت</a:t>
            </a:r>
            <a:r>
              <a:rPr lang="ar-EG" dirty="0"/>
              <a:t> </a:t>
            </a:r>
            <a:r>
              <a:rPr lang="ar-EG" dirty="0" err="1"/>
              <a:t>باروسونز</a:t>
            </a:r>
            <a:r>
              <a:rPr lang="ar-EG" dirty="0"/>
              <a:t> أن التغير الاجتماعي </a:t>
            </a:r>
            <a:r>
              <a:rPr lang="ar-EG" dirty="0" err="1"/>
              <a:t>ياخذ</a:t>
            </a:r>
            <a:r>
              <a:rPr lang="ar-EG" dirty="0"/>
              <a:t> صورتين الأولى هي التغيرات البنائية و الثانية تطور بعيد الأجل . و التغيرات البنائية في المجتمع ذات أهمية كبيرة </a:t>
            </a:r>
            <a:r>
              <a:rPr lang="ar-EG" dirty="0" err="1"/>
              <a:t>فهى</a:t>
            </a:r>
            <a:r>
              <a:rPr lang="ar-EG" dirty="0"/>
              <a:t> تغيرات في الوظائف التي يؤديها المجتمع، بحيث تتطور الوظائف من شكل إلى شكل آخر مثل تغير المجتمع التقليدي و تحوله إلى مجتمع صناعي ، و المجتمع الاقطاعي إلى مجتمع </a:t>
            </a:r>
            <a:r>
              <a:rPr lang="ar-EG" dirty="0" err="1"/>
              <a:t>برجوازی</a:t>
            </a:r>
            <a:r>
              <a:rPr lang="ar-EG" dirty="0"/>
              <a:t> ، و المجتمع الرأسمالي الى مجتمع </a:t>
            </a:r>
            <a:r>
              <a:rPr lang="ar-EG" dirty="0" err="1"/>
              <a:t>اشتراکی</a:t>
            </a:r>
            <a:r>
              <a:rPr lang="ar-EG" dirty="0"/>
              <a:t> . و التغيرات قد تأتي من خارج المجتمع أو من داخله. و قد تتوافر العوامل الداخلية و الخارجية في بعض الأحيان دون ان تظهر التغير . ذلك لأن القوى التي تعمل على التغير داخل </a:t>
            </a:r>
            <a:r>
              <a:rPr lang="ar-EG" dirty="0" err="1"/>
              <a:t>المحتمع</a:t>
            </a:r>
            <a:r>
              <a:rPr lang="ar-EG" dirty="0"/>
              <a:t> تظل أضعف من القوى التي تؤدي الى التوازن ومن قوى الضبط الاجتماعي . و التغيرات عبارة عن مؤثرات داخل النسق ، و التغير ما هو </a:t>
            </a:r>
            <a:r>
              <a:rPr lang="ar-EG" dirty="0" err="1"/>
              <a:t>الأ</a:t>
            </a:r>
            <a:r>
              <a:rPr lang="ar-EG" dirty="0"/>
              <a:t> استجابة طبيعية لتلك التوترات التي يمكن ان يتغلب عليها النسق بحيث لا </a:t>
            </a:r>
            <a:r>
              <a:rPr lang="ar-EG" dirty="0" err="1"/>
              <a:t>يهيألها</a:t>
            </a:r>
            <a:r>
              <a:rPr lang="ar-EG" dirty="0"/>
              <a:t> الظروف التي تؤدي إلى التغير و انما تكون بمثابة </a:t>
            </a:r>
            <a:r>
              <a:rPr lang="ar-EG" dirty="0" err="1"/>
              <a:t>ميكانزمات</a:t>
            </a:r>
            <a:r>
              <a:rPr lang="ar-EG" dirty="0"/>
              <a:t> منشطة لدينامية المجتمع او البناء الاجتماعي او النسق بلغة الوظيفية (1) اذن التغبير من وجهة نظر البنائية الوظيفية هو حالة طارئة و يمكن التغلب عليها و السيطرة عليها و توظيفها من اجل زيادة الحيوية و النشاط للنسق في ادائه لأدواره ووظائفه و لكن حالة النسق و بصفة مستمرة هي حالة التوازن و التي يراها" باريتو" أنها حالة المجتمع و التي تتحقق من خلال قوى هذا المجتمع من اجل تدعيم الصورة - الشكل - التي حققها المجتمع و استقر عليها دون تغييرات جوهرية و يتميز التوازن هنا </a:t>
            </a:r>
            <a:r>
              <a:rPr lang="ar-EG" dirty="0" err="1"/>
              <a:t>بديناميات</a:t>
            </a:r>
            <a:r>
              <a:rPr lang="ar-EG" dirty="0"/>
              <a:t> ، فحالما يتعرض النسق لضغط تمارسه قوى خارجية ، تتأهب القوى الداخلية للدفع بالنسق الى اعادة توازنه ، و القوى الداخلية التي يقصدها بها " باريتو " فهي تتبلور في عاطفة الثورة على أي </a:t>
            </a:r>
            <a:r>
              <a:rPr lang="ar-EG" dirty="0" err="1"/>
              <a:t>شئ</a:t>
            </a:r>
            <a:r>
              <a:rPr lang="ar-EG" dirty="0"/>
              <a:t> يعوق التوازن للنسق قاعدة استثناؤها التغير ، و أنه يفسر بعوامل ذاتية غير موضوعية ، و غير </a:t>
            </a:r>
            <a:r>
              <a:rPr lang="ar-EG" dirty="0" err="1"/>
              <a:t>أجتماعية</a:t>
            </a:r>
            <a:r>
              <a:rPr lang="ar-EG" dirty="0"/>
              <a:t> (۲)</a:t>
            </a:r>
          </a:p>
          <a:p>
            <a:r>
              <a:rPr lang="ar-EG" dirty="0"/>
              <a:t>(۱) جي روشيه ، علم الاجتماعي </a:t>
            </a:r>
            <a:r>
              <a:rPr lang="ar-EG" dirty="0" err="1"/>
              <a:t>الامریکی</a:t>
            </a:r>
            <a:r>
              <a:rPr lang="ar-EG" dirty="0"/>
              <a:t> – دراسة لأعمال الكوت </a:t>
            </a:r>
            <a:r>
              <a:rPr lang="ar-EG" dirty="0" err="1"/>
              <a:t>بارسونز</a:t>
            </a:r>
            <a:r>
              <a:rPr lang="ar-EG" dirty="0"/>
              <a:t> ، ترجمة محمد الجوهري ، أحمد زايد ، دار المعارف ، </a:t>
            </a:r>
            <a:r>
              <a:rPr lang="ar-EG" dirty="0" err="1"/>
              <a:t>القاهره</a:t>
            </a:r>
            <a:r>
              <a:rPr lang="ar-EG" dirty="0"/>
              <a:t> ، ۱۹۸۱ ،ص ۱۱۷ (۲) عبد الباسط عبد المعطي ، اتجاهات نظرية في علم الاجتماع ، سلسلة عالم المعرفة ، المجلس الوطني للثقافة و الفنون والآداب الكويت ،۱۹۸۱، ص 166 |</a:t>
            </a:r>
          </a:p>
          <a:p>
            <a:endParaRPr lang="ar-EG" dirty="0"/>
          </a:p>
        </p:txBody>
      </p:sp>
    </p:spTree>
    <p:extLst>
      <p:ext uri="{BB962C8B-B14F-4D97-AF65-F5344CB8AC3E}">
        <p14:creationId xmlns:p14="http://schemas.microsoft.com/office/powerpoint/2010/main" val="474401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81100" y="174624"/>
            <a:ext cx="10668000" cy="6340475"/>
          </a:xfrm>
        </p:spPr>
        <p:txBody>
          <a:bodyPr>
            <a:normAutofit fontScale="92500" lnSpcReduction="20000"/>
          </a:bodyPr>
          <a:lstStyle/>
          <a:p>
            <a:r>
              <a:rPr lang="ar-EG" dirty="0"/>
              <a:t>مفهوم الوظيفية : تعود جذور </a:t>
            </a:r>
            <a:r>
              <a:rPr lang="ar-EG" dirty="0" err="1"/>
              <a:t>الوظيفيي</a:t>
            </a:r>
            <a:r>
              <a:rPr lang="ar-EG" dirty="0"/>
              <a:t> إلى الفكر الوضعي ، ذلك الذي يؤرخ له مع بدايات القرن التاسع عشر ، حين كانت النزعة الوضعية في مهدها تؤيد العلم و تقف موقفا من الأفكار </a:t>
            </a:r>
            <a:r>
              <a:rPr lang="ar-EG" dirty="0" err="1"/>
              <a:t>اللاهوتيه</a:t>
            </a:r>
            <a:r>
              <a:rPr lang="ar-EG" dirty="0"/>
              <a:t> و الميتافيزيقية. وإذا كانت الوضعية وفق هذا المعنى ، فإنها بمعنى آخر يشار إليها بأنها تؤيد المنطق التجريبي الذي يسعى إلى الوصول إلى القوانين التي تخضع لها الوقائع و الظواهر الاجتماعية ، وينكر وجود معرفة نهائية . وإذا كان كذلك ، فإن ظهورها يعود إلى ما بعد أحداث الثورة الفرنسية ، تلك التي كانت نتيجة لمجموعة من التداعيات الاجتماعية هي : اولا: حدوث التناقضات الاجتماعية الطبقية بين طبقة النبلاء الجديدة و الطبقة الوسطى ، نتيجة عدم اشباع احتياجات الأخيرة ، ووجود خريطة </a:t>
            </a:r>
            <a:r>
              <a:rPr lang="ar-EG" dirty="0" err="1"/>
              <a:t>اجتامعية</a:t>
            </a:r>
            <a:r>
              <a:rPr lang="ar-EG" dirty="0"/>
              <a:t> ظالمه . ثانيا : تكريس لسلطة النبلاء و العمل على استمرارية ظلمة المجتمعات الأوربية، وعدم السماح للتيار العلمي بأخذ مكان الصدارة. ثالثا : تنامي المنفعة في الاقتصاد و السياسة في انجلترا ، تلك التي تدعوا إلى اشباع الاحتياجات الفردية ومن ثم تشجيع المنافسة الحرة . ويجدر بنا أن نشير إلى أنه إذا كانت الوظيفية تعود في اساسها إلى الوضعية التي ظهرت في المجتمع الأوربي بشكل عام ، والفرنسي بشكل خاص ، فإنها ايضا ترتبط في نشأتها الأولى إلى النظرية ، التي كانت ترى أن الإنسان يشبه المجتمع في مكوناته ، وانه يتصف بالنمو ، أن هناك نشاط في كل مكون من مكونات الجسم يرتبط ويتجانس مع بعضه البعض حتى يحدث التكامل في أداء الوظيفة . لقد حاول المفكرين منذ القدم أن يضعوا المجتمع كما لو كان كائن حي، فهناك من لجأ إلى فكرة المناظرة بين الانسان و المجتمع سواء في النمو أو في البناء أو الوظائف أو عملية التطور ، فما يرتبط بعملية النمو أرجعوه إلى تاريخ الحضارات الذي يتناظر مع دورة الحياة و النمو </a:t>
            </a:r>
            <a:r>
              <a:rPr lang="ar-EG" dirty="0" err="1"/>
              <a:t>الأنسانی</a:t>
            </a:r>
            <a:r>
              <a:rPr lang="ar-EG" dirty="0"/>
              <a:t> (۱).</a:t>
            </a:r>
          </a:p>
          <a:p>
            <a:r>
              <a:rPr lang="ar-EG" dirty="0"/>
              <a:t>را در شحاته صيام ، النظرية الاجتماعية من المرحلة الكلاسيكية الى ما بعد الحداثة ، مصر العربية للنشر و التوزيع -۲۰۰۹م ص 4۷.</a:t>
            </a:r>
          </a:p>
          <a:p>
            <a:endParaRPr lang="ar-EG" dirty="0"/>
          </a:p>
        </p:txBody>
      </p:sp>
    </p:spTree>
    <p:extLst>
      <p:ext uri="{BB962C8B-B14F-4D97-AF65-F5344CB8AC3E}">
        <p14:creationId xmlns:p14="http://schemas.microsoft.com/office/powerpoint/2010/main" val="326999490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TotalTime>
  <Words>3204</Words>
  <Application>Microsoft Office PowerPoint</Application>
  <PresentationFormat>ملء الشاشة</PresentationFormat>
  <Paragraphs>32</Paragraphs>
  <Slides>11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11</vt:i4>
      </vt:variant>
    </vt:vector>
  </HeadingPairs>
  <TitlesOfParts>
    <vt:vector size="16" baseType="lpstr">
      <vt:lpstr>Arial</vt:lpstr>
      <vt:lpstr>Calibri</vt:lpstr>
      <vt:lpstr>Calibri Light</vt:lpstr>
      <vt:lpstr>Times New Roman</vt:lpstr>
      <vt:lpstr>نسق Office</vt:lpstr>
      <vt:lpstr> المادة:الثقافه والمجتمع</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 Mayada Mamdouh</dc:creator>
  <cp:lastModifiedBy>Dr Mayada Mamdouh</cp:lastModifiedBy>
  <cp:revision>10</cp:revision>
  <dcterms:created xsi:type="dcterms:W3CDTF">2020-03-29T20:53:44Z</dcterms:created>
  <dcterms:modified xsi:type="dcterms:W3CDTF">2020-04-01T18:47:50Z</dcterms:modified>
</cp:coreProperties>
</file>