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3" r:id="rId2"/>
    <p:sldId id="275" r:id="rId3"/>
    <p:sldId id="259" r:id="rId4"/>
    <p:sldId id="260" r:id="rId5"/>
    <p:sldId id="261" r:id="rId6"/>
    <p:sldId id="276" r:id="rId7"/>
    <p:sldId id="277" r:id="rId8"/>
    <p:sldId id="278" r:id="rId9"/>
    <p:sldId id="279" r:id="rId10"/>
    <p:sldId id="280" r:id="rId11"/>
    <p:sldId id="281" r:id="rId12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مقطع بدون عنوان" id="{5A8CA707-B6E3-490B-B59B-F85959C2ADD9}">
          <p14:sldIdLst>
            <p14:sldId id="263"/>
            <p14:sldId id="275"/>
            <p14:sldId id="259"/>
            <p14:sldId id="260"/>
            <p14:sldId id="261"/>
            <p14:sldId id="276"/>
            <p14:sldId id="277"/>
            <p14:sldId id="278"/>
            <p14:sldId id="279"/>
            <p14:sldId id="280"/>
            <p14:sldId id="28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1D7E-4D41-4789-A65B-7A76612A96BB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F54F-D59B-42F8-9910-2D1B373C0D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637290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1D7E-4D41-4789-A65B-7A76612A96BB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F54F-D59B-42F8-9910-2D1B373C0D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793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1D7E-4D41-4789-A65B-7A76612A96BB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F54F-D59B-42F8-9910-2D1B373C0D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625249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1D7E-4D41-4789-A65B-7A76612A96BB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F54F-D59B-42F8-9910-2D1B373C0D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9147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1D7E-4D41-4789-A65B-7A76612A96BB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F54F-D59B-42F8-9910-2D1B373C0D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70946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1D7E-4D41-4789-A65B-7A76612A96BB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F54F-D59B-42F8-9910-2D1B373C0D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26684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1D7E-4D41-4789-A65B-7A76612A96BB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F54F-D59B-42F8-9910-2D1B373C0D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95832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1D7E-4D41-4789-A65B-7A76612A96BB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F54F-D59B-42F8-9910-2D1B373C0D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73616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1D7E-4D41-4789-A65B-7A76612A96BB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F54F-D59B-42F8-9910-2D1B373C0D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3261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1D7E-4D41-4789-A65B-7A76612A96BB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F54F-D59B-42F8-9910-2D1B373C0D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56355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A1D7E-4D41-4789-A65B-7A76612A96BB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F54F-D59B-42F8-9910-2D1B373C0D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1899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A1D7E-4D41-4789-A65B-7A76612A96BB}" type="datetimeFigureOut">
              <a:rPr lang="ar-EG" smtClean="0"/>
              <a:t>08/08/1441</a:t>
            </a:fld>
            <a:endParaRPr lang="ar-EG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0F54F-D59B-42F8-9910-2D1B373C0D7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0101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ar-EG" sz="5400" smtClean="0"/>
              <a:t> المادة:الثقافه والمجتمع</a:t>
            </a:r>
            <a:endParaRPr lang="ar-EG" sz="5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solidFill>
            <a:schemeClr val="tx1"/>
          </a:solidFill>
        </p:spPr>
        <p:txBody>
          <a:bodyPr/>
          <a:lstStyle/>
          <a:p>
            <a:pPr algn="ctr"/>
            <a:r>
              <a:rPr lang="ar-EG" smtClean="0"/>
              <a:t/>
            </a:r>
            <a:br>
              <a:rPr lang="ar-EG" smtClean="0"/>
            </a:br>
            <a:r>
              <a:rPr lang="ar-EG" sz="600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تمهيدى ماجستير</a:t>
            </a:r>
            <a:br>
              <a:rPr lang="ar-EG" sz="600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ar-EG" sz="600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المحاضرة :الأولى</a:t>
            </a:r>
            <a:r>
              <a:rPr lang="ar-EG" sz="6000" smtClean="0"/>
              <a:t/>
            </a:r>
            <a:br>
              <a:rPr lang="ar-EG" sz="6000" smtClean="0"/>
            </a:br>
            <a:r>
              <a:rPr lang="ar-EG" sz="6000" smtClean="0"/>
              <a:t/>
            </a:r>
            <a:br>
              <a:rPr lang="ar-EG" sz="6000" smtClean="0"/>
            </a:br>
            <a:r>
              <a:rPr lang="ar-EG" sz="6000" smtClean="0">
                <a:solidFill>
                  <a:srgbClr val="FFFF00"/>
                </a:solidFill>
              </a:rPr>
              <a:t>أ.د</a:t>
            </a:r>
            <a:r>
              <a:rPr lang="en-US" sz="6000" smtClean="0">
                <a:solidFill>
                  <a:srgbClr val="FFFF00"/>
                </a:solidFill>
              </a:rPr>
              <a:t>/</a:t>
            </a:r>
            <a:r>
              <a:rPr lang="ar-EG" sz="6000" smtClean="0">
                <a:solidFill>
                  <a:srgbClr val="FFFF00"/>
                </a:solidFill>
              </a:rPr>
              <a:t> عزة أحمد صيام</a:t>
            </a:r>
            <a:endParaRPr lang="ar-EG" sz="6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143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1400" y="0"/>
            <a:ext cx="10401300" cy="6591300"/>
          </a:xfrm>
        </p:spPr>
        <p:txBody>
          <a:bodyPr>
            <a:normAutofit fontScale="92500" lnSpcReduction="10000"/>
          </a:bodyPr>
          <a:lstStyle/>
          <a:p>
            <a:r>
              <a:rPr lang="ar-EG" dirty="0"/>
              <a:t>مفهوم الثقافة بين المفاهيم الأخرى : الاتصال الثقافي : يعرفه </a:t>
            </a:r>
            <a:r>
              <a:rPr lang="ar-EG" dirty="0" err="1"/>
              <a:t>شرام</a:t>
            </a:r>
            <a:r>
              <a:rPr lang="ar-EG" dirty="0"/>
              <a:t> انها </a:t>
            </a:r>
            <a:r>
              <a:rPr lang="ar-EG" dirty="0" err="1"/>
              <a:t>الاداه</a:t>
            </a:r>
            <a:r>
              <a:rPr lang="ar-EG" dirty="0"/>
              <a:t> التي تميز المجتمع الانساني عن غيره من </a:t>
            </a:r>
            <a:r>
              <a:rPr lang="ar-EG" dirty="0" err="1"/>
              <a:t>المجتمعاتالاخرى</a:t>
            </a:r>
            <a:r>
              <a:rPr lang="ar-EG" dirty="0"/>
              <a:t> و يرى </a:t>
            </a:r>
            <a:r>
              <a:rPr lang="ar-EG" dirty="0" err="1"/>
              <a:t>شرام</a:t>
            </a:r>
            <a:r>
              <a:rPr lang="ar-EG" dirty="0"/>
              <a:t> </a:t>
            </a:r>
            <a:r>
              <a:rPr lang="en-US" dirty="0" err="1"/>
              <a:t>schramm</a:t>
            </a:r>
            <a:r>
              <a:rPr lang="en-US" dirty="0"/>
              <a:t> </a:t>
            </a:r>
            <a:r>
              <a:rPr lang="ar-EG" dirty="0"/>
              <a:t>ان الاتصال هو عملية </a:t>
            </a:r>
            <a:r>
              <a:rPr lang="en-US" dirty="0"/>
              <a:t>process </a:t>
            </a:r>
            <a:r>
              <a:rPr lang="ar-EG" dirty="0"/>
              <a:t>وانه مستمر عبر الزمان وليست له نهاية ، كما أنه ليست له بداية ، وهو ظاهرة مستمرة (۱).</a:t>
            </a:r>
          </a:p>
          <a:p>
            <a:r>
              <a:rPr lang="ar-EG" dirty="0"/>
              <a:t>كما يعرفه : بأنه أدخال مجموعة من الأفراد لهم ثقافات مختلفة في صلات مباشرة أو مستمرة ينتج عنها مجموعة من الظواهر المميزة لكلا الثقافتين و تغيرات في الأنماط الثقافية الاصلية للمجموعتين أو الوحدة على الاقل (۲) وتعرف الثقافة من هذا المنطلق بأنها: مجموعات ليست ثابته مطلقة ساكنه تصلح لكل زمان ومكان ، بل في تطور دائم نتيجة العوامل و قوى داخلية وخارجية ، فأصالة الثقافة ليست مجرد التمسك </a:t>
            </a:r>
            <a:r>
              <a:rPr lang="ar-EG" dirty="0" err="1"/>
              <a:t>بالاصول</a:t>
            </a:r>
            <a:r>
              <a:rPr lang="ar-EG" dirty="0"/>
              <a:t> بل تعني الثبات و الديمومة أو الاستمرار و الصيرورة ، فتشمل التجديد والابتكار لتلاقيها مع الثقافات الأخرى و </a:t>
            </a:r>
            <a:r>
              <a:rPr lang="ar-EG" dirty="0" err="1"/>
              <a:t>قدیم</a:t>
            </a:r>
            <a:r>
              <a:rPr lang="ar-EG" dirty="0"/>
              <a:t> صهر الثقافات الوافدة فيصعب التميز بينها وبين الخلق الذاتي (3).</a:t>
            </a:r>
          </a:p>
          <a:p>
            <a:r>
              <a:rPr lang="en-US" dirty="0" err="1"/>
              <a:t>wilbur</a:t>
            </a:r>
            <a:r>
              <a:rPr lang="en-US" dirty="0"/>
              <a:t> </a:t>
            </a:r>
            <a:r>
              <a:rPr lang="en-US" dirty="0" err="1"/>
              <a:t>schramm</a:t>
            </a:r>
            <a:r>
              <a:rPr lang="en-US" dirty="0"/>
              <a:t>, men, Messages and Media, New York, Harper and Row Publisher,1973,p.2.3 (1)</a:t>
            </a:r>
          </a:p>
          <a:p>
            <a:r>
              <a:rPr lang="en-US" dirty="0"/>
              <a:t>(</a:t>
            </a:r>
            <a:r>
              <a:rPr lang="ar-EG" dirty="0"/>
              <a:t>۲) زيدان عبد الباقي وسائل واساليب الاتصال في المجالات الاجتماعية و التربوية ،ط ، مكتبة الضاهر ، ۱۹۷۹، ص۲۹</a:t>
            </a:r>
          </a:p>
          <a:p>
            <a:r>
              <a:rPr lang="ar-EG" dirty="0"/>
              <a:t>۳۱) احسان عباس : الأصالة في الثقافة القومية </a:t>
            </a:r>
            <a:r>
              <a:rPr lang="ar-EG" dirty="0" err="1"/>
              <a:t>المعاصره</a:t>
            </a:r>
            <a:r>
              <a:rPr lang="ar-EG" dirty="0"/>
              <a:t>، المستقبل </a:t>
            </a:r>
            <a:r>
              <a:rPr lang="ar-EG" dirty="0" err="1"/>
              <a:t>العربی</a:t>
            </a:r>
            <a:r>
              <a:rPr lang="ar-EG" dirty="0"/>
              <a:t> ، السنة </a:t>
            </a:r>
            <a:r>
              <a:rPr lang="ar-EG" dirty="0" err="1"/>
              <a:t>الثالثه</a:t>
            </a:r>
            <a:r>
              <a:rPr lang="ar-EG" dirty="0"/>
              <a:t> ، العدد ۲۰، مارس ۱۹۸۱ی صد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439581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25500" y="200024"/>
            <a:ext cx="10871200" cy="6429375"/>
          </a:xfrm>
        </p:spPr>
        <p:txBody>
          <a:bodyPr>
            <a:normAutofit fontScale="92500" lnSpcReduction="20000"/>
          </a:bodyPr>
          <a:lstStyle/>
          <a:p>
            <a:r>
              <a:rPr lang="ar-EG" dirty="0"/>
              <a:t>التحديث ... </a:t>
            </a:r>
            <a:r>
              <a:rPr lang="en-US" dirty="0"/>
              <a:t>Modernization</a:t>
            </a:r>
          </a:p>
          <a:p>
            <a:r>
              <a:rPr lang="ar-EG" dirty="0"/>
              <a:t>ويعرفها مور انه انتقال المجتمع من المرحلة التقليدية أو مجتمع ما قبل الحديث انماط تكنولوجية وما يتعلق بها من تنظيم اجتماعي يميز الدول الغربية المتطورة اقتصادية و </a:t>
            </a:r>
            <a:r>
              <a:rPr lang="ar-EG" dirty="0" err="1"/>
              <a:t>المستقره</a:t>
            </a:r>
            <a:r>
              <a:rPr lang="ar-EG" dirty="0"/>
              <a:t> بعض</a:t>
            </a:r>
          </a:p>
          <a:p>
            <a:r>
              <a:rPr lang="ar-EG" dirty="0" err="1"/>
              <a:t>الشيئ</a:t>
            </a:r>
            <a:r>
              <a:rPr lang="ar-EG" dirty="0"/>
              <a:t> (۱)</a:t>
            </a:r>
          </a:p>
          <a:p>
            <a:r>
              <a:rPr lang="ar-EG" dirty="0"/>
              <a:t>ويعرفها </a:t>
            </a:r>
            <a:r>
              <a:rPr lang="ar-EG" dirty="0" err="1"/>
              <a:t>كيلفن</a:t>
            </a:r>
            <a:r>
              <a:rPr lang="ar-EG" dirty="0"/>
              <a:t> </a:t>
            </a:r>
            <a:r>
              <a:rPr lang="en-US" dirty="0" err="1"/>
              <a:t>calvin</a:t>
            </a:r>
            <a:r>
              <a:rPr lang="en-US" dirty="0"/>
              <a:t> gold </a:t>
            </a:r>
            <a:r>
              <a:rPr lang="en-US" dirty="0" err="1"/>
              <a:t>scheider</a:t>
            </a:r>
            <a:endParaRPr lang="en-US" dirty="0"/>
          </a:p>
          <a:p>
            <a:r>
              <a:rPr lang="ar-EG" dirty="0"/>
              <a:t>على التغيرات البنائية الاجتماعية بالإضافة إلى</a:t>
            </a:r>
          </a:p>
          <a:p>
            <a:r>
              <a:rPr lang="ar-EG" dirty="0"/>
              <a:t>إلى أن التحديث عبارة عن عملية تشتمل التغيرات السلوكية (۲).</a:t>
            </a:r>
          </a:p>
          <a:p>
            <a:r>
              <a:rPr lang="ar-EG" dirty="0"/>
              <a:t>وتعرف الثقافة وفق هذه التعريفات الخاصة بالتحديث أنها :</a:t>
            </a:r>
          </a:p>
          <a:p>
            <a:r>
              <a:rPr lang="ar-EG" dirty="0"/>
              <a:t>عملية انتقال قد يأخذ هذا الانتقال شك ثورية ، أو تقليدية او </a:t>
            </a:r>
            <a:r>
              <a:rPr lang="ar-EG" dirty="0" err="1"/>
              <a:t>استعمارة</a:t>
            </a:r>
            <a:r>
              <a:rPr lang="ar-EG" dirty="0"/>
              <a:t> لنظم غريبة متقدمة في المجالات المختلفة ، مع الحفاظ عن هويتها (۳)</a:t>
            </a:r>
          </a:p>
          <a:p>
            <a:r>
              <a:rPr lang="en-US" dirty="0"/>
              <a:t>Moore, </a:t>
            </a:r>
            <a:r>
              <a:rPr lang="en-US" dirty="0" err="1"/>
              <a:t>Wilberte</a:t>
            </a:r>
            <a:r>
              <a:rPr lang="en-US" dirty="0"/>
              <a:t>. Social </a:t>
            </a:r>
            <a:r>
              <a:rPr lang="en-US" dirty="0" err="1"/>
              <a:t>chang</a:t>
            </a:r>
            <a:r>
              <a:rPr lang="en-US" dirty="0"/>
              <a:t> 2nded </a:t>
            </a:r>
            <a:r>
              <a:rPr lang="en-US" dirty="0" err="1"/>
              <a:t>Englewool</a:t>
            </a:r>
            <a:r>
              <a:rPr lang="en-US" dirty="0"/>
              <a:t> </a:t>
            </a:r>
            <a:r>
              <a:rPr lang="en-US" dirty="0" err="1"/>
              <a:t>chiffsn.j.prentice</a:t>
            </a:r>
            <a:r>
              <a:rPr lang="en-US" dirty="0"/>
              <a:t>-Hall, 1974,p.194 (1)</a:t>
            </a:r>
          </a:p>
          <a:p>
            <a:r>
              <a:rPr lang="en-US" dirty="0"/>
              <a:t>Calvin </a:t>
            </a:r>
            <a:r>
              <a:rPr lang="en-US" dirty="0" err="1"/>
              <a:t>Gohd</a:t>
            </a:r>
            <a:r>
              <a:rPr lang="en-US" dirty="0"/>
              <a:t> </a:t>
            </a:r>
            <a:r>
              <a:rPr lang="en-US" dirty="0" err="1"/>
              <a:t>scheider</a:t>
            </a:r>
            <a:r>
              <a:rPr lang="en-US" dirty="0"/>
              <a:t>, population, Modernization and social </a:t>
            </a:r>
            <a:r>
              <a:rPr lang="en-US" dirty="0" err="1"/>
              <a:t>structune</a:t>
            </a:r>
            <a:r>
              <a:rPr lang="en-US" dirty="0"/>
              <a:t>, Brown and Co, 1971,p.95. (*)</a:t>
            </a:r>
          </a:p>
          <a:p>
            <a:r>
              <a:rPr lang="ar-EG" dirty="0"/>
              <a:t>۳۱) فواد مرسي: </a:t>
            </a:r>
            <a:r>
              <a:rPr lang="ar-EG" dirty="0" err="1"/>
              <a:t>الرسالية</a:t>
            </a:r>
            <a:r>
              <a:rPr lang="ar-EG" dirty="0"/>
              <a:t> تجدد نفسها ، سلسة عالم المعرفة ، العدد (۱۶۷)، المجلس الوطني للثقافة والفنون والآداب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81264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1400" y="0"/>
            <a:ext cx="11150600" cy="6438899"/>
          </a:xfrm>
        </p:spPr>
        <p:txBody>
          <a:bodyPr>
            <a:normAutofit fontScale="70000" lnSpcReduction="20000"/>
          </a:bodyPr>
          <a:lstStyle/>
          <a:p>
            <a:r>
              <a:rPr lang="ar-EG" b="1" dirty="0"/>
              <a:t>الثقافة و </a:t>
            </a:r>
            <a:r>
              <a:rPr lang="ar-EG" b="1" dirty="0" err="1"/>
              <a:t>الحضاره</a:t>
            </a:r>
            <a:r>
              <a:rPr lang="ar-EG" b="1" dirty="0"/>
              <a:t> مفهومان متماثلان :</a:t>
            </a:r>
            <a:endParaRPr lang="ar-EG" sz="3100" b="1" dirty="0"/>
          </a:p>
          <a:p>
            <a:r>
              <a:rPr lang="ar-EG" sz="3100" b="1" dirty="0"/>
              <a:t>لدى التدقيق بالتعريفات </a:t>
            </a:r>
            <a:r>
              <a:rPr lang="ar-EG" sz="3100" b="1" dirty="0" err="1"/>
              <a:t>الاسابقه</a:t>
            </a:r>
            <a:r>
              <a:rPr lang="ar-EG" sz="3100" b="1" dirty="0"/>
              <a:t> لمفهوم </a:t>
            </a:r>
            <a:r>
              <a:rPr lang="ar-EG" sz="3100" b="1" dirty="0" err="1"/>
              <a:t>الثقافه</a:t>
            </a:r>
            <a:r>
              <a:rPr lang="ar-EG" sz="3100" b="1" dirty="0"/>
              <a:t> نجد أن مفهوم </a:t>
            </a:r>
            <a:r>
              <a:rPr lang="ar-EG" sz="3100" b="1" dirty="0" err="1"/>
              <a:t>الثقافه</a:t>
            </a:r>
            <a:r>
              <a:rPr lang="ar-EG" sz="3100" b="1" dirty="0"/>
              <a:t> هو مفهوم </a:t>
            </a:r>
            <a:r>
              <a:rPr lang="ar-EG" sz="3100" b="1" dirty="0" err="1"/>
              <a:t>الحضاره</a:t>
            </a:r>
            <a:r>
              <a:rPr lang="ar-EG" sz="3100" b="1" dirty="0"/>
              <a:t> نفسه تقريبا ، الذي استخدمه </a:t>
            </a:r>
            <a:r>
              <a:rPr lang="ar-EG" sz="3100" b="1" dirty="0" err="1"/>
              <a:t>العلامه</a:t>
            </a:r>
            <a:r>
              <a:rPr lang="ar-EG" sz="3100" b="1" dirty="0"/>
              <a:t> العربي المسلم " ابن خلدون " و هذا ما توضح لدينا من التعريف العالم الانثروبولوجي " تايلور " إلا أن ما أخذ به " ابن خلدون " من المفهوم يتميز عنه بترابط جوانب </a:t>
            </a:r>
            <a:r>
              <a:rPr lang="ar-EG" sz="3100" b="1" dirty="0" err="1"/>
              <a:t>مختلفه</a:t>
            </a:r>
            <a:r>
              <a:rPr lang="ar-EG" sz="3100" b="1" dirty="0"/>
              <a:t> فيه .</a:t>
            </a:r>
            <a:endParaRPr lang="ar-EG" sz="3100" b="1" dirty="0"/>
          </a:p>
          <a:p>
            <a:r>
              <a:rPr lang="ar-EG" sz="3100" b="1" dirty="0"/>
              <a:t>منطلقات استخدام مفهوم </a:t>
            </a:r>
            <a:r>
              <a:rPr lang="ar-EG" sz="3100" b="1" dirty="0" err="1"/>
              <a:t>الثقافه</a:t>
            </a:r>
            <a:r>
              <a:rPr lang="ar-EG" sz="3100" b="1" dirty="0"/>
              <a:t> :</a:t>
            </a:r>
            <a:endParaRPr lang="ar-EG" sz="3100" b="1" dirty="0"/>
          </a:p>
          <a:p>
            <a:r>
              <a:rPr lang="ar-EG" sz="3100" b="1" dirty="0"/>
              <a:t>انطلق مفهوم </a:t>
            </a:r>
            <a:r>
              <a:rPr lang="ar-EG" sz="3100" b="1" dirty="0" err="1"/>
              <a:t>الثقافه</a:t>
            </a:r>
            <a:r>
              <a:rPr lang="ar-EG" sz="3100" b="1" dirty="0"/>
              <a:t> من منطلقين :</a:t>
            </a:r>
            <a:endParaRPr lang="ar-EG" sz="3100" b="1" dirty="0"/>
          </a:p>
          <a:p>
            <a:r>
              <a:rPr lang="ar-EG" sz="3100" b="1" dirty="0"/>
              <a:t>الأول هو بدء الاهتمام الأوربي بدراسة الحضارات البشرية ، و ثقافتها مع نهضتنا </a:t>
            </a:r>
            <a:r>
              <a:rPr lang="ar-EG" sz="3100" b="1" dirty="0" err="1"/>
              <a:t>الحديثه</a:t>
            </a:r>
            <a:r>
              <a:rPr lang="ar-EG" sz="3100" b="1" dirty="0"/>
              <a:t> ، فنجد مثل هذا الاهتمام على يد أوائل علماء </a:t>
            </a:r>
            <a:r>
              <a:rPr lang="ar-EG" sz="3100" b="1" dirty="0" err="1"/>
              <a:t>الانثربولوجيا</a:t>
            </a:r>
            <a:r>
              <a:rPr lang="ar-EG" sz="3100" b="1" dirty="0"/>
              <a:t> الأوربيين في ذلك ، و منهم العالم </a:t>
            </a:r>
            <a:r>
              <a:rPr lang="ar-EG" sz="3100" b="1" dirty="0" err="1"/>
              <a:t>الانثربولوجي</a:t>
            </a:r>
            <a:r>
              <a:rPr lang="ar-EG" sz="3100" b="1" dirty="0"/>
              <a:t> " إدوارد </a:t>
            </a:r>
            <a:r>
              <a:rPr lang="ar-EG" sz="3100" b="1" dirty="0" err="1"/>
              <a:t>تایلور</a:t>
            </a:r>
            <a:r>
              <a:rPr lang="ar-EG" sz="3100" b="1" dirty="0"/>
              <a:t> " ثم درج استخدامه بعد ذلك . وقد أعطى هذا المفهوم بعد " تايلور " أهمية كبرى حتى إن بعضهم و صف مفهوم </a:t>
            </a:r>
            <a:r>
              <a:rPr lang="ar-EG" sz="3100" b="1" dirty="0" err="1"/>
              <a:t>الثقافه</a:t>
            </a:r>
            <a:r>
              <a:rPr lang="ar-EG" sz="3100" b="1" dirty="0"/>
              <a:t> ذاته بأنه ربما (( يعد من أهم المداخل و الاسهامات التي قدمتها </a:t>
            </a:r>
            <a:r>
              <a:rPr lang="ar-EG" sz="3100" b="1" dirty="0" err="1"/>
              <a:t>الانثربولوجيا</a:t>
            </a:r>
            <a:r>
              <a:rPr lang="ar-EG" sz="3100" b="1" dirty="0"/>
              <a:t> للفكر و العمل الإنسانيين ، لأنه من خلال الثقافة - و على حد تعبير " </a:t>
            </a:r>
            <a:r>
              <a:rPr lang="ar-EG" sz="3100" b="1" dirty="0" err="1"/>
              <a:t>كلايد</a:t>
            </a:r>
            <a:r>
              <a:rPr lang="ar-EG" sz="3100" b="1" dirty="0"/>
              <a:t> </a:t>
            </a:r>
            <a:r>
              <a:rPr lang="ar-EG" sz="3100" b="1" dirty="0" err="1"/>
              <a:t>كلوکهون</a:t>
            </a:r>
            <a:r>
              <a:rPr lang="ar-EG" sz="3100" b="1" dirty="0"/>
              <a:t> " تضع </a:t>
            </a:r>
            <a:r>
              <a:rPr lang="ar-EG" sz="3100" b="1" dirty="0" err="1"/>
              <a:t>الأنثربولوجيا</a:t>
            </a:r>
            <a:r>
              <a:rPr lang="ar-EG" sz="3100" b="1" dirty="0"/>
              <a:t> أمام الإنسان مرأة تمنحه صورة أوضح لنفسه و أقرانه ، او تسهم في فهم نشأة المجتمع و</a:t>
            </a:r>
            <a:endParaRPr lang="ar-EG" sz="3100" b="1" dirty="0"/>
          </a:p>
          <a:p>
            <a:r>
              <a:rPr lang="ar-EG" sz="3100" b="1" dirty="0"/>
              <a:t>طبيعة و </a:t>
            </a:r>
            <a:r>
              <a:rPr lang="ar-EG" sz="3100" b="1" dirty="0" err="1"/>
              <a:t>ظائفه</a:t>
            </a:r>
            <a:r>
              <a:rPr lang="ar-EG" sz="3100" b="1" dirty="0"/>
              <a:t> و منظماته .. إلخ )) . وإن مثل هذا لم يمنع استخدام بعض العلماء لمفهوم </a:t>
            </a:r>
            <a:r>
              <a:rPr lang="ar-EG" sz="3100" b="1" dirty="0" err="1"/>
              <a:t>الثقافه</a:t>
            </a:r>
            <a:r>
              <a:rPr lang="ar-EG" sz="3100" b="1" dirty="0"/>
              <a:t> أو </a:t>
            </a:r>
            <a:r>
              <a:rPr lang="ar-EG" sz="3100" b="1" dirty="0" err="1"/>
              <a:t>الحضاره</a:t>
            </a:r>
            <a:r>
              <a:rPr lang="ar-EG" sz="3100" b="1" dirty="0"/>
              <a:t> ، ليدلا على مفهوم واحد ، كما أخذوا يؤرخون </a:t>
            </a:r>
            <a:r>
              <a:rPr lang="ar-EG" sz="3100" b="1" dirty="0" err="1"/>
              <a:t>للانثربولوجيا</a:t>
            </a:r>
            <a:r>
              <a:rPr lang="ar-EG" sz="3100" b="1" dirty="0"/>
              <a:t> الثقافية ، و هو الفرع الذي يجعل الثقافة منطلقات للتحليل و التفسير </a:t>
            </a:r>
            <a:r>
              <a:rPr lang="ar-EG" sz="3100" b="1" dirty="0" err="1"/>
              <a:t>الانثربولوجي</a:t>
            </a:r>
            <a:r>
              <a:rPr lang="ar-EG" sz="3100" b="1" dirty="0"/>
              <a:t> ، حيث اعتاد كبار العلماء أن يطلقوا على مفهوم الثقافة و </a:t>
            </a:r>
            <a:r>
              <a:rPr lang="ar-EG" sz="3100" b="1" dirty="0" err="1"/>
              <a:t>الحضاره</a:t>
            </a:r>
            <a:r>
              <a:rPr lang="ar-EG" sz="3100" b="1" dirty="0"/>
              <a:t> </a:t>
            </a:r>
            <a:r>
              <a:rPr lang="ar-EG" sz="3100" b="1" dirty="0" err="1"/>
              <a:t>معنی</a:t>
            </a:r>
            <a:r>
              <a:rPr lang="ar-EG" sz="3100" b="1" dirty="0"/>
              <a:t> واحدا ، في الوقت الذي اتجه فيه بعضهم للتفريق بينهما . أما المنطلق الثاني ، فقد كان من أجل دراسة إمكان إحداث التغيرات في ثقافة المجتمعات المدروسة (۱).</a:t>
            </a:r>
            <a:endParaRPr lang="ar-EG" sz="3100" b="1" dirty="0"/>
          </a:p>
          <a:p>
            <a:r>
              <a:rPr lang="ar-EG" sz="3100" b="1" dirty="0"/>
              <a:t>(۱) عبد الهادي </a:t>
            </a:r>
            <a:r>
              <a:rPr lang="ar-EG" sz="3100" b="1" dirty="0" err="1"/>
              <a:t>الجوهری</a:t>
            </a:r>
            <a:r>
              <a:rPr lang="ar-EG" sz="3100" b="1" dirty="0"/>
              <a:t> ، اسس</a:t>
            </a:r>
            <a:endParaRPr lang="ar-EG" sz="3100" b="1" dirty="0"/>
          </a:p>
          <a:p>
            <a:r>
              <a:rPr lang="ar-EG" sz="3100" b="1" dirty="0"/>
              <a:t>علم الاجتماع ، المرجع السابق نفسه ، ص ۳۳۹ -۳۳۷</a:t>
            </a:r>
            <a:endParaRPr lang="ar-EG" sz="3100" b="1" dirty="0"/>
          </a:p>
          <a:p>
            <a:r>
              <a:rPr lang="ar-EG" sz="3100" b="1" dirty="0"/>
              <a:t/>
            </a:r>
            <a:br>
              <a:rPr lang="ar-EG" sz="3100" b="1" dirty="0"/>
            </a:br>
            <a:endParaRPr lang="ar-EG" sz="3100" b="1" dirty="0"/>
          </a:p>
        </p:txBody>
      </p:sp>
    </p:spTree>
    <p:extLst>
      <p:ext uri="{BB962C8B-B14F-4D97-AF65-F5344CB8AC3E}">
        <p14:creationId xmlns:p14="http://schemas.microsoft.com/office/powerpoint/2010/main" val="1561826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127000" y="101600"/>
            <a:ext cx="11861800" cy="6075363"/>
          </a:xfrm>
        </p:spPr>
        <p:txBody>
          <a:bodyPr>
            <a:normAutofit fontScale="92500" lnSpcReduction="10000"/>
          </a:bodyPr>
          <a:lstStyle/>
          <a:p>
            <a:r>
              <a:rPr lang="ar-EG" dirty="0"/>
              <a:t>ويرى العلامة الراحل الدكتور الراحل حامد ربيع أن الحضارة في التعامل مع المواقف المتجددة </a:t>
            </a:r>
            <a:r>
              <a:rPr lang="ar-EG" dirty="0" err="1"/>
              <a:t>كأداه</a:t>
            </a:r>
            <a:r>
              <a:rPr lang="ar-EG" dirty="0"/>
              <a:t> وممارسة في آن واحد ، و الثقافة من ثم جزء من الحضارة ، ويضيف : أنها الإطار المعنوي للحضارة ، ويؤكد أن الثقافة في نظام للقيم وعلى ذلك يرى أنه على الرغم من الطابع المعنوي للثقافة فإنها تتكون من خمس كليات : (۱) مفاهيم أو بعبارة أخرى </a:t>
            </a:r>
            <a:r>
              <a:rPr lang="ar-EG" dirty="0" err="1"/>
              <a:t>متركات</a:t>
            </a:r>
            <a:r>
              <a:rPr lang="ar-EG" dirty="0"/>
              <a:t> مساندة (ب) قيم ومثاليات يغلب عليها الطابع الجامعي . (ج) نماذج سلوكية أي إطار النموذج (د) رد الفعل الذي يجب أن يتحدد في المواقف الحركية . (ها) </a:t>
            </a:r>
            <a:r>
              <a:rPr lang="ar-EG" dirty="0" err="1"/>
              <a:t>جزاءات</a:t>
            </a:r>
            <a:r>
              <a:rPr lang="ar-EG" dirty="0"/>
              <a:t> لعدم الاحترام تلك النماذج السلوكية ويرتبط بكل ذلك أدوار تحدد وضع الفرد في داخل الجماعة من حيث </a:t>
            </a:r>
            <a:r>
              <a:rPr lang="ar-EG" dirty="0" err="1"/>
              <a:t>التزامته</a:t>
            </a:r>
            <a:r>
              <a:rPr lang="ar-EG" dirty="0"/>
              <a:t> واهدافه </a:t>
            </a:r>
            <a:r>
              <a:rPr lang="ar-EG" dirty="0" err="1"/>
              <a:t>المشروعه</a:t>
            </a:r>
            <a:r>
              <a:rPr lang="ar-EG" dirty="0"/>
              <a:t> . ولذا فالقيم بهذا المعنى عنصر </a:t>
            </a:r>
            <a:r>
              <a:rPr lang="ar-EG" dirty="0" err="1"/>
              <a:t>اساسی</a:t>
            </a:r>
            <a:r>
              <a:rPr lang="ar-EG" dirty="0"/>
              <a:t> بل هي تمثل الوحدة الفكرية من جانب والترابط التاريخي من جانب أخر حيث تصير القيم ليس فقط </a:t>
            </a:r>
            <a:r>
              <a:rPr lang="ar-EG" dirty="0" err="1"/>
              <a:t>تنطرة</a:t>
            </a:r>
            <a:r>
              <a:rPr lang="ar-EG" dirty="0"/>
              <a:t> تربط الثقافة بالطابع | </a:t>
            </a:r>
            <a:r>
              <a:rPr lang="ar-EG" dirty="0" err="1"/>
              <a:t>القومی</a:t>
            </a:r>
            <a:r>
              <a:rPr lang="ar-EG" dirty="0"/>
              <a:t> بل أنها تمثل في الحقيقة </a:t>
            </a:r>
            <a:r>
              <a:rPr lang="ar-EG" dirty="0" err="1"/>
              <a:t>الباطنه</a:t>
            </a:r>
            <a:r>
              <a:rPr lang="ar-EG" dirty="0"/>
              <a:t> في النظام الثقافي فإذا بها تتسرب بشكل أو بآخر في</a:t>
            </a:r>
          </a:p>
          <a:p>
            <a:r>
              <a:rPr lang="ar-EG" dirty="0"/>
              <a:t>جميع الكليات الأخرى (1) | . لقد ارتبطت الثقافة </a:t>
            </a:r>
            <a:r>
              <a:rPr lang="ar-EG" dirty="0" err="1"/>
              <a:t>بالحضاره</a:t>
            </a:r>
            <a:r>
              <a:rPr lang="ar-EG" dirty="0"/>
              <a:t> الانسانية ارتباط وثيقا يظهر في العديد من جوانب الحياه منها </a:t>
            </a:r>
            <a:r>
              <a:rPr lang="ar-EG" dirty="0" err="1"/>
              <a:t>المساهمت</a:t>
            </a:r>
            <a:r>
              <a:rPr lang="ar-EG" dirty="0"/>
              <a:t> الثقافة في التأثير على الفكر السياسي العام في الدول والذي انعكس أثره على الحضارة الإنسانية . اب) حفاظ الثقافة على كافة أجزاء المجتمع المكون </a:t>
            </a:r>
            <a:r>
              <a:rPr lang="ar-EG" dirty="0" err="1"/>
              <a:t>للحضاره</a:t>
            </a:r>
            <a:r>
              <a:rPr lang="ar-EG" dirty="0"/>
              <a:t> إذ لم تقم بتغير الهيكلة العامة للفكر الانساني ، بل ساهمت في تطويرها ونموها بطريقة مستمرة ج) حرصت الثقافة على أن نكون شامله " بمعنى انها لم تغفل أي جانب من جانب الحضارة الإنسانية ، بل اثرت فيها جميعا بطرق ووسائل متعددة (۲).</a:t>
            </a:r>
          </a:p>
          <a:p>
            <a:r>
              <a:rPr lang="ar-EG" dirty="0"/>
              <a:t>(۱) </a:t>
            </a:r>
            <a:r>
              <a:rPr lang="ar-EG" dirty="0" err="1"/>
              <a:t>دحامد</a:t>
            </a:r>
            <a:r>
              <a:rPr lang="ar-EG" dirty="0"/>
              <a:t> ربيع ، الثقافة العربية بين الغزو الصهيوني وارادة التكامل </a:t>
            </a:r>
            <a:r>
              <a:rPr lang="ar-EG" dirty="0" err="1"/>
              <a:t>الفومی</a:t>
            </a:r>
            <a:r>
              <a:rPr lang="ar-EG" dirty="0"/>
              <a:t> ، دار الموقف العربي ، </a:t>
            </a:r>
            <a:r>
              <a:rPr lang="ar-EG" dirty="0" err="1"/>
              <a:t>القاهره</a:t>
            </a:r>
            <a:r>
              <a:rPr lang="ar-EG" dirty="0"/>
              <a:t> ، ۱۹۸۳م ، ص۵۰ (۲) آدم </a:t>
            </a:r>
            <a:r>
              <a:rPr lang="ar-EG" dirty="0" err="1"/>
              <a:t>گوبر</a:t>
            </a:r>
            <a:r>
              <a:rPr lang="ar-EG" dirty="0"/>
              <a:t> ، الثقافة التفسير الأنثروبولوجي ، الكويت ، سلسلة عالم المعرفة - المجلس الوطني للثقافة و الفنون والآداب، ۲۰۰۸م ، مه 4 ،21</a:t>
            </a:r>
          </a:p>
        </p:txBody>
      </p:sp>
    </p:spTree>
    <p:extLst>
      <p:ext uri="{BB962C8B-B14F-4D97-AF65-F5344CB8AC3E}">
        <p14:creationId xmlns:p14="http://schemas.microsoft.com/office/powerpoint/2010/main" val="3851118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965200" y="200024"/>
            <a:ext cx="10883900" cy="6442075"/>
          </a:xfrm>
        </p:spPr>
        <p:txBody>
          <a:bodyPr>
            <a:normAutofit fontScale="85000" lnSpcReduction="20000"/>
          </a:bodyPr>
          <a:lstStyle/>
          <a:p>
            <a:r>
              <a:rPr lang="ar-EG" dirty="0"/>
              <a:t>مفهوم اخر </a:t>
            </a:r>
            <a:r>
              <a:rPr lang="ar-EG" dirty="0" err="1"/>
              <a:t>للثقافه</a:t>
            </a:r>
            <a:r>
              <a:rPr lang="ar-EG" dirty="0"/>
              <a:t> :</a:t>
            </a:r>
          </a:p>
          <a:p>
            <a:r>
              <a:rPr lang="ar-EG" dirty="0"/>
              <a:t>زادت هوه </a:t>
            </a:r>
            <a:r>
              <a:rPr lang="ar-EG" dirty="0" err="1"/>
              <a:t>الاحتلاف</a:t>
            </a:r>
            <a:r>
              <a:rPr lang="ar-EG" dirty="0"/>
              <a:t> في تعريف مفهوم الثقافة ، وهو ما عبر عنه الباحثان الأمريكيان الفرد </a:t>
            </a:r>
            <a:r>
              <a:rPr lang="ar-EG" dirty="0" err="1"/>
              <a:t>كروبر</a:t>
            </a:r>
            <a:r>
              <a:rPr lang="ar-EG" dirty="0"/>
              <a:t> و </a:t>
            </a:r>
            <a:r>
              <a:rPr lang="ar-EG" dirty="0" err="1"/>
              <a:t>کلاید</a:t>
            </a:r>
            <a:r>
              <a:rPr lang="ar-EG" dirty="0"/>
              <a:t> </a:t>
            </a:r>
            <a:r>
              <a:rPr lang="ar-EG" dirty="0" err="1"/>
              <a:t>کلوكهن</a:t>
            </a:r>
            <a:r>
              <a:rPr lang="ar-EG" dirty="0"/>
              <a:t> حين قاما بتقديم أكثر من مائة تعريف من التعريفات التي طرحها علماء </a:t>
            </a:r>
            <a:r>
              <a:rPr lang="ar-EG" dirty="0" err="1"/>
              <a:t>الانثربولوجيا</a:t>
            </a:r>
            <a:r>
              <a:rPr lang="ar-EG" dirty="0"/>
              <a:t> المفهوم الثقافة ، ولم ينجحا في الكشف عن </a:t>
            </a:r>
            <a:r>
              <a:rPr lang="ar-EG" dirty="0" err="1"/>
              <a:t>تعریف</a:t>
            </a:r>
            <a:r>
              <a:rPr lang="ar-EG" dirty="0"/>
              <a:t> واحد يكون مقبولا لدى جميع</a:t>
            </a:r>
          </a:p>
          <a:p>
            <a:r>
              <a:rPr lang="ar-EG" dirty="0"/>
              <a:t>علماء </a:t>
            </a:r>
            <a:r>
              <a:rPr lang="ar-EG" dirty="0" err="1"/>
              <a:t>الانثربولوجيا</a:t>
            </a:r>
            <a:r>
              <a:rPr lang="ar-EG" dirty="0"/>
              <a:t> .</a:t>
            </a:r>
          </a:p>
          <a:p>
            <a:r>
              <a:rPr lang="ar-EG" dirty="0"/>
              <a:t>ومن بين التعريفات التي ساهمت في فهم السلوك الإنساني التعريف الذي صاغها </a:t>
            </a:r>
            <a:r>
              <a:rPr lang="ar-EG" dirty="0" err="1"/>
              <a:t>کلوكهن</a:t>
            </a:r>
            <a:r>
              <a:rPr lang="ar-EG" dirty="0"/>
              <a:t> بأننا .. نقصد بالثقافة جميع مخططات الحياه التي تكونت على مدى التاريخ بما في ذلك المخططات الضمنية و </a:t>
            </a:r>
            <a:r>
              <a:rPr lang="ar-EG" dirty="0" err="1"/>
              <a:t>الصريحه</a:t>
            </a:r>
            <a:r>
              <a:rPr lang="ar-EG" dirty="0"/>
              <a:t> ، و العقلية وغير العقلية والتي توجد في أي وقت باعتبارها موجهات السلوك الناس عند الحاجه .</a:t>
            </a:r>
          </a:p>
          <a:p>
            <a:r>
              <a:rPr lang="ar-EG" dirty="0"/>
              <a:t>ويرى العالمان " رالف </a:t>
            </a:r>
            <a:r>
              <a:rPr lang="ar-EG" dirty="0" err="1"/>
              <a:t>بيلز</a:t>
            </a:r>
            <a:r>
              <a:rPr lang="ar-EG" dirty="0"/>
              <a:t> و </a:t>
            </a:r>
            <a:r>
              <a:rPr lang="ar-EG" dirty="0" err="1"/>
              <a:t>هاری</a:t>
            </a:r>
            <a:r>
              <a:rPr lang="ar-EG" dirty="0"/>
              <a:t> " بأن الثقافة هي تجريد مأخوذ من السلوك الإنساني الملاحظ حسية لكنها ليست ذلك السلوك. ويكمن رأى </a:t>
            </a:r>
            <a:r>
              <a:rPr lang="ar-EG" dirty="0" err="1"/>
              <a:t>بيلز</a:t>
            </a:r>
            <a:r>
              <a:rPr lang="ar-EG" dirty="0"/>
              <a:t> و </a:t>
            </a:r>
            <a:r>
              <a:rPr lang="ar-EG" dirty="0" err="1"/>
              <a:t>هویجر</a:t>
            </a:r>
            <a:r>
              <a:rPr lang="ar-EG" dirty="0"/>
              <a:t> في الباحث الا </a:t>
            </a:r>
            <a:r>
              <a:rPr lang="ar-EG" dirty="0" err="1"/>
              <a:t>نثروبولوجيا</a:t>
            </a:r>
            <a:r>
              <a:rPr lang="ar-EG" dirty="0"/>
              <a:t> لا يمكنه ملاحظة الثقافة بصورة مباشرة ، أي بمعنى أنه لا يمكن رؤية الثقافة . ولا يختلف هذا الرأي كثيرا عن رأي الفرد كروبير الذي يقول بأنه يمكن للعالم أن يلاحظ الأشخاص وأفعالهم وتفاعلاتهم ، لكنه لا يرى </a:t>
            </a:r>
            <a:r>
              <a:rPr lang="ar-EG" dirty="0" err="1"/>
              <a:t>الثقافه</a:t>
            </a:r>
            <a:r>
              <a:rPr lang="ar-EG" dirty="0"/>
              <a:t> . فأقصى ما يمكن لعالم </a:t>
            </a:r>
            <a:r>
              <a:rPr lang="ar-EG" dirty="0" err="1"/>
              <a:t>الانثربولوجيا</a:t>
            </a:r>
            <a:r>
              <a:rPr lang="ar-EG" dirty="0"/>
              <a:t> الثقافة ملاحظته هو أفعال الناس واقوالهم والادوات التي يصنعونها و الطرق التي يصنعونها بها تلك الأدوات . بمعنى آخر فإن الثقافة تتجلى في الأشياء والأفعال والأقوال لكنها لا تتكون من الأشياء </a:t>
            </a:r>
            <a:r>
              <a:rPr lang="ar-EG" dirty="0" err="1"/>
              <a:t>والأفعلا</a:t>
            </a:r>
            <a:r>
              <a:rPr lang="ar-EG" dirty="0"/>
              <a:t> والأقوال وهو ما لاحظه روبرت </a:t>
            </a:r>
            <a:r>
              <a:rPr lang="ar-EG" dirty="0" err="1"/>
              <a:t>ريدفيلد</a:t>
            </a:r>
            <a:r>
              <a:rPr lang="ar-EG" dirty="0"/>
              <a:t> حين قال " تتضح الثقافة في الافعال و الاشياء المادية و لكنها لا تتكون من تلك الافعال و الاشياء نفسها</a:t>
            </a:r>
          </a:p>
          <a:p>
            <a:r>
              <a:rPr lang="ar-EG" dirty="0"/>
              <a:t>(۱) </a:t>
            </a:r>
            <a:r>
              <a:rPr lang="ar-EG" dirty="0" err="1"/>
              <a:t>دا</a:t>
            </a:r>
            <a:r>
              <a:rPr lang="ar-EG" dirty="0"/>
              <a:t> اسامة النور ، </a:t>
            </a:r>
            <a:r>
              <a:rPr lang="ar-EG" dirty="0" err="1"/>
              <a:t>دا</a:t>
            </a:r>
            <a:r>
              <a:rPr lang="ar-EG" dirty="0"/>
              <a:t> أبو بكر </a:t>
            </a:r>
            <a:r>
              <a:rPr lang="ar-EG" dirty="0" err="1"/>
              <a:t>شلابی</a:t>
            </a:r>
            <a:r>
              <a:rPr lang="ar-EG" dirty="0"/>
              <a:t> ، تاريخ الإنسان حتى ظهور المدنيات، منشورات </a:t>
            </a:r>
            <a:r>
              <a:rPr lang="en-US" dirty="0"/>
              <a:t>ELGA</a:t>
            </a:r>
          </a:p>
          <a:p>
            <a:r>
              <a:rPr lang="ar-EG" dirty="0"/>
              <a:t>۱۹۹۰ م، ص</a:t>
            </a:r>
          </a:p>
          <a:p>
            <a:r>
              <a:rPr lang="ar-EG" dirty="0"/>
              <a:t>۳۲؛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552771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889000" y="174624"/>
            <a:ext cx="10744200" cy="6416675"/>
          </a:xfrm>
        </p:spPr>
        <p:txBody>
          <a:bodyPr>
            <a:normAutofit lnSpcReduction="10000"/>
          </a:bodyPr>
          <a:lstStyle/>
          <a:p>
            <a:r>
              <a:rPr lang="ar-EG" dirty="0"/>
              <a:t>او في الفكر الماركسي فإن حياة المجتمع </a:t>
            </a:r>
            <a:r>
              <a:rPr lang="ar-EG" dirty="0" err="1"/>
              <a:t>الماديه</a:t>
            </a:r>
            <a:r>
              <a:rPr lang="ar-EG" dirty="0"/>
              <a:t> هي واقع موضوعي ومستقبل عن إرادة الناس . أما حياة المجتمع </a:t>
            </a:r>
            <a:r>
              <a:rPr lang="ar-EG" dirty="0" err="1"/>
              <a:t>العقليه</a:t>
            </a:r>
            <a:r>
              <a:rPr lang="ar-EG" dirty="0"/>
              <a:t> " </a:t>
            </a:r>
            <a:r>
              <a:rPr lang="en-US" dirty="0"/>
              <a:t>culture " </a:t>
            </a:r>
            <a:r>
              <a:rPr lang="ar-EG" dirty="0"/>
              <a:t>أي مجموع الافكار </a:t>
            </a:r>
            <a:r>
              <a:rPr lang="ar-EG" dirty="0" err="1"/>
              <a:t>الاجتماعيه</a:t>
            </a:r>
            <a:r>
              <a:rPr lang="ar-EG" dirty="0"/>
              <a:t> و النظريات والأديان و نظريات علم الجمال و المذاهب الفلسفة ( يعني كل ما يحدد </a:t>
            </a:r>
            <a:r>
              <a:rPr lang="ar-EG" dirty="0" err="1"/>
              <a:t>الثقافه</a:t>
            </a:r>
            <a:r>
              <a:rPr lang="ar-EG" dirty="0"/>
              <a:t> ) فهي كلها انعكاس هذا الواقع الموضوعي ... و لما كان هذا التعريف لا يقيم كبير وزن </a:t>
            </a:r>
            <a:r>
              <a:rPr lang="ar-EG" dirty="0" err="1"/>
              <a:t>للافكار</a:t>
            </a:r>
            <a:r>
              <a:rPr lang="ar-EG" dirty="0"/>
              <a:t> في تحديد </a:t>
            </a:r>
            <a:r>
              <a:rPr lang="ar-EG" dirty="0" err="1"/>
              <a:t>الثقافه</a:t>
            </a:r>
            <a:r>
              <a:rPr lang="ar-EG" dirty="0"/>
              <a:t> ، و في تطور الوسط الذي تنشأ فيه ، فإن المؤلف الماركسي يختم فكرته بعد صفحات من كتابه قائلا: "و لكن هذا لا يعني طبعا أن الافكار الاجتماعية ، مهما كانت الصورة الفكرية </a:t>
            </a:r>
            <a:r>
              <a:rPr lang="ar-EG" dirty="0" err="1"/>
              <a:t>تتجلی</a:t>
            </a:r>
            <a:r>
              <a:rPr lang="ar-EG" dirty="0"/>
              <a:t> فيها لا تمارس بدورها رد فعل على تطور شروط الحياه المادية للمجتمع . و بهذا نرى أن الجانبين الذين أطلق عليهما وليام </a:t>
            </a:r>
            <a:r>
              <a:rPr lang="ar-EG" dirty="0" err="1"/>
              <a:t>أوجبران</a:t>
            </a:r>
            <a:r>
              <a:rPr lang="ar-EG" dirty="0"/>
              <a:t> " </a:t>
            </a:r>
            <a:r>
              <a:rPr lang="ar-EG" dirty="0" err="1"/>
              <a:t>الثقافه</a:t>
            </a:r>
            <a:r>
              <a:rPr lang="ar-EG" dirty="0"/>
              <a:t> </a:t>
            </a:r>
            <a:r>
              <a:rPr lang="ar-EG" dirty="0" err="1"/>
              <a:t>الماديه</a:t>
            </a:r>
            <a:r>
              <a:rPr lang="ar-EG" dirty="0"/>
              <a:t> " و </a:t>
            </a:r>
            <a:r>
              <a:rPr lang="ar-EG" dirty="0" err="1"/>
              <a:t>الثقافه</a:t>
            </a:r>
            <a:r>
              <a:rPr lang="ar-EG" dirty="0"/>
              <a:t> المتكيفة " يظهران خلال التعبير الماركسي . ص ۳۲ فتعريف </a:t>
            </a:r>
            <a:r>
              <a:rPr lang="ar-EG" dirty="0" err="1"/>
              <a:t>لنتون</a:t>
            </a:r>
            <a:r>
              <a:rPr lang="ar-EG" dirty="0"/>
              <a:t> الذي يرى </a:t>
            </a:r>
            <a:r>
              <a:rPr lang="ar-EG" dirty="0" err="1"/>
              <a:t>الثقافه</a:t>
            </a:r>
            <a:r>
              <a:rPr lang="ar-EG" dirty="0"/>
              <a:t> على أنها مجموعة من الأفكار </a:t>
            </a:r>
            <a:r>
              <a:rPr lang="ar-EG" dirty="0" err="1"/>
              <a:t>سلیم</a:t>
            </a:r>
            <a:r>
              <a:rPr lang="ar-EG" dirty="0"/>
              <a:t> ، و لكنه ناقص من نواح عديدة .</a:t>
            </a:r>
          </a:p>
          <a:p>
            <a:r>
              <a:rPr lang="ar-EG" dirty="0"/>
              <a:t>او تعريف أو جبران الذي يرى </a:t>
            </a:r>
            <a:r>
              <a:rPr lang="ar-EG" dirty="0" err="1"/>
              <a:t>الثقافه</a:t>
            </a:r>
            <a:r>
              <a:rPr lang="ar-EG" dirty="0"/>
              <a:t> على أنها جملة من الاشياء و الأفكار سليم ايضا ، و لكنه ناقص من نواح أخرى .</a:t>
            </a:r>
          </a:p>
          <a:p>
            <a:r>
              <a:rPr lang="ar-EG" dirty="0"/>
              <a:t>اما التعاريف الماركسية للثقافة ، و التي تذهب إلى أنها انعكاس للمجتمع ، </a:t>
            </a:r>
            <a:r>
              <a:rPr lang="ar-EG" dirty="0" err="1"/>
              <a:t>فهى</a:t>
            </a:r>
            <a:r>
              <a:rPr lang="ar-EG" dirty="0"/>
              <a:t> سليمه </a:t>
            </a:r>
            <a:r>
              <a:rPr lang="ar-EG" dirty="0" err="1"/>
              <a:t>ايضأ</a:t>
            </a:r>
            <a:r>
              <a:rPr lang="ar-EG" dirty="0"/>
              <a:t> ، دون أن تكون أكثر </a:t>
            </a:r>
            <a:r>
              <a:rPr lang="ar-EG" dirty="0" err="1"/>
              <a:t>إقناعة</a:t>
            </a:r>
            <a:r>
              <a:rPr lang="ar-EG" dirty="0"/>
              <a:t> ، في وطن تقتضى </a:t>
            </a:r>
            <a:r>
              <a:rPr lang="ar-EG" dirty="0" err="1"/>
              <a:t>المسكله</a:t>
            </a:r>
            <a:r>
              <a:rPr lang="ar-EG" dirty="0"/>
              <a:t> فيه حلا اساسية ، أي حيث لا نكون المشكلة فهم و تفسير لواقع اجتماعي معين ، بقدر ما هي مشكله </a:t>
            </a:r>
            <a:r>
              <a:rPr lang="ar-EG" dirty="0" err="1"/>
              <a:t>خلث</a:t>
            </a:r>
            <a:r>
              <a:rPr lang="ar-EG" dirty="0"/>
              <a:t> لهذا الواقع </a:t>
            </a:r>
            <a:r>
              <a:rPr lang="ar-EG" dirty="0" err="1"/>
              <a:t>الاجتاعی</a:t>
            </a:r>
            <a:r>
              <a:rPr lang="ar-EG" dirty="0"/>
              <a:t> (۱).</a:t>
            </a:r>
          </a:p>
          <a:p>
            <a:r>
              <a:rPr lang="ar-EG" dirty="0"/>
              <a:t>(۱) مالك بن نبي ، مشكلة </a:t>
            </a:r>
            <a:r>
              <a:rPr lang="ar-EG" dirty="0" err="1"/>
              <a:t>الثقافه</a:t>
            </a:r>
            <a:r>
              <a:rPr lang="ar-EG" dirty="0"/>
              <a:t> ، عالم المعرفة ، ۱۹۹۰م، ص ۱۳۰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679533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3300" y="250824"/>
            <a:ext cx="10833100" cy="6340475"/>
          </a:xfrm>
        </p:spPr>
        <p:txBody>
          <a:bodyPr>
            <a:normAutofit fontScale="55000" lnSpcReduction="20000"/>
          </a:bodyPr>
          <a:lstStyle/>
          <a:p>
            <a:r>
              <a:rPr lang="ar-EG" dirty="0"/>
              <a:t>(</a:t>
            </a:r>
            <a:r>
              <a:rPr lang="ar-EG" b="1" dirty="0"/>
              <a:t>۱) </a:t>
            </a:r>
            <a:r>
              <a:rPr lang="ar-EG" b="1" dirty="0" err="1"/>
              <a:t>مفاهیم</a:t>
            </a:r>
            <a:r>
              <a:rPr lang="ar-EG" b="1" dirty="0"/>
              <a:t> اساسية تتصل بالثقافة :</a:t>
            </a:r>
          </a:p>
          <a:p>
            <a:r>
              <a:rPr lang="ar-EG" b="1" dirty="0"/>
              <a:t>١- التراكم الثقافي </a:t>
            </a:r>
            <a:r>
              <a:rPr lang="en-US" b="1" dirty="0"/>
              <a:t>Cultural accumulation</a:t>
            </a:r>
          </a:p>
          <a:p>
            <a:r>
              <a:rPr lang="ar-EG" b="1" dirty="0" err="1"/>
              <a:t>ای</a:t>
            </a:r>
            <a:r>
              <a:rPr lang="ar-EG" b="1" dirty="0"/>
              <a:t> عملية نمو الثقافة جيلا بعد جيلا و تتكون على اساسها الثقافة .</a:t>
            </a:r>
          </a:p>
          <a:p>
            <a:r>
              <a:rPr lang="ar-EG" b="1" dirty="0"/>
              <a:t>- السمات الثقافية </a:t>
            </a:r>
            <a:r>
              <a:rPr lang="en-US" b="1" dirty="0"/>
              <a:t>cultural traits : </a:t>
            </a:r>
            <a:r>
              <a:rPr lang="ar-EG" b="1" dirty="0"/>
              <a:t>تعني الصفات و مجموع الصفات المكررة تعني النمط </a:t>
            </a:r>
            <a:r>
              <a:rPr lang="en-US" b="1" dirty="0" err="1"/>
              <a:t>pattem</a:t>
            </a:r>
            <a:r>
              <a:rPr lang="en-US" b="1" dirty="0"/>
              <a:t> </a:t>
            </a:r>
            <a:r>
              <a:rPr lang="ar-EG" b="1" dirty="0"/>
              <a:t>طريقة الملبس تعد سمه و مجموع الصورة يكون نمط عاما .</a:t>
            </a:r>
          </a:p>
          <a:p>
            <a:r>
              <a:rPr lang="ar-EG" b="1" dirty="0"/>
              <a:t>٣- المنطقة الثقافية : </a:t>
            </a:r>
            <a:r>
              <a:rPr lang="en-US" b="1" dirty="0"/>
              <a:t>cultural area</a:t>
            </a:r>
          </a:p>
          <a:p>
            <a:r>
              <a:rPr lang="en-US" b="1" dirty="0"/>
              <a:t>4. </a:t>
            </a:r>
            <a:r>
              <a:rPr lang="ar-EG" b="1" dirty="0"/>
              <a:t>المرحلة الثقافية : </a:t>
            </a:r>
            <a:r>
              <a:rPr lang="en-US" b="1" dirty="0"/>
              <a:t>cultural stage</a:t>
            </a:r>
          </a:p>
          <a:p>
            <a:r>
              <a:rPr lang="en-US" b="1" dirty="0"/>
              <a:t>5. </a:t>
            </a:r>
            <a:r>
              <a:rPr lang="ar-EG" b="1" dirty="0"/>
              <a:t>الثقافة الفرعية " الجزئية " :.</a:t>
            </a:r>
          </a:p>
          <a:p>
            <a:r>
              <a:rPr lang="en-US" b="1" dirty="0"/>
              <a:t>sub - culture</a:t>
            </a:r>
          </a:p>
          <a:p>
            <a:r>
              <a:rPr lang="en-US" b="1" dirty="0"/>
              <a:t>6- </a:t>
            </a:r>
            <a:r>
              <a:rPr lang="ar-EG" b="1" dirty="0"/>
              <a:t>الحتمية الثقافية : </a:t>
            </a:r>
            <a:r>
              <a:rPr lang="en-US" b="1" dirty="0"/>
              <a:t>cultural determinism</a:t>
            </a:r>
          </a:p>
          <a:p>
            <a:r>
              <a:rPr lang="ar-EG" b="1" dirty="0"/>
              <a:t>۷- النسبية الثقافية : </a:t>
            </a:r>
            <a:r>
              <a:rPr lang="en-US" b="1" dirty="0"/>
              <a:t>cultural relativity : </a:t>
            </a:r>
            <a:r>
              <a:rPr lang="ar-EG" b="1" dirty="0" err="1"/>
              <a:t>ای</a:t>
            </a:r>
            <a:r>
              <a:rPr lang="ar-EG" b="1" dirty="0"/>
              <a:t> منافسة الأشياء بالنسبة لثقافات المنطقة</a:t>
            </a:r>
          </a:p>
          <a:p>
            <a:r>
              <a:rPr lang="ar-EG" b="1" dirty="0"/>
              <a:t>المختلفة اي في حدود الثقافة الخاصة بكل منطقة</a:t>
            </a:r>
          </a:p>
          <a:p>
            <a:r>
              <a:rPr lang="ar-EG" b="1" dirty="0"/>
              <a:t>۸- التغير الثقافي : </a:t>
            </a:r>
            <a:r>
              <a:rPr lang="en-US" b="1" dirty="0"/>
              <a:t>cultural change</a:t>
            </a:r>
          </a:p>
          <a:p>
            <a:r>
              <a:rPr lang="en-US" b="1" dirty="0"/>
              <a:t>9- </a:t>
            </a:r>
            <a:r>
              <a:rPr lang="ar-EG" b="1" dirty="0"/>
              <a:t>التطور الثقافي : </a:t>
            </a:r>
            <a:r>
              <a:rPr lang="en-US" b="1" dirty="0"/>
              <a:t>cultural evolution</a:t>
            </a:r>
          </a:p>
          <a:p>
            <a:r>
              <a:rPr lang="ar-EG" b="1" dirty="0"/>
              <a:t>۱۰ - الثورة الثقافية : </a:t>
            </a:r>
            <a:r>
              <a:rPr lang="en-US" b="1" dirty="0"/>
              <a:t>cultural revolution</a:t>
            </a:r>
          </a:p>
          <a:p>
            <a:r>
              <a:rPr lang="ar-EG" b="1" dirty="0"/>
              <a:t>۱۱- الانزلاق الثقافي : </a:t>
            </a:r>
            <a:r>
              <a:rPr lang="en-US" b="1" dirty="0"/>
              <a:t>cultural drift </a:t>
            </a:r>
            <a:r>
              <a:rPr lang="ar-EG" b="1" dirty="0"/>
              <a:t>مثل تقليد الملابس الغربية</a:t>
            </a:r>
          </a:p>
          <a:p>
            <a:r>
              <a:rPr lang="ar-EG" b="1" dirty="0"/>
              <a:t>۱۲ - التكامل الثقافي : </a:t>
            </a:r>
            <a:r>
              <a:rPr lang="en-US" b="1" dirty="0"/>
              <a:t>cultural integration</a:t>
            </a:r>
          </a:p>
          <a:p>
            <a:r>
              <a:rPr lang="ar-EG" b="1" dirty="0"/>
              <a:t>۱۳- التلاقح الثقافي : </a:t>
            </a:r>
            <a:r>
              <a:rPr lang="en-US" b="1" dirty="0"/>
              <a:t>cultural acculturation </a:t>
            </a:r>
            <a:r>
              <a:rPr lang="ar-EG" b="1" dirty="0" err="1"/>
              <a:t>ای</a:t>
            </a:r>
            <a:r>
              <a:rPr lang="ar-EG" b="1" dirty="0"/>
              <a:t> التأثير المتبادل بين الثقافات 14- الاحلال الثقافي : </a:t>
            </a:r>
            <a:r>
              <a:rPr lang="en-US" b="1" dirty="0" err="1"/>
              <a:t>ncultural</a:t>
            </a:r>
            <a:r>
              <a:rPr lang="en-US" b="1" dirty="0"/>
              <a:t> </a:t>
            </a:r>
            <a:r>
              <a:rPr lang="en-US" b="1" dirty="0" err="1"/>
              <a:t>substitutio</a:t>
            </a:r>
            <a:r>
              <a:rPr lang="en-US" b="1" dirty="0"/>
              <a:t>|</a:t>
            </a:r>
          </a:p>
          <a:p>
            <a:r>
              <a:rPr lang="ar-EG" b="1" dirty="0"/>
              <a:t>۱۰ - الغزو الثقافي : </a:t>
            </a:r>
            <a:r>
              <a:rPr lang="en-US" b="1" dirty="0"/>
              <a:t>cultural invasion</a:t>
            </a:r>
          </a:p>
          <a:p>
            <a:r>
              <a:rPr lang="en-US" b="1" dirty="0"/>
              <a:t>16- </a:t>
            </a:r>
            <a:r>
              <a:rPr lang="ar-EG" b="1" dirty="0"/>
              <a:t>الهوة الثقافية ... التقاعس الثقافي</a:t>
            </a:r>
          </a:p>
          <a:p>
            <a:r>
              <a:rPr lang="ar-EG" b="1" dirty="0"/>
              <a:t>(۱) عبد الهادي </a:t>
            </a:r>
            <a:r>
              <a:rPr lang="ar-EG" b="1" dirty="0" err="1"/>
              <a:t>الجوهری</a:t>
            </a:r>
            <a:r>
              <a:rPr lang="ar-EG" b="1" dirty="0"/>
              <a:t> ، اسس علم الاجتماع ، مكتبة نهضة الشرق ۱۹۹۱ ، ص 53 .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60691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52500" y="200024"/>
            <a:ext cx="10668000" cy="6315075"/>
          </a:xfrm>
        </p:spPr>
        <p:txBody>
          <a:bodyPr>
            <a:normAutofit fontScale="85000" lnSpcReduction="20000"/>
          </a:bodyPr>
          <a:lstStyle/>
          <a:p>
            <a:r>
              <a:rPr lang="ar-EG" dirty="0"/>
              <a:t>المعاني الثلاثة لكلمة الثقافة : تختلف ارتباطات كلمة "الثقافة" بحسب ما تعنية من نمو فرد او نمو قنة ، أو نمو طبقة أو المجتمع بأسره . و جزء من </a:t>
            </a:r>
            <a:r>
              <a:rPr lang="ar-EG" dirty="0" err="1"/>
              <a:t>دعوای</a:t>
            </a:r>
            <a:r>
              <a:rPr lang="ar-EG" dirty="0"/>
              <a:t> ان ثقافة الفرد تتوقف على ثقافة فئة ، أو طبقة ، وأن ثقافة الفئة أو الطبقة تتوقف على ثقافة المجتمع كله ، الذي تنتمي اليه</a:t>
            </a:r>
          </a:p>
          <a:p>
            <a:r>
              <a:rPr lang="ar-EG" dirty="0"/>
              <a:t>د </a:t>
            </a:r>
            <a:r>
              <a:rPr lang="ar-EG" dirty="0" err="1"/>
              <a:t>القله</a:t>
            </a:r>
            <a:r>
              <a:rPr lang="ar-EG" dirty="0"/>
              <a:t> او الطبقة . وبناء على ذلك فإن ثقافة المجتمع هي الأساسية . و يمكن تجنب كثير من الاضطرابات لذا امتعنا عن أن نضع امام الفئة ما لا يمكن أن يكون الا هدفا للفرد ، وأمام المجتمع باعتباره </a:t>
            </a:r>
            <a:r>
              <a:rPr lang="ar-EG" dirty="0" err="1"/>
              <a:t>کلا</a:t>
            </a:r>
            <a:r>
              <a:rPr lang="ar-EG" dirty="0"/>
              <a:t> ما </a:t>
            </a:r>
            <a:r>
              <a:rPr lang="ar-EG" dirty="0" err="1"/>
              <a:t>لايمكن</a:t>
            </a:r>
            <a:r>
              <a:rPr lang="ar-EG" dirty="0"/>
              <a:t> أن يكون الا هدفا للفئة (۱).</a:t>
            </a:r>
          </a:p>
          <a:p>
            <a:r>
              <a:rPr lang="ar-EG" dirty="0"/>
              <a:t>واذا كنا ننظر في مجتمعات بلغت درجة عالية من النمو. ولاسيما مجتمعنا المعاصر " محل الدراسة .. دولة اليابان " فيجب أن ننظر في العلاقة بين المعاني الثلاثة . و عند هذه </a:t>
            </a:r>
            <a:r>
              <a:rPr lang="ar-EG" dirty="0" err="1"/>
              <a:t>النقطه</a:t>
            </a:r>
            <a:r>
              <a:rPr lang="ar-EG" dirty="0"/>
              <a:t> تدخل الأنثروبولوجيا في علم الاجتماع . وقد جرت عادة أن رجال الأدب والاخلاق على أن يتحدثوا عن الثقافة بالمعنى الأولين ، دون ان يصلوا بينهما و بين المعنى الثالث . واول مثل يحضرنا لهذا الاختبار هو ما فعله " ماثيو أرنولد في كتابه " الثقافة و الفوضى " </a:t>
            </a:r>
            <a:r>
              <a:rPr lang="ar-EG" dirty="0" err="1"/>
              <a:t>فسعی</a:t>
            </a:r>
            <a:r>
              <a:rPr lang="ar-EG" dirty="0"/>
              <a:t> او اهتم اولا بالفرد و الكمال" و كان هذه هدفه الذي ينبغي أن يسعى اليه . (۲) القاسم المشترك للمفهوم الثقافة : </a:t>
            </a:r>
            <a:r>
              <a:rPr lang="ar-EG" dirty="0" err="1"/>
              <a:t>اختلفة</a:t>
            </a:r>
            <a:r>
              <a:rPr lang="ar-EG" dirty="0"/>
              <a:t> التعريفات الخاصة بتعريف الثقافة و لكن القاسم المشترك للمفهوم تجبر الجميع على التوحد حول نقاط </a:t>
            </a:r>
            <a:r>
              <a:rPr lang="ar-EG" dirty="0" err="1"/>
              <a:t>مشترکه</a:t>
            </a:r>
            <a:r>
              <a:rPr lang="ar-EG" dirty="0"/>
              <a:t> ، ففي تعريف الثقافة لا أحد ينكر آن قاسمها المشترك في التعريف هو ... ان الثقافة هي ما نبثق عنه الفكر الإنساني من ابداع و </a:t>
            </a:r>
            <a:r>
              <a:rPr lang="ar-EG" dirty="0" err="1"/>
              <a:t>تغیر</a:t>
            </a:r>
            <a:r>
              <a:rPr lang="ar-EG" dirty="0"/>
              <a:t> و تطوير و تمدن ، مساهم في صبغ المجتمع بصبغة "هوية " ميزته عن غيره من المجتمعات فمنحته خصوصية التي يعتز بها و يدافع عنها و يغار عليها من الاعتداء و المساس . و ساعدته على تشكيل اسس حضارية . وهذا ما يؤكد عليه كثير من الباحثين على أن الحضارة هي تتابع الابتداع الثقافي الذي قدمه مجتمع ما . و هنا يتدخل المفهومان " </a:t>
            </a:r>
            <a:r>
              <a:rPr lang="ar-EG" dirty="0" err="1"/>
              <a:t>الحضاره</a:t>
            </a:r>
            <a:r>
              <a:rPr lang="ar-EG" dirty="0"/>
              <a:t> و</a:t>
            </a:r>
          </a:p>
          <a:p>
            <a:r>
              <a:rPr lang="ar-EG" dirty="0" err="1"/>
              <a:t>انیس</a:t>
            </a:r>
            <a:r>
              <a:rPr lang="ar-EG" dirty="0"/>
              <a:t> </a:t>
            </a:r>
            <a:r>
              <a:rPr lang="ar-EG" dirty="0" err="1"/>
              <a:t>البوٹ</a:t>
            </a:r>
            <a:r>
              <a:rPr lang="ar-EG" dirty="0"/>
              <a:t> ترجمة د/ </a:t>
            </a:r>
            <a:r>
              <a:rPr lang="ar-EG" dirty="0" err="1"/>
              <a:t>شکری</a:t>
            </a:r>
            <a:r>
              <a:rPr lang="ar-EG" dirty="0"/>
              <a:t> محمد عياد ، ملاحظات نحو تعريف الثقافة ، المؤسسة المصرية العامة </a:t>
            </a:r>
            <a:r>
              <a:rPr lang="ar-EG" dirty="0" err="1"/>
              <a:t>للتاليف</a:t>
            </a:r>
            <a:r>
              <a:rPr lang="ar-EG" dirty="0"/>
              <a:t> : </a:t>
            </a:r>
            <a:r>
              <a:rPr lang="ar-EG" dirty="0" err="1"/>
              <a:t>الترجمه</a:t>
            </a:r>
            <a:r>
              <a:rPr lang="ar-EG" dirty="0"/>
              <a:t> و الطباعة والنشر ، ۱۹۹4م، ص ۲۳.</a:t>
            </a:r>
          </a:p>
          <a:p>
            <a:r>
              <a:rPr lang="ar-EG" dirty="0"/>
              <a:t>۲۱) </a:t>
            </a:r>
            <a:r>
              <a:rPr lang="ar-EG" dirty="0" err="1"/>
              <a:t>دا</a:t>
            </a:r>
            <a:r>
              <a:rPr lang="ar-EG" dirty="0"/>
              <a:t> معز </a:t>
            </a:r>
            <a:r>
              <a:rPr lang="ar-EG" dirty="0" err="1"/>
              <a:t>زیاد</a:t>
            </a:r>
            <a:r>
              <a:rPr lang="ar-EG" dirty="0"/>
              <a:t> ، الموسوعة الفلسفية العربية ، معهد الاعتماد العربي ، الطبعة الأولى ، ۱۹۸۹م، ص ۲۰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683283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04900" y="200024"/>
            <a:ext cx="10617200" cy="6416675"/>
          </a:xfrm>
        </p:spPr>
        <p:txBody>
          <a:bodyPr>
            <a:normAutofit fontScale="85000" lnSpcReduction="20000"/>
          </a:bodyPr>
          <a:lstStyle/>
          <a:p>
            <a:r>
              <a:rPr lang="ar-EG" dirty="0"/>
              <a:t>ومن الممكن ان تعرف </a:t>
            </a:r>
            <a:r>
              <a:rPr lang="ar-EG" dirty="0" err="1"/>
              <a:t>الثقافه</a:t>
            </a:r>
            <a:r>
              <a:rPr lang="ar-EG" dirty="0"/>
              <a:t> : على انها وسيلة العيش التي يتخذها المجتمع ولكن لن يكون مثل هذا التعريف وافيا ، لأن وسيلة العيش تشمل عددا </a:t>
            </a:r>
            <a:r>
              <a:rPr lang="ar-EG" dirty="0" err="1"/>
              <a:t>لاحصر</a:t>
            </a:r>
            <a:r>
              <a:rPr lang="ar-EG" dirty="0"/>
              <a:t> له من نواحي النشاط الانساني . لذا </a:t>
            </a:r>
            <a:r>
              <a:rPr lang="ar-EG" dirty="0" err="1"/>
              <a:t>اپجدر</a:t>
            </a:r>
            <a:r>
              <a:rPr lang="ar-EG" dirty="0"/>
              <a:t> بنا أن نزيد هذا التعريف ايضاحا ، فنقول بأن الثقافة : هي الطرق التي يوجدها أي مجتمع </a:t>
            </a:r>
            <a:r>
              <a:rPr lang="ar-EG" dirty="0" err="1"/>
              <a:t>التسد</a:t>
            </a:r>
            <a:r>
              <a:rPr lang="ar-EG" dirty="0"/>
              <a:t> حاجاته الأساسية و لنقوم بتنظيم علاقاته الاجتماعية .</a:t>
            </a:r>
          </a:p>
          <a:p>
            <a:r>
              <a:rPr lang="ar-EG" dirty="0"/>
              <a:t>فالثقافة : هي تلك الأشياء المادية من صنع الإنسان و هي تلك النماذج المختلفة التي يصب فيها درد سلوكهم و تصرفاتهم ، و هي تلك المعارف التي يدركها أو يكتشفها البشر ، وهي تلك الأديان و العقائد التي </a:t>
            </a:r>
            <a:r>
              <a:rPr lang="ar-EG" dirty="0" err="1"/>
              <a:t>يعتنقوها</a:t>
            </a:r>
            <a:r>
              <a:rPr lang="ar-EG" dirty="0"/>
              <a:t> و قصارى القول هي كل أوجه النشاط الانساني التي جاءت نتيجة للاجتماع الانساني أو هي كل اسداه الانسان لبيئته (۱).</a:t>
            </a:r>
          </a:p>
          <a:p>
            <a:r>
              <a:rPr lang="ar-EG" dirty="0"/>
              <a:t>كما عرفة الثقافة : بأنها طريقة حياه جماعية بشرية معينه ، وهي بهذا المعنى تشمل جميع صور النمطية المتعلقة من السلوك و التي يستخدمها الفرد و تحظى بالقبول و الاعتراف من قبل الافراد الاخرين في الجماعة (۲) .</a:t>
            </a:r>
          </a:p>
          <a:p>
            <a:r>
              <a:rPr lang="ar-EG" dirty="0"/>
              <a:t>والثقافة في </a:t>
            </a:r>
            <a:r>
              <a:rPr lang="ar-EG" dirty="0" err="1"/>
              <a:t>ضمونها</a:t>
            </a:r>
            <a:r>
              <a:rPr lang="ar-EG" dirty="0"/>
              <a:t> : هي حصيلة الشعب المادية والادبية و العقلية و الدينية و خواصه </a:t>
            </a:r>
            <a:r>
              <a:rPr lang="ar-EG" dirty="0" err="1"/>
              <a:t>المميزه</a:t>
            </a:r>
            <a:r>
              <a:rPr lang="ar-EG" dirty="0"/>
              <a:t> له في حياته من تقاليد و عادات و مشاعر و تفكير حر و كذلك من مطالب حضارية (مطعمة كانت أو مسكنة أو ملبسة أو اتصالا أو انتقالا) . أن ثقافة كل أمة هي مقوماتها ، فإن جمعت بينها الحضارة ميزت بينها الثقافة من حيث وجودها ، و طابعها المستقبل ، وأنها حية بينها حياة الدين والادب والفن والعلم الإنساني ، </a:t>
            </a:r>
            <a:r>
              <a:rPr lang="ar-EG" dirty="0" err="1"/>
              <a:t>لايضمها</a:t>
            </a:r>
            <a:r>
              <a:rPr lang="ar-EG" dirty="0"/>
              <a:t> العلم الوافد ولا الارتهان الثقافي لحضارات الآخرين ، طابع كل أمة ذات ثقافة أصيلة مرتبط بماضيها المتصل بأجيال متتابعة طويلة قبلها</a:t>
            </a:r>
          </a:p>
          <a:p>
            <a:r>
              <a:rPr lang="ar-EG" dirty="0"/>
              <a:t>(۱) </a:t>
            </a:r>
            <a:r>
              <a:rPr lang="ar-EG" dirty="0" err="1"/>
              <a:t>دا</a:t>
            </a:r>
            <a:r>
              <a:rPr lang="ar-EG" dirty="0"/>
              <a:t> محمد عبد المنعم انور ، اسم الاجتماع الانساني ، دار المعرفة ، ۱۹۹۸م، ص</a:t>
            </a:r>
          </a:p>
          <a:p>
            <a:r>
              <a:rPr lang="ar-EG" dirty="0"/>
              <a:t>۲۷</a:t>
            </a:r>
          </a:p>
          <a:p>
            <a:r>
              <a:rPr lang="en-US" dirty="0" err="1"/>
              <a:t>roberg</a:t>
            </a:r>
            <a:r>
              <a:rPr lang="en-US" dirty="0"/>
              <a:t> </a:t>
            </a:r>
            <a:r>
              <a:rPr lang="en-US" dirty="0" err="1"/>
              <a:t>ncyclopaedia</a:t>
            </a:r>
            <a:r>
              <a:rPr lang="en-US" dirty="0"/>
              <a:t> </a:t>
            </a:r>
            <a:r>
              <a:rPr lang="en-US" dirty="0" err="1"/>
              <a:t>internationE</a:t>
            </a:r>
            <a:r>
              <a:rPr lang="en-US" dirty="0"/>
              <a:t>، </a:t>
            </a:r>
            <a:r>
              <a:rPr lang="ar-EG" dirty="0"/>
              <a:t>۱۹۷۰</a:t>
            </a:r>
            <a:r>
              <a:rPr lang="en-US" dirty="0"/>
              <a:t>p </a:t>
            </a:r>
            <a:r>
              <a:rPr lang="en-US" dirty="0" err="1"/>
              <a:t>vol</a:t>
            </a:r>
            <a:r>
              <a:rPr lang="en-US" dirty="0"/>
              <a:t> </a:t>
            </a:r>
            <a:r>
              <a:rPr lang="ar-EG" dirty="0"/>
              <a:t>۳۸۰ (۲)</a:t>
            </a:r>
          </a:p>
          <a:p>
            <a:r>
              <a:rPr lang="ar-EG" dirty="0"/>
              <a:t>(۳) عبد المطلب </a:t>
            </a:r>
            <a:r>
              <a:rPr lang="ar-EG" dirty="0" err="1"/>
              <a:t>ضون</a:t>
            </a:r>
            <a:r>
              <a:rPr lang="ar-EG" dirty="0"/>
              <a:t> الثقافة </a:t>
            </a:r>
            <a:r>
              <a:rPr lang="ar-EG" dirty="0" err="1"/>
              <a:t>معنی</a:t>
            </a:r>
            <a:r>
              <a:rPr lang="ar-EG" dirty="0"/>
              <a:t> و مضمونا ، صحيفة الرأي العام ، العدد ۱۰ ، ۲۰۰۱م، ص ۱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9520462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16000" y="187324"/>
            <a:ext cx="10744200" cy="6365875"/>
          </a:xfrm>
        </p:spPr>
        <p:txBody>
          <a:bodyPr>
            <a:normAutofit fontScale="92500" lnSpcReduction="20000"/>
          </a:bodyPr>
          <a:lstStyle/>
          <a:p>
            <a:r>
              <a:rPr lang="ar-EG" dirty="0"/>
              <a:t>عندما يستخدم العلماء الاجتماعين مصطلح الثقافة ، فإنهم يتحدثون عن مفهوم أقل تحديدا مما يشيع في التحديث اليومي ، ففي العلوم الاجتماعية ، تعني الثقافة كل ما هو موجود في المجتمع الانساني ، و يتم توارثه اجتماعية و ليس بيولوجيا ، بينما يميل الاستخدام الشائع </a:t>
            </a:r>
            <a:r>
              <a:rPr lang="ar-EG" dirty="0" err="1"/>
              <a:t>للثقافه</a:t>
            </a:r>
            <a:r>
              <a:rPr lang="ar-EG" dirty="0"/>
              <a:t> إلى الفنون والآداب فقط</a:t>
            </a:r>
          </a:p>
          <a:p>
            <a:r>
              <a:rPr lang="ar-EG" dirty="0"/>
              <a:t>ادن - فهو مصطلح عام يدل على الجوانب الرمزية ، و المكتسبة في المجتمع الإنساني ، على الرغم من تأكيد علماء المدرسة السلوكية في الحيوان ، أن </a:t>
            </a:r>
            <a:r>
              <a:rPr lang="ar-EG" dirty="0" err="1"/>
              <a:t>الحيونات</a:t>
            </a:r>
            <a:r>
              <a:rPr lang="ar-EG" dirty="0"/>
              <a:t> العليا ( </a:t>
            </a:r>
            <a:r>
              <a:rPr lang="ar-EG" dirty="0" err="1"/>
              <a:t>الرنسيات</a:t>
            </a:r>
            <a:r>
              <a:rPr lang="ar-EG" dirty="0"/>
              <a:t> ) لديها على الاقل القدرة على خلق الثقافة . و تعتمد افكار </a:t>
            </a:r>
            <a:r>
              <a:rPr lang="ar-EG" dirty="0" err="1"/>
              <a:t>الانثربولوجيا</a:t>
            </a:r>
            <a:r>
              <a:rPr lang="ar-EG" dirty="0"/>
              <a:t> الاجتماعية عن الثقافة </a:t>
            </a:r>
            <a:r>
              <a:rPr lang="ar-EG" dirty="0" err="1"/>
              <a:t>أعتمادة</a:t>
            </a:r>
            <a:r>
              <a:rPr lang="ar-EG" dirty="0"/>
              <a:t> كبير على التعريف الذي قدمه </a:t>
            </a:r>
            <a:r>
              <a:rPr lang="ar-EG" dirty="0" err="1"/>
              <a:t>اداورد</a:t>
            </a:r>
            <a:r>
              <a:rPr lang="ar-EG" dirty="0"/>
              <a:t> </a:t>
            </a:r>
            <a:r>
              <a:rPr lang="ar-EG" dirty="0" err="1"/>
              <a:t>تایلور</a:t>
            </a:r>
            <a:r>
              <a:rPr lang="ar-EG" dirty="0"/>
              <a:t> عام ۱۸۷۱ ، الذي يشير فيه إلى الكيان المركب و الذي ينقل اجتماعية و يكون من المعرفة و المعتقدات و الفنون والاخلاق و القانون و العادات و يعني هذا التعريف ضمنا على الثقافة و الحضارة </a:t>
            </a:r>
            <a:r>
              <a:rPr lang="ar-EG" dirty="0" err="1"/>
              <a:t>شييء</a:t>
            </a:r>
            <a:r>
              <a:rPr lang="ar-EG" dirty="0"/>
              <a:t> واحد . و لكن هذه المماثلة – وأن كانت ممكنة في الاستخدام اللغوي الانجليزية و </a:t>
            </a:r>
            <a:r>
              <a:rPr lang="ar-EG" dirty="0" err="1"/>
              <a:t>الفرنسيي</a:t>
            </a:r>
            <a:r>
              <a:rPr lang="ar-EG" dirty="0"/>
              <a:t> - </a:t>
            </a:r>
            <a:r>
              <a:rPr lang="ar-EG" dirty="0" err="1"/>
              <a:t>الإ</a:t>
            </a:r>
            <a:r>
              <a:rPr lang="ar-EG" dirty="0"/>
              <a:t> أنه يخالف تميز اللغة الالمانية بين الثقافة </a:t>
            </a:r>
            <a:r>
              <a:rPr lang="en-US" dirty="0" err="1"/>
              <a:t>kultur</a:t>
            </a:r>
            <a:r>
              <a:rPr lang="en-US" dirty="0"/>
              <a:t> </a:t>
            </a:r>
            <a:r>
              <a:rPr lang="ar-EG" dirty="0"/>
              <a:t>و الحضارة </a:t>
            </a:r>
            <a:r>
              <a:rPr lang="en-US" dirty="0" err="1"/>
              <a:t>zivilisation</a:t>
            </a:r>
            <a:r>
              <a:rPr lang="en-US" dirty="0"/>
              <a:t> ، </a:t>
            </a:r>
            <a:r>
              <a:rPr lang="ar-EG" dirty="0"/>
              <a:t>حيث يشير مصطلح ثقافة إلى الرموز و القيم . بينما يشير مصطلح الحضارة على تنظيم المجتمع (۱).</a:t>
            </a:r>
          </a:p>
          <a:p>
            <a:r>
              <a:rPr lang="ar-EG" dirty="0"/>
              <a:t>وقد قام العلماء </a:t>
            </a:r>
            <a:r>
              <a:rPr lang="ar-EG" dirty="0" err="1"/>
              <a:t>الأنثربولوجيون</a:t>
            </a:r>
            <a:r>
              <a:rPr lang="ar-EG" dirty="0"/>
              <a:t> بتعريف معنى الثقافة : على انها مصطلح ملائم لتحديد </a:t>
            </a:r>
            <a:r>
              <a:rPr lang="ar-EG" dirty="0" err="1"/>
              <a:t>معانی</a:t>
            </a:r>
            <a:r>
              <a:rPr lang="ar-EG" dirty="0"/>
              <a:t> السلوك المنظم من العادات والأفكار ، والمواقف التي يشترك فيها أعضاء المجتمع (۲) كما عرفة : انها طريقة حياة جماعة بشرية معينه وهي بهذا المعنى تشمل جميع الصور النمطية المتعلقة بالسلوك والتي يستخدمها الفرد وتحظى بالقبول والاعتراف من قبل الآخرين في الجماعة (۳).</a:t>
            </a:r>
          </a:p>
          <a:p>
            <a:r>
              <a:rPr lang="ar-EG" dirty="0"/>
              <a:t>(۱) جوردن مارشال ، موسوعة علم الاجتماع ، ترجمة محمد محمود الجوهري ، المجلد الأول ، المركز </a:t>
            </a:r>
            <a:r>
              <a:rPr lang="ar-EG" dirty="0" err="1"/>
              <a:t>الحصرى</a:t>
            </a:r>
            <a:r>
              <a:rPr lang="ar-EG" dirty="0"/>
              <a:t> </a:t>
            </a:r>
            <a:r>
              <a:rPr lang="ar-EG" dirty="0" err="1"/>
              <a:t>العربى</a:t>
            </a:r>
            <a:r>
              <a:rPr lang="ar-EG" dirty="0"/>
              <a:t> ابداع ۹۷۱۲، الطبعة الأولى ، ۲۰۰۰م، ص ۰۱۱، ۵۱۲</a:t>
            </a:r>
          </a:p>
          <a:p>
            <a:r>
              <a:rPr lang="ar-EG" dirty="0"/>
              <a:t>(۲) السيد </a:t>
            </a:r>
            <a:r>
              <a:rPr lang="ar-EG" dirty="0" err="1"/>
              <a:t>الحنفی</a:t>
            </a:r>
            <a:r>
              <a:rPr lang="ar-EG" dirty="0"/>
              <a:t> عوض :علم الانسان ، مطبعة حضر ، الإسكندرية ، ۱۹۹۹م، ص۱۸۵</a:t>
            </a:r>
          </a:p>
          <a:p>
            <a:r>
              <a:rPr lang="en-US" dirty="0" err="1"/>
              <a:t>Encyclopaedia</a:t>
            </a:r>
            <a:r>
              <a:rPr lang="en-US" dirty="0"/>
              <a:t> international, (Grober,N,y,1970,)vol,5p385 (")</a:t>
            </a:r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69752641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2676</Words>
  <Application>Microsoft Office PowerPoint</Application>
  <PresentationFormat>ملء الشاشة</PresentationFormat>
  <Paragraphs>81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نسق Office</vt:lpstr>
      <vt:lpstr> المادة:الثقافه والمجتمع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 Mayada Mamdouh</dc:creator>
  <cp:lastModifiedBy>Dr Mayada Mamdouh</cp:lastModifiedBy>
  <cp:revision>11</cp:revision>
  <dcterms:created xsi:type="dcterms:W3CDTF">2020-03-29T20:53:44Z</dcterms:created>
  <dcterms:modified xsi:type="dcterms:W3CDTF">2020-04-01T18:30:04Z</dcterms:modified>
</cp:coreProperties>
</file>