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2" r:id="rId2"/>
    <p:sldId id="263" r:id="rId3"/>
    <p:sldId id="264" r:id="rId4"/>
    <p:sldId id="265" r:id="rId5"/>
    <p:sldId id="274" r:id="rId6"/>
    <p:sldId id="266" r:id="rId7"/>
    <p:sldId id="271" r:id="rId8"/>
    <p:sldId id="267" r:id="rId9"/>
    <p:sldId id="272" r:id="rId10"/>
    <p:sldId id="268" r:id="rId11"/>
    <p:sldId id="269" r:id="rId12"/>
    <p:sldId id="273" r:id="rId13"/>
    <p:sldId id="270" r:id="rId14"/>
    <p:sldId id="25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22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279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294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219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763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747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195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829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4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32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ar-EG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wiki/&#217;&#129;&#216;&#177;&#217;&#134;&#216;&#179;&#217;&#138;&#216;&#169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88" y="16768"/>
            <a:ext cx="9144000" cy="6858000"/>
            <a:chOff x="0" y="504825"/>
            <a:chExt cx="9144000" cy="5848350"/>
          </a:xfrm>
        </p:grpSpPr>
        <p:pic>
          <p:nvPicPr>
            <p:cNvPr id="1026" name="Picture 2" descr="C:\Users\Ienovo\Desktop\امينة ونعمة\نعمة\New folder (2)\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4825"/>
              <a:ext cx="9144000" cy="5848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نتيجة بحث الصور عن اداب بنها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721057"/>
              <a:ext cx="1777008" cy="11957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Rectangle 5"/>
          <p:cNvSpPr/>
          <p:nvPr/>
        </p:nvSpPr>
        <p:spPr>
          <a:xfrm>
            <a:off x="3224002" y="3140968"/>
            <a:ext cx="588450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4800" dirty="0">
                <a:solidFill>
                  <a:srgbClr val="FFFF00"/>
                </a:solidFill>
                <a:cs typeface="PT Bold Heading" panose="02010400000000000000" pitchFamily="2" charset="-78"/>
              </a:rPr>
              <a:t>مشروع الحاسب الآلى</a:t>
            </a:r>
          </a:p>
          <a:p>
            <a:pPr algn="ctr">
              <a:lnSpc>
                <a:spcPct val="115000"/>
              </a:lnSpc>
            </a:pPr>
            <a:r>
              <a:rPr lang="ar-EG" sz="4800" dirty="0">
                <a:solidFill>
                  <a:srgbClr val="FFFF00"/>
                </a:solidFill>
                <a:cs typeface="PT Bold Heading" panose="02010400000000000000" pitchFamily="2" charset="-78"/>
              </a:rPr>
              <a:t> فى علم النفس</a:t>
            </a:r>
          </a:p>
          <a:p>
            <a:pPr algn="ctr">
              <a:lnSpc>
                <a:spcPct val="115000"/>
              </a:lnSpc>
            </a:pPr>
            <a:r>
              <a:rPr lang="ar-EG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الفرقة الرابعة</a:t>
            </a:r>
          </a:p>
          <a:p>
            <a:pPr algn="ctr">
              <a:lnSpc>
                <a:spcPct val="115000"/>
              </a:lnSpc>
            </a:pPr>
            <a:r>
              <a:rPr lang="ar-EG" sz="4800" dirty="0">
                <a:solidFill>
                  <a:srgbClr val="FFFF00"/>
                </a:solidFill>
                <a:cs typeface="PT Bold Heading" panose="02010400000000000000" pitchFamily="2" charset="-78"/>
              </a:rPr>
              <a:t>د.على عبدربه</a:t>
            </a:r>
            <a:endParaRPr lang="en-US" sz="4800" dirty="0">
              <a:solidFill>
                <a:srgbClr val="FFFF00"/>
              </a:solidFill>
              <a:cs typeface="PT Bold Heading" panose="02010400000000000000" pitchFamily="2" charset="-78"/>
            </a:endParaRPr>
          </a:p>
        </p:txBody>
      </p:sp>
      <p:pic>
        <p:nvPicPr>
          <p:cNvPr id="7" name="Picture 6" descr="D:\سطح المكتب 2\كتاب تطبيقات الحاسب الفرقة الثانية\FB_IMG_15712918669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573016"/>
            <a:ext cx="385192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46560" y="1615791"/>
            <a:ext cx="1777008" cy="49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EG" sz="2400" b="1" u="sng" dirty="0">
                <a:solidFill>
                  <a:srgbClr val="C00000"/>
                </a:solidFill>
              </a:rPr>
              <a:t>علم النفس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6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959" y="3230484"/>
            <a:ext cx="5210081" cy="687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ar-SA" sz="3600" dirty="0">
                <a:solidFill>
                  <a:srgbClr val="FFFF00"/>
                </a:solidFill>
                <a:cs typeface="PT Bold Heading" panose="02010400000000000000" pitchFamily="2" charset="-78"/>
              </a:rPr>
              <a:t>لغات برمجة الذكاء الاصطناعى</a:t>
            </a:r>
            <a:endParaRPr lang="ar-EG" sz="3600" dirty="0">
              <a:solidFill>
                <a:srgbClr val="FFFF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7031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عام 1956 صممت خصيصا لمعالجة المعلومات وعابها عدم سهولة الاستخدام لقربها من لغة الآلة:</a:t>
            </a:r>
            <a:endParaRPr lang="en-US" sz="54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/>
            <a:r>
              <a:rPr lang="ar-EG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ar-SA" sz="5400" b="1" dirty="0">
                <a:solidFill>
                  <a:prstClr val="white"/>
                </a:solidFill>
                <a:cs typeface="PT Bold Heading" panose="02010400000000000000" pitchFamily="2" charset="-78"/>
              </a:rPr>
              <a:t>1-  لغة </a:t>
            </a:r>
            <a:r>
              <a:rPr lang="en-US" sz="5400" b="1" dirty="0">
                <a:solidFill>
                  <a:prstClr val="white"/>
                </a:solidFill>
                <a:cs typeface="PT Bold Heading" panose="02010400000000000000" pitchFamily="2" charset="-78"/>
              </a:rPr>
              <a:t>RITA</a:t>
            </a:r>
            <a:r>
              <a:rPr lang="ar-SA" sz="5400" b="1" dirty="0">
                <a:solidFill>
                  <a:prstClr val="white"/>
                </a:solidFill>
                <a:cs typeface="PT Bold Heading" panose="02010400000000000000" pitchFamily="2" charset="-78"/>
              </a:rPr>
              <a:t>:</a:t>
            </a:r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أول ما تم استخدامها كان في بناء نظم الخبرة لمكافحة الإرهاب الدولي</a:t>
            </a:r>
            <a:r>
              <a:rPr lang="ar-SA" sz="54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.</a:t>
            </a:r>
            <a:endParaRPr lang="ar-EG" sz="54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362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42067"/>
            <a:ext cx="7920880" cy="4431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48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ar-SA" sz="4800" b="1" dirty="0">
                <a:solidFill>
                  <a:prstClr val="white"/>
                </a:solidFill>
                <a:cs typeface="PT Bold Heading" panose="02010400000000000000" pitchFamily="2" charset="-78"/>
              </a:rPr>
              <a:t>2-  لغة </a:t>
            </a:r>
            <a:r>
              <a:rPr lang="en-US" sz="4800" b="1" dirty="0">
                <a:solidFill>
                  <a:prstClr val="white"/>
                </a:solidFill>
                <a:cs typeface="PT Bold Heading" panose="02010400000000000000" pitchFamily="2" charset="-78"/>
              </a:rPr>
              <a:t>ROISE</a:t>
            </a:r>
            <a:r>
              <a:rPr lang="ar-SA" sz="4800" b="1" dirty="0">
                <a:solidFill>
                  <a:prstClr val="white"/>
                </a:solidFill>
                <a:cs typeface="PT Bold Heading" panose="02010400000000000000" pitchFamily="2" charset="-78"/>
              </a:rPr>
              <a:t>:</a:t>
            </a:r>
            <a:r>
              <a:rPr lang="ar-SA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 تم استخدامها في بناء نظم الخبرة للتخطيط الحربي.</a:t>
            </a:r>
            <a:endParaRPr lang="en-US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4800" b="1" dirty="0">
                <a:solidFill>
                  <a:prstClr val="white"/>
                </a:solidFill>
                <a:cs typeface="PT Bold Heading" panose="02010400000000000000" pitchFamily="2" charset="-78"/>
              </a:rPr>
              <a:t>3- لغة (</a:t>
            </a:r>
            <a:r>
              <a:rPr lang="en-US" sz="4800" b="1" dirty="0">
                <a:solidFill>
                  <a:prstClr val="white"/>
                </a:solidFill>
                <a:cs typeface="PT Bold Heading" panose="02010400000000000000" pitchFamily="2" charset="-78"/>
              </a:rPr>
              <a:t>LISP</a:t>
            </a:r>
            <a:r>
              <a:rPr lang="ar-SA" sz="4800" b="1" dirty="0">
                <a:solidFill>
                  <a:prstClr val="white"/>
                </a:solidFill>
                <a:cs typeface="PT Bold Heading" panose="02010400000000000000" pitchFamily="2" charset="-78"/>
              </a:rPr>
              <a:t>)</a:t>
            </a:r>
            <a:r>
              <a:rPr lang="en-US" sz="4800" b="1" dirty="0">
                <a:solidFill>
                  <a:prstClr val="white"/>
                </a:solidFill>
                <a:cs typeface="PT Bold Heading" panose="02010400000000000000" pitchFamily="2" charset="-78"/>
              </a:rPr>
              <a:t>List Processing</a:t>
            </a:r>
            <a:r>
              <a:rPr lang="ar-SA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:</a:t>
            </a:r>
            <a:endParaRPr lang="ar-EG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951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4624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b="1" dirty="0">
                <a:solidFill>
                  <a:prstClr val="white"/>
                </a:solidFill>
                <a:cs typeface="PT Bold Heading" panose="02010400000000000000" pitchFamily="2" charset="-78"/>
              </a:rPr>
              <a:t>4- لغة </a:t>
            </a:r>
            <a:r>
              <a:rPr lang="en-US" sz="5400" b="1" dirty="0">
                <a:solidFill>
                  <a:prstClr val="white"/>
                </a:solidFill>
                <a:cs typeface="PT Bold Heading" panose="02010400000000000000" pitchFamily="2" charset="-78"/>
              </a:rPr>
              <a:t> programming in logic (PROLOG</a:t>
            </a:r>
            <a:r>
              <a:rPr lang="en-US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en-US" sz="5400" b="1" dirty="0">
                <a:solidFill>
                  <a:prstClr val="white"/>
                </a:solidFill>
                <a:cs typeface="PT Bold Heading" panose="02010400000000000000" pitchFamily="2" charset="-78"/>
              </a:rPr>
              <a:t>)</a:t>
            </a:r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: لغة منطقية تعتمد على التركيب و التفرع وذات انتشار كبير في أوروبا واليابان  والاسم مأخوذ من </a:t>
            </a:r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  <a:hlinkClick r:id="rId2" action="ppaction://hlinkfile"/>
              </a:rPr>
              <a:t>الفرنسية</a:t>
            </a:r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en-US" sz="5400" dirty="0" err="1">
                <a:solidFill>
                  <a:prstClr val="white"/>
                </a:solidFill>
                <a:cs typeface="PT Bold Heading" panose="02010400000000000000" pitchFamily="2" charset="-78"/>
              </a:rPr>
              <a:t>programmation</a:t>
            </a:r>
            <a:r>
              <a:rPr lang="en-US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en-US" sz="5400" dirty="0" err="1">
                <a:solidFill>
                  <a:prstClr val="white"/>
                </a:solidFill>
                <a:cs typeface="PT Bold Heading" panose="02010400000000000000" pitchFamily="2" charset="-78"/>
              </a:rPr>
              <a:t>en</a:t>
            </a:r>
            <a:r>
              <a:rPr lang="en-US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en-US" sz="5400" dirty="0" err="1">
                <a:solidFill>
                  <a:prstClr val="white"/>
                </a:solidFill>
                <a:cs typeface="PT Bold Heading" panose="02010400000000000000" pitchFamily="2" charset="-78"/>
              </a:rPr>
              <a:t>logique</a:t>
            </a:r>
            <a:r>
              <a:rPr lang="en-US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)</a:t>
            </a:r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) وتعني برمجة المنطق</a:t>
            </a:r>
            <a:r>
              <a:rPr lang="ar-SA" sz="54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.</a:t>
            </a:r>
            <a:endParaRPr lang="en-US" sz="54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3339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0466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60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ar-SA" sz="6000" b="1" dirty="0">
                <a:solidFill>
                  <a:prstClr val="white"/>
                </a:solidFill>
                <a:cs typeface="PT Bold Heading" panose="02010400000000000000" pitchFamily="2" charset="-78"/>
              </a:rPr>
              <a:t>5. لغة </a:t>
            </a:r>
            <a:r>
              <a:rPr lang="en-US" sz="6000" b="1" dirty="0">
                <a:solidFill>
                  <a:prstClr val="white"/>
                </a:solidFill>
                <a:cs typeface="PT Bold Heading" panose="02010400000000000000" pitchFamily="2" charset="-78"/>
              </a:rPr>
              <a:t>SMALL TALK</a:t>
            </a:r>
            <a:r>
              <a:rPr lang="ar-SA" sz="6000" b="1" dirty="0">
                <a:solidFill>
                  <a:prstClr val="white"/>
                </a:solidFill>
                <a:cs typeface="PT Bold Heading" panose="02010400000000000000" pitchFamily="2" charset="-78"/>
              </a:rPr>
              <a:t>:</a:t>
            </a:r>
            <a:r>
              <a:rPr lang="ar-SA" sz="6000" dirty="0">
                <a:solidFill>
                  <a:prstClr val="white"/>
                </a:solidFill>
                <a:cs typeface="PT Bold Heading" panose="02010400000000000000" pitchFamily="2" charset="-78"/>
              </a:rPr>
              <a:t> هي لغة البرمجة الموجهة بالأهداف، والتي انتشرت في الولايات المتحدة الأمريكية وتمتاز بالمدي الواسع للرسوم واستخدام النوافذ.</a:t>
            </a:r>
            <a:endParaRPr lang="en-US" sz="60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70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548680"/>
            <a:ext cx="7848872" cy="5760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0000"/>
              </a:lnSpc>
            </a:pPr>
            <a:r>
              <a:rPr lang="ar-SA" sz="4800" dirty="0">
                <a:solidFill>
                  <a:srgbClr val="FF0000"/>
                </a:solidFill>
                <a:cs typeface="PT Bold Heading" panose="02010400000000000000" pitchFamily="2" charset="-78"/>
              </a:rPr>
              <a:t>الذكاء الاصطناعى</a:t>
            </a:r>
            <a:endParaRPr lang="en-US" sz="4800" dirty="0">
              <a:solidFill>
                <a:srgbClr val="FF0000"/>
              </a:solidFill>
              <a:cs typeface="PT Bold Heading" panose="02010400000000000000" pitchFamily="2" charset="-78"/>
            </a:endParaRPr>
          </a:p>
          <a:p>
            <a:pPr marL="285750" indent="-285750" algn="just" rtl="1">
              <a:lnSpc>
                <a:spcPct val="110000"/>
              </a:lnSpc>
              <a:buFontTx/>
              <a:buChar char="-"/>
            </a:pPr>
            <a:r>
              <a:rPr lang="ar-EG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تمهيد </a:t>
            </a:r>
          </a:p>
          <a:p>
            <a:pPr algn="just" rtl="1">
              <a:lnSpc>
                <a:spcPct val="110000"/>
              </a:lnSpc>
            </a:pPr>
            <a:r>
              <a:rPr lang="ar-SA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- تاريخ تطور الذكاء الاصطناعى  </a:t>
            </a:r>
            <a:endParaRPr lang="en-US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>
              <a:lnSpc>
                <a:spcPct val="110000"/>
              </a:lnSpc>
            </a:pPr>
            <a:r>
              <a:rPr lang="ar-EG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- </a:t>
            </a:r>
            <a:r>
              <a:rPr lang="ar-SA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تعريف الذكاء الاصطناعى</a:t>
            </a:r>
            <a:endParaRPr lang="ar-EG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>
              <a:lnSpc>
                <a:spcPct val="110000"/>
              </a:lnSpc>
            </a:pPr>
            <a:r>
              <a:rPr lang="ar-SA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- تطبيقات أو مجالات الذكاء الاصطناعى</a:t>
            </a:r>
            <a:endParaRPr lang="en-US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>
              <a:lnSpc>
                <a:spcPct val="110000"/>
              </a:lnSpc>
            </a:pPr>
            <a:r>
              <a:rPr lang="ar-SA" sz="4800" dirty="0">
                <a:solidFill>
                  <a:prstClr val="white"/>
                </a:solidFill>
                <a:cs typeface="PT Bold Heading" panose="02010400000000000000" pitchFamily="2" charset="-78"/>
              </a:rPr>
              <a:t>- لغات برمجة الذكاء الاصطناعى</a:t>
            </a:r>
            <a:endParaRPr lang="ar-EG" sz="48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36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3887" y="3230484"/>
            <a:ext cx="6356227" cy="686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ar-SA" sz="3600" dirty="0">
                <a:solidFill>
                  <a:srgbClr val="FFFF00"/>
                </a:solidFill>
                <a:cs typeface="PT Bold Heading" panose="02010400000000000000" pitchFamily="2" charset="-78"/>
              </a:rPr>
              <a:t>تطبيقات أو مجالات الذكاء الاصطناعى</a:t>
            </a:r>
            <a:endParaRPr lang="en-US" sz="3600" dirty="0">
              <a:solidFill>
                <a:srgbClr val="FFFF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219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400" dirty="0">
                <a:solidFill>
                  <a:prstClr val="white"/>
                </a:solidFill>
                <a:cs typeface="PT Bold Heading" panose="02010400000000000000" pitchFamily="2" charset="-78"/>
              </a:rPr>
              <a:t>يغطي الذكاء الاصطناعي (</a:t>
            </a:r>
            <a:r>
              <a:rPr lang="en-US" sz="4400" dirty="0">
                <a:solidFill>
                  <a:prstClr val="white"/>
                </a:solidFill>
                <a:cs typeface="PT Bold Heading" panose="02010400000000000000" pitchFamily="2" charset="-78"/>
              </a:rPr>
              <a:t>AI</a:t>
            </a:r>
            <a:r>
              <a:rPr lang="ar-SA" sz="4400" dirty="0">
                <a:solidFill>
                  <a:prstClr val="white"/>
                </a:solidFill>
                <a:cs typeface="PT Bold Heading" panose="02010400000000000000" pitchFamily="2" charset="-78"/>
              </a:rPr>
              <a:t>) مجموعة واسعة من المجالات الفرعية، والتي أصبح كلا منها أو سوف يصبح مجال دراسة وبحث مستقل: ‏التعرف على النسق، الأنظمة المتخصصة، تمثيل وهندسة المعرفة، على الإنسان الآلي، معالجة وفهم اللغة الطبيعية، التفكير الآلي، فهم الخطاب، حل المشكلات والأنظمة </a:t>
            </a:r>
            <a:r>
              <a:rPr lang="ar-SA" sz="44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التصحيحية</a:t>
            </a:r>
            <a:endParaRPr lang="en-US" sz="44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214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0466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6000" dirty="0">
                <a:solidFill>
                  <a:prstClr val="white"/>
                </a:solidFill>
                <a:cs typeface="PT Bold Heading" panose="02010400000000000000" pitchFamily="2" charset="-78"/>
              </a:rPr>
              <a:t>ومن منظور أشمل فإن الذكاء الاصطناعي: هو أحد فروع المعرفة التي تهتم بالمكونات والمشاكل المشتركة والعلاقات المتبادلة والاعتماد المتبادل بين هذه المجالات الفرعية</a:t>
            </a:r>
            <a:endParaRPr lang="en-US" sz="60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95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2018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ومن ضمن المجالات التي تسهم العقول الإلكترونية فيها:</a:t>
            </a:r>
            <a:endParaRPr lang="en-US" sz="54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/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1. الجامعات ومراكز البحوث والإحصاء.</a:t>
            </a:r>
            <a:endParaRPr lang="en-US" sz="54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/>
            <a:r>
              <a:rPr lang="ar-SA" sz="5400" dirty="0">
                <a:solidFill>
                  <a:prstClr val="white"/>
                </a:solidFill>
                <a:cs typeface="PT Bold Heading" panose="02010400000000000000" pitchFamily="2" charset="-78"/>
              </a:rPr>
              <a:t> 2.  مؤسسات الصناعات الحربية والإلكترونية والمعدنية والبترول والغزل </a:t>
            </a:r>
            <a:r>
              <a:rPr lang="ar-SA" sz="54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والنسيج</a:t>
            </a:r>
            <a:endParaRPr lang="en-US" sz="54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78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80259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60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ar-SA" sz="6000" dirty="0">
                <a:solidFill>
                  <a:prstClr val="white"/>
                </a:solidFill>
                <a:cs typeface="PT Bold Heading" panose="02010400000000000000" pitchFamily="2" charset="-78"/>
              </a:rPr>
              <a:t>3. قطاعات الدفاع والإسكان والتعمير والداخلية والطيران والنقل والخزانة والاقتصاد والصناعة والزراعة والكهرباء والطاقة.</a:t>
            </a:r>
            <a:endParaRPr lang="en-US" sz="60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95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‏  وتنقسم منظومة معالجة اللغات الطبيعية إلى قسمين أساسيين، الأول: مساعدة الآلة على فهم اللغات الطبيعية وترجمتها بشكل صحيح، والثاني: هو قدرة الآلة على إنتاج اللغة الطبيعية بحيث يستطيع البشر فهمها بسهولة.</a:t>
            </a:r>
            <a:endParaRPr lang="en-US" sz="36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/>
            <a:r>
              <a:rPr lang="ar-EG" sz="3600" b="1" dirty="0">
                <a:solidFill>
                  <a:prstClr val="white"/>
                </a:solidFill>
                <a:cs typeface="PT Bold Heading" panose="02010400000000000000" pitchFamily="2" charset="-78"/>
              </a:rPr>
              <a:t>1- </a:t>
            </a:r>
            <a:r>
              <a:rPr lang="ar-SA" sz="3600" b="1" dirty="0">
                <a:solidFill>
                  <a:prstClr val="white"/>
                </a:solidFill>
                <a:cs typeface="PT Bold Heading" panose="02010400000000000000" pitchFamily="2" charset="-78"/>
              </a:rPr>
              <a:t>فهم اللغات الحية</a:t>
            </a:r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:(</a:t>
            </a:r>
            <a:r>
              <a:rPr lang="en-US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Natural Languages Understanding</a:t>
            </a:r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)</a:t>
            </a:r>
            <a:endParaRPr lang="en-US" sz="36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/>
            <a:r>
              <a:rPr lang="ar-SA" sz="3600" b="1" dirty="0">
                <a:solidFill>
                  <a:prstClr val="white"/>
                </a:solidFill>
                <a:cs typeface="PT Bold Heading" panose="02010400000000000000" pitchFamily="2" charset="-78"/>
              </a:rPr>
              <a:t>‏2. إنتاج اللغات الحية: </a:t>
            </a:r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(</a:t>
            </a:r>
            <a:r>
              <a:rPr lang="en-US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Natural Languages Generation</a:t>
            </a:r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)</a:t>
            </a:r>
            <a:endParaRPr lang="en-US" sz="36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/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 </a:t>
            </a:r>
            <a:r>
              <a:rPr lang="ar-SA" sz="3600" b="1" dirty="0">
                <a:solidFill>
                  <a:prstClr val="white"/>
                </a:solidFill>
                <a:cs typeface="PT Bold Heading" panose="02010400000000000000" pitchFamily="2" charset="-78"/>
              </a:rPr>
              <a:t>ج- الروبوت: </a:t>
            </a:r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(</a:t>
            </a:r>
            <a:r>
              <a:rPr lang="en-US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Robot</a:t>
            </a:r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) </a:t>
            </a:r>
            <a:endParaRPr lang="en-US" sz="36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/>
            <a:r>
              <a:rPr lang="ar-SA" sz="3600" dirty="0">
                <a:solidFill>
                  <a:prstClr val="white"/>
                </a:solidFill>
                <a:cs typeface="PT Bold Heading" panose="02010400000000000000" pitchFamily="2" charset="-78"/>
              </a:rPr>
              <a:t> </a:t>
            </a:r>
            <a:r>
              <a:rPr lang="ar-SA" sz="3600" b="1" dirty="0">
                <a:solidFill>
                  <a:prstClr val="white"/>
                </a:solidFill>
                <a:cs typeface="PT Bold Heading" panose="02010400000000000000" pitchFamily="2" charset="-78"/>
              </a:rPr>
              <a:t>د- الألعاب الاستراتيجية ( لعبة الشطرنج) </a:t>
            </a:r>
            <a:endParaRPr lang="en-US" sz="36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387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8058472" cy="6100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400" dirty="0" smtClean="0">
                <a:solidFill>
                  <a:prstClr val="white"/>
                </a:solidFill>
                <a:cs typeface="PT Bold Heading" panose="02010400000000000000" pitchFamily="2" charset="-78"/>
              </a:rPr>
              <a:t> </a:t>
            </a:r>
            <a:r>
              <a:rPr lang="ar-SA" sz="4400" dirty="0">
                <a:solidFill>
                  <a:prstClr val="white"/>
                </a:solidFill>
                <a:cs typeface="PT Bold Heading" panose="02010400000000000000" pitchFamily="2" charset="-78"/>
              </a:rPr>
              <a:t>٤. البنوك والمصارف وشركات التأمين، من المجالات التي ساهم الذكاء </a:t>
            </a:r>
            <a:endParaRPr lang="en-US" sz="44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4400" dirty="0">
                <a:solidFill>
                  <a:prstClr val="white"/>
                </a:solidFill>
                <a:cs typeface="PT Bold Heading" panose="02010400000000000000" pitchFamily="2" charset="-78"/>
              </a:rPr>
              <a:t>ومن </a:t>
            </a: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مجالات الذكاء الاصطناعي الأساسية</a:t>
            </a:r>
            <a:endParaRPr lang="en-US" sz="44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أ- النظم الخبيرة </a:t>
            </a:r>
            <a:r>
              <a:rPr lang="en-US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Expert Systems</a:t>
            </a:r>
            <a:endParaRPr lang="en-US" sz="4400" dirty="0">
              <a:solidFill>
                <a:prstClr val="white"/>
              </a:solidFill>
              <a:cs typeface="PT Bold Heading" panose="0201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4400" b="1" dirty="0">
                <a:solidFill>
                  <a:prstClr val="white"/>
                </a:solidFill>
                <a:cs typeface="PT Bold Heading" panose="02010400000000000000" pitchFamily="2" charset="-78"/>
              </a:rPr>
              <a:t>ب- معالجة اللغات الطبيعية</a:t>
            </a:r>
            <a:endParaRPr lang="en-US" sz="4400" dirty="0">
              <a:solidFill>
                <a:prstClr val="white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951214"/>
      </p:ext>
    </p:extLst>
  </p:cSld>
  <p:clrMapOvr>
    <a:masterClrMapping/>
  </p:clrMapOvr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9</TotalTime>
  <Words>362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Quill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Ienovo</cp:lastModifiedBy>
  <cp:revision>4</cp:revision>
  <cp:lastPrinted>1601-01-01T00:00:00Z</cp:lastPrinted>
  <dcterms:created xsi:type="dcterms:W3CDTF">2020-03-23T17:29:05Z</dcterms:created>
  <dcterms:modified xsi:type="dcterms:W3CDTF">2020-03-23T19:10:18Z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