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76" r:id="rId2"/>
    <p:sldId id="277" r:id="rId3"/>
    <p:sldId id="281" r:id="rId4"/>
    <p:sldId id="278" r:id="rId5"/>
    <p:sldId id="282" r:id="rId6"/>
    <p:sldId id="279" r:id="rId7"/>
    <p:sldId id="283" r:id="rId8"/>
    <p:sldId id="280" r:id="rId9"/>
    <p:sldId id="25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ar-EG"/>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endParaRPr lang="ar-EG"/>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44229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1279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409294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96219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12763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endParaRPr lang="ar-EG"/>
          </a:p>
        </p:txBody>
      </p:sp>
      <p:sp>
        <p:nvSpPr>
          <p:cNvPr id="8" name="Footer Placeholder 7"/>
          <p:cNvSpPr>
            <a:spLocks noGrp="1"/>
          </p:cNvSpPr>
          <p:nvPr>
            <p:ph type="ftr" sz="quarter" idx="11"/>
          </p:nvPr>
        </p:nvSpPr>
        <p:spPr/>
        <p:txBody>
          <a:bodyPr/>
          <a:lstStyle>
            <a:lvl1pPr>
              <a:defRPr/>
            </a:lvl1pPr>
          </a:lstStyle>
          <a:p>
            <a:endParaRPr lang="ar-EG"/>
          </a:p>
        </p:txBody>
      </p:sp>
      <p:sp>
        <p:nvSpPr>
          <p:cNvPr id="9" name="Slide Number Placeholder 8"/>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65747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ar-EG"/>
          </a:p>
        </p:txBody>
      </p:sp>
      <p:sp>
        <p:nvSpPr>
          <p:cNvPr id="4" name="Footer Placeholder 3"/>
          <p:cNvSpPr>
            <a:spLocks noGrp="1"/>
          </p:cNvSpPr>
          <p:nvPr>
            <p:ph type="ftr" sz="quarter" idx="11"/>
          </p:nvPr>
        </p:nvSpPr>
        <p:spPr/>
        <p:txBody>
          <a:bodyPr/>
          <a:lstStyle>
            <a:lvl1pPr>
              <a:defRPr/>
            </a:lvl1pPr>
          </a:lstStyle>
          <a:p>
            <a:endParaRPr lang="ar-EG"/>
          </a:p>
        </p:txBody>
      </p:sp>
      <p:sp>
        <p:nvSpPr>
          <p:cNvPr id="5" name="Slide Number Placeholder 4"/>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7195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ar-EG"/>
          </a:p>
        </p:txBody>
      </p:sp>
      <p:sp>
        <p:nvSpPr>
          <p:cNvPr id="3" name="Footer Placeholder 2"/>
          <p:cNvSpPr>
            <a:spLocks noGrp="1"/>
          </p:cNvSpPr>
          <p:nvPr>
            <p:ph type="ftr" sz="quarter" idx="11"/>
          </p:nvPr>
        </p:nvSpPr>
        <p:spPr/>
        <p:txBody>
          <a:bodyPr/>
          <a:lstStyle>
            <a:lvl1pPr>
              <a:defRPr/>
            </a:lvl1pPr>
          </a:lstStyle>
          <a:p>
            <a:endParaRPr lang="ar-EG"/>
          </a:p>
        </p:txBody>
      </p:sp>
      <p:sp>
        <p:nvSpPr>
          <p:cNvPr id="4" name="Slide Number Placeholder 3"/>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6782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52745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15321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ar-EG"/>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ar-EG"/>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8" y="16768"/>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046560" y="1615791"/>
            <a:ext cx="1777008" cy="490712"/>
          </a:xfrm>
          <a:prstGeom prst="rect">
            <a:avLst/>
          </a:prstGeom>
        </p:spPr>
        <p:txBody>
          <a:bodyPr wrap="square">
            <a:spAutoFit/>
          </a:bodyPr>
          <a:lstStyle/>
          <a:p>
            <a:pPr algn="ctr">
              <a:lnSpc>
                <a:spcPct val="115000"/>
              </a:lnSpc>
            </a:pPr>
            <a:r>
              <a:rPr lang="ar-EG" sz="2400" b="1" u="sng" dirty="0">
                <a:solidFill>
                  <a:srgbClr val="C00000"/>
                </a:solidFill>
              </a:rPr>
              <a:t>علم النفس</a:t>
            </a:r>
            <a:endParaRPr lang="en-US" sz="2400" b="1" u="sng" dirty="0">
              <a:solidFill>
                <a:srgbClr val="C00000"/>
              </a:solidFill>
            </a:endParaRPr>
          </a:p>
        </p:txBody>
      </p:sp>
      <p:sp>
        <p:nvSpPr>
          <p:cNvPr id="8" name="Rectangle 7"/>
          <p:cNvSpPr/>
          <p:nvPr/>
        </p:nvSpPr>
        <p:spPr>
          <a:xfrm>
            <a:off x="3763702" y="3728818"/>
            <a:ext cx="5380298" cy="2640723"/>
          </a:xfrm>
          <a:prstGeom prst="rect">
            <a:avLst/>
          </a:prstGeom>
        </p:spPr>
        <p:txBody>
          <a:bodyPr wrap="square">
            <a:spAutoFit/>
          </a:bodyPr>
          <a:lstStyle/>
          <a:p>
            <a:pPr algn="ctr">
              <a:lnSpc>
                <a:spcPct val="115000"/>
              </a:lnSpc>
            </a:pPr>
            <a:r>
              <a:rPr lang="ar-EG" sz="4800" dirty="0">
                <a:solidFill>
                  <a:srgbClr val="FF0000"/>
                </a:solidFill>
                <a:cs typeface="PT Bold Heading" panose="02010400000000000000" pitchFamily="2" charset="-78"/>
              </a:rPr>
              <a:t>قياس قدرات </a:t>
            </a:r>
            <a:r>
              <a:rPr lang="ar-EG" sz="4800" dirty="0" smtClean="0">
                <a:solidFill>
                  <a:srgbClr val="FF0000"/>
                </a:solidFill>
                <a:cs typeface="PT Bold Heading" panose="02010400000000000000" pitchFamily="2" charset="-78"/>
              </a:rPr>
              <a:t>عقلية</a:t>
            </a:r>
          </a:p>
          <a:p>
            <a:pPr algn="ctr">
              <a:lnSpc>
                <a:spcPct val="115000"/>
              </a:lnSpc>
            </a:pPr>
            <a:r>
              <a:rPr lang="ar-EG" sz="4800" dirty="0" smtClean="0">
                <a:solidFill>
                  <a:prstClr val="white"/>
                </a:solidFill>
                <a:cs typeface="PT Bold Heading" panose="02010400000000000000" pitchFamily="2" charset="-78"/>
              </a:rPr>
              <a:t>الفرقة الثانية</a:t>
            </a:r>
          </a:p>
          <a:p>
            <a:pPr algn="ctr">
              <a:lnSpc>
                <a:spcPct val="115000"/>
              </a:lnSpc>
            </a:pPr>
            <a:r>
              <a:rPr lang="ar-EG" sz="4800" dirty="0" smtClean="0">
                <a:solidFill>
                  <a:srgbClr val="FF0000"/>
                </a:solidFill>
                <a:cs typeface="PT Bold Heading" panose="02010400000000000000" pitchFamily="2" charset="-78"/>
              </a:rPr>
              <a:t>د.على عبدربه</a:t>
            </a:r>
            <a:endParaRPr lang="en-US" sz="4800" dirty="0">
              <a:solidFill>
                <a:srgbClr val="FF0000"/>
              </a:solidFill>
              <a:cs typeface="PT Bold Heading" panose="02010400000000000000" pitchFamily="2" charset="-78"/>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996953"/>
            <a:ext cx="2952328" cy="2052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5049179"/>
            <a:ext cx="2952328" cy="1548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549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84752"/>
            <a:ext cx="8496944" cy="5909310"/>
          </a:xfrm>
          <a:prstGeom prst="rect">
            <a:avLst/>
          </a:prstGeom>
        </p:spPr>
        <p:txBody>
          <a:bodyPr wrap="square">
            <a:spAutoFit/>
          </a:bodyPr>
          <a:lstStyle/>
          <a:p>
            <a:pPr algn="just" rtl="1">
              <a:lnSpc>
                <a:spcPct val="150000"/>
              </a:lnSpc>
            </a:pPr>
            <a:r>
              <a:rPr lang="ar-EG" sz="3600" b="1" dirty="0"/>
              <a:t>النظريات المعرفية (تجهيز المعلومات):-</a:t>
            </a:r>
            <a:endParaRPr lang="en-US" sz="3600" dirty="0"/>
          </a:p>
          <a:p>
            <a:pPr algn="just" rtl="1">
              <a:lnSpc>
                <a:spcPct val="150000"/>
              </a:lnSpc>
            </a:pPr>
            <a:r>
              <a:rPr lang="ar-EG" sz="3600" b="1" dirty="0">
                <a:solidFill>
                  <a:srgbClr val="FFFF00"/>
                </a:solidFill>
              </a:rPr>
              <a:t>نظرية الذكاء الثلاثي ستيرنبرج : (في منتصف الثمانينات):</a:t>
            </a:r>
            <a:endParaRPr lang="en-US" sz="3600" dirty="0">
              <a:solidFill>
                <a:srgbClr val="FFFF00"/>
              </a:solidFill>
            </a:endParaRPr>
          </a:p>
          <a:p>
            <a:pPr algn="just" rtl="1">
              <a:lnSpc>
                <a:spcPct val="150000"/>
              </a:lnSpc>
            </a:pPr>
            <a:r>
              <a:rPr lang="ar-EG" sz="3600" dirty="0"/>
              <a:t>   </a:t>
            </a:r>
            <a:r>
              <a:rPr lang="ar-SA" sz="3600" dirty="0"/>
              <a:t>المنحي الذي تبناه ستيرنبرج في قياس الذكاء والذي يحاول فيه أن يُقدم إطارا أكثر اتساعاً وشمولاً لقياس الذكاء بدلاً من حصره في مجال واحد وهو التحصيل الدراسی، ويعرف الذكاء من خلال ثلاثة محاور </a:t>
            </a:r>
            <a:r>
              <a:rPr lang="ar-SA" sz="3600" dirty="0" smtClean="0"/>
              <a:t>رئيسة</a:t>
            </a:r>
            <a:r>
              <a:rPr lang="ar-EG" sz="3600" dirty="0" smtClean="0"/>
              <a:t>:-</a:t>
            </a:r>
            <a:endParaRPr lang="ar-EG" sz="3600" dirty="0"/>
          </a:p>
        </p:txBody>
      </p:sp>
    </p:spTree>
    <p:extLst>
      <p:ext uri="{BB962C8B-B14F-4D97-AF65-F5344CB8AC3E}">
        <p14:creationId xmlns:p14="http://schemas.microsoft.com/office/powerpoint/2010/main" val="7600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8208912" cy="5632311"/>
          </a:xfrm>
          <a:prstGeom prst="rect">
            <a:avLst/>
          </a:prstGeom>
        </p:spPr>
        <p:txBody>
          <a:bodyPr wrap="square">
            <a:spAutoFit/>
          </a:bodyPr>
          <a:lstStyle/>
          <a:p>
            <a:pPr algn="just" rtl="1">
              <a:lnSpc>
                <a:spcPct val="150000"/>
              </a:lnSpc>
            </a:pPr>
            <a:r>
              <a:rPr lang="ar-EG" sz="4800" dirty="0" smtClean="0"/>
              <a:t>1-</a:t>
            </a:r>
            <a:r>
              <a:rPr lang="ar-SA" sz="4800" dirty="0" smtClean="0"/>
              <a:t> </a:t>
            </a:r>
            <a:r>
              <a:rPr lang="ar-SA" sz="4800" dirty="0"/>
              <a:t>الذكاء وعلاقته بالمكونات العقلية للفرد </a:t>
            </a:r>
            <a:endParaRPr lang="ar-EG" sz="4800" dirty="0"/>
          </a:p>
          <a:p>
            <a:pPr algn="just" rtl="1">
              <a:lnSpc>
                <a:spcPct val="150000"/>
              </a:lnSpc>
            </a:pPr>
            <a:r>
              <a:rPr lang="ar-EG" sz="4800" dirty="0"/>
              <a:t>2- </a:t>
            </a:r>
            <a:r>
              <a:rPr lang="ar-SA" sz="4800" dirty="0"/>
              <a:t>الذكاء وعلاقته بالخبرات الخاصة بالفرد</a:t>
            </a:r>
            <a:endParaRPr lang="ar-EG" sz="4800" dirty="0"/>
          </a:p>
          <a:p>
            <a:pPr algn="just" rtl="1">
              <a:lnSpc>
                <a:spcPct val="150000"/>
              </a:lnSpc>
            </a:pPr>
            <a:r>
              <a:rPr lang="ar-EG" sz="4800" dirty="0"/>
              <a:t>3-</a:t>
            </a:r>
            <a:r>
              <a:rPr lang="ar-SA" sz="4800" dirty="0"/>
              <a:t> الذكاء وعلاقته بالسياق الاجتماعي والثقافي الذي يعيش فيه الفرد</a:t>
            </a:r>
            <a:endParaRPr lang="ar-EG" sz="4800" dirty="0"/>
          </a:p>
        </p:txBody>
      </p:sp>
    </p:spTree>
    <p:extLst>
      <p:ext uri="{BB962C8B-B14F-4D97-AF65-F5344CB8AC3E}">
        <p14:creationId xmlns:p14="http://schemas.microsoft.com/office/powerpoint/2010/main" val="3537318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424936" cy="6186309"/>
          </a:xfrm>
          <a:prstGeom prst="rect">
            <a:avLst/>
          </a:prstGeom>
        </p:spPr>
        <p:txBody>
          <a:bodyPr wrap="square">
            <a:spAutoFit/>
          </a:bodyPr>
          <a:lstStyle/>
          <a:p>
            <a:pPr algn="just" rtl="1"/>
            <a:r>
              <a:rPr lang="ar-SA" sz="4400" b="1" dirty="0"/>
              <a:t> لم يكتف ستيرنبرج بتقديم نظريته ذات المحاور الثلاثة في تعريفه للذكاء بل شرع في تصميم اختيار جديد يعرف باسم اختبار ستيرنبرج ذو القدرات الثلاث، ويتكون هذا المقياس من </a:t>
            </a:r>
            <a:r>
              <a:rPr lang="fa-IR" sz="4400" b="1" dirty="0"/>
              <a:t>۱۲</a:t>
            </a:r>
            <a:r>
              <a:rPr lang="ar-SA" sz="4400" b="1" dirty="0"/>
              <a:t> اختیار فرعياً وتهدف هذه الاختبارات إلى قياس جوانب الذكاء المختلفة وذلك كما حددتها نظرية ستيرنبرج مثل قياس المكونات العقلية الأولية، القدرة على التوافق مع المواقف </a:t>
            </a:r>
            <a:r>
              <a:rPr lang="ar-SA" sz="4400" b="1" dirty="0" smtClean="0"/>
              <a:t>الجديدة</a:t>
            </a:r>
            <a:endParaRPr lang="ar-EG" sz="4400" b="1" dirty="0"/>
          </a:p>
        </p:txBody>
      </p:sp>
    </p:spTree>
    <p:extLst>
      <p:ext uri="{BB962C8B-B14F-4D97-AF65-F5344CB8AC3E}">
        <p14:creationId xmlns:p14="http://schemas.microsoft.com/office/powerpoint/2010/main" val="248159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1208" y="260648"/>
            <a:ext cx="7704856" cy="6247864"/>
          </a:xfrm>
          <a:prstGeom prst="rect">
            <a:avLst/>
          </a:prstGeom>
        </p:spPr>
        <p:txBody>
          <a:bodyPr wrap="square">
            <a:spAutoFit/>
          </a:bodyPr>
          <a:lstStyle/>
          <a:p>
            <a:pPr algn="just" rtl="1"/>
            <a:r>
              <a:rPr lang="ar-SA" sz="4000" b="1" dirty="0"/>
              <a:t>والقدرة على الأداء الآلي، مهارات الحياة العملية ... الخ وتتنوع هذه الاختبارات بين اختبارات لفظية وأخرى غير لفظية كما يغطي هذا الاختبار الفترة العمرية المحددة من مرحلة الحضانة وحتى فترة الرشد.</a:t>
            </a:r>
            <a:endParaRPr lang="en-US" sz="4000" b="1" dirty="0"/>
          </a:p>
          <a:p>
            <a:pPr algn="just" rtl="1"/>
            <a:r>
              <a:rPr lang="ar-SA" sz="4000" b="1" dirty="0"/>
              <a:t>    من أهم الخصائص التي تميز هذا المقياس للذكاء هو تشبعه بالمعلومات التي يكسبها الطفل من المدرسة وذلك بقدر المهارات والعمليات التي يتطلبها النجاح في الحياة العملية والأكاديمية معاً</a:t>
            </a:r>
            <a:endParaRPr lang="ar-EG" sz="4000" b="1" dirty="0"/>
          </a:p>
        </p:txBody>
      </p:sp>
    </p:spTree>
    <p:extLst>
      <p:ext uri="{BB962C8B-B14F-4D97-AF65-F5344CB8AC3E}">
        <p14:creationId xmlns:p14="http://schemas.microsoft.com/office/powerpoint/2010/main" val="3537318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3000" y="188640"/>
            <a:ext cx="8064896" cy="6247864"/>
          </a:xfrm>
          <a:prstGeom prst="rect">
            <a:avLst/>
          </a:prstGeom>
        </p:spPr>
        <p:txBody>
          <a:bodyPr wrap="square">
            <a:spAutoFit/>
          </a:bodyPr>
          <a:lstStyle/>
          <a:p>
            <a:pPr algn="just" rtl="1"/>
            <a:r>
              <a:rPr lang="ar-EG" sz="4000" b="1" dirty="0"/>
              <a:t>نظرية المماثلة سيمون </a:t>
            </a:r>
            <a:r>
              <a:rPr lang="en-US" sz="4000" b="1" dirty="0"/>
              <a:t>Simon</a:t>
            </a:r>
            <a:r>
              <a:rPr lang="ar-EG" sz="4000" b="1" dirty="0"/>
              <a:t>:</a:t>
            </a:r>
            <a:endParaRPr lang="en-US" sz="4000" b="1" dirty="0"/>
          </a:p>
          <a:p>
            <a:pPr algn="just" rtl="1"/>
            <a:r>
              <a:rPr lang="ar-SA" sz="4000" b="1" dirty="0"/>
              <a:t>    يُعد هربرت سيمون واحدة من رواد هذا التيار الهام منذ بداية الخمسينات من القرن الماضي، إلا أن اهتمامه بميدان الذكاء والقدرات العقلية عند الإنسان لم يظهر واضحاً إلا منذ عام </a:t>
            </a:r>
            <a:r>
              <a:rPr lang="fa-IR" sz="4000" b="1" dirty="0"/>
              <a:t>۱۹۷۲</a:t>
            </a:r>
            <a:r>
              <a:rPr lang="ar-SA" sz="4000" b="1" dirty="0"/>
              <a:t> حينما أصدر بالاشتراك مع نيوول كتابهما الشهير عن حل المشكلة عند الإنسان، وغيره من المؤلفات والبحوث اللاحقة يصف برامج مختلفة للحاسب الالكتروني تماثل السلوك الإنساني في حله للمشكلات</a:t>
            </a:r>
            <a:r>
              <a:rPr lang="ar-SA" sz="4000" b="1" dirty="0" smtClean="0"/>
              <a:t>.</a:t>
            </a:r>
            <a:endParaRPr lang="en-US" sz="4000" b="1" dirty="0"/>
          </a:p>
        </p:txBody>
      </p:sp>
    </p:spTree>
    <p:extLst>
      <p:ext uri="{BB962C8B-B14F-4D97-AF65-F5344CB8AC3E}">
        <p14:creationId xmlns:p14="http://schemas.microsoft.com/office/powerpoint/2010/main" val="2007995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60985"/>
            <a:ext cx="7992888" cy="5632311"/>
          </a:xfrm>
          <a:prstGeom prst="rect">
            <a:avLst/>
          </a:prstGeom>
        </p:spPr>
        <p:txBody>
          <a:bodyPr wrap="square">
            <a:spAutoFit/>
          </a:bodyPr>
          <a:lstStyle/>
          <a:p>
            <a:pPr algn="just" rtl="1"/>
            <a:r>
              <a:rPr lang="ar-SA" sz="3600" b="1" dirty="0" smtClean="0"/>
              <a:t>معالم </a:t>
            </a:r>
            <a:r>
              <a:rPr lang="ar-SA" sz="3600" b="1" dirty="0"/>
              <a:t>نموذج المماثلة، يمكن وصف المعالم الكبرى لنموذج المماثلة من خلال أحد الأمثلة الشائعة وهو مشكلات الأنماط التسلسلية (سلاسل الحروف أو الأعداد). لقد أكدت البحوث أن هذا النموذج يتألف من مرحلتين: أولاً: اكتشاف النمط المتضمن في السلسلة، وتمثيل هذا النمط على نحو أو آخر في الذاكرة، ثانيًا: هي استخدام النمط المختزن في القيام بعملية التعميم، أي استنتاج أي الرموز التي يجب أن تأتي في السلسلة ثم إنتاج هذه الرموز، بإيجاز نقول أن المرحلتين هما: اكتشاف النمط واستكمال النمط.</a:t>
            </a:r>
            <a:endParaRPr lang="en-US" sz="3600" b="1" dirty="0"/>
          </a:p>
        </p:txBody>
      </p:sp>
    </p:spTree>
    <p:extLst>
      <p:ext uri="{BB962C8B-B14F-4D97-AF65-F5344CB8AC3E}">
        <p14:creationId xmlns:p14="http://schemas.microsoft.com/office/powerpoint/2010/main" val="3537318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5064"/>
            <a:ext cx="8424936" cy="6740307"/>
          </a:xfrm>
          <a:prstGeom prst="rect">
            <a:avLst/>
          </a:prstGeom>
        </p:spPr>
        <p:txBody>
          <a:bodyPr wrap="square">
            <a:spAutoFit/>
          </a:bodyPr>
          <a:lstStyle/>
          <a:p>
            <a:pPr algn="just" rtl="1">
              <a:lnSpc>
                <a:spcPct val="120000"/>
              </a:lnSpc>
            </a:pPr>
            <a:r>
              <a:rPr lang="ar-EG" sz="3600" b="1" dirty="0"/>
              <a:t>النظريات المعرفية (التصنيفية):-</a:t>
            </a:r>
            <a:endParaRPr lang="en-US" sz="3600" dirty="0"/>
          </a:p>
          <a:p>
            <a:pPr algn="just" rtl="1">
              <a:lnSpc>
                <a:spcPct val="120000"/>
              </a:lnSpc>
            </a:pPr>
            <a:r>
              <a:rPr lang="ar-EG" sz="3600" b="1" dirty="0"/>
              <a:t>الذكاءات المتعددة جاردنر: </a:t>
            </a:r>
            <a:r>
              <a:rPr lang="en-US" sz="3600" b="1" dirty="0"/>
              <a:t>Multiple Intelligence</a:t>
            </a:r>
            <a:r>
              <a:rPr lang="ar-EG" sz="3600" b="1" dirty="0"/>
              <a:t>:</a:t>
            </a:r>
            <a:endParaRPr lang="en-US" sz="3600" dirty="0"/>
          </a:p>
          <a:p>
            <a:pPr algn="just" rtl="1">
              <a:lnSpc>
                <a:spcPct val="120000"/>
              </a:lnSpc>
            </a:pPr>
            <a:r>
              <a:rPr lang="ar-SA" sz="3600" dirty="0"/>
              <a:t>    تحدي جاردنر الطريقة التقليدية لقياس الذكاء</a:t>
            </a:r>
            <a:r>
              <a:rPr lang="en-US" sz="3600" dirty="0"/>
              <a:t> (IQ) </a:t>
            </a:r>
            <a:r>
              <a:rPr lang="ar-SA" sz="3600" dirty="0"/>
              <a:t>بطرح نظرية الذكاءات المتعددة عام 1983 في كتابة "</a:t>
            </a:r>
            <a:r>
              <a:rPr lang="ar-SA" sz="3600" b="1" dirty="0"/>
              <a:t>أطر العقل</a:t>
            </a:r>
            <a:r>
              <a:rPr lang="ar-SA" sz="3600" dirty="0"/>
              <a:t>" حيث بين أن الأدب التربوي عرف الذكاء بشكل ضيق جدا، ومؤكدا حقيقة مفادها أن كل طفل يمتلك ثمانية ذكاءات على الأقل، وهي: الذكاء اللغوي والذكاء المنطقي (الرياضي) والذكاء الموسيقي والذكاء التصويري (المكاني) والذكاء الحركي الجسدي والذكاء الاجتماعي والذكاء الذاتي (الشخصي) والذكاء </a:t>
            </a:r>
            <a:r>
              <a:rPr lang="ar-SA" sz="3600" dirty="0" smtClean="0"/>
              <a:t>الطبيعي</a:t>
            </a:r>
            <a:endParaRPr lang="en-US" sz="3600" dirty="0"/>
          </a:p>
        </p:txBody>
      </p:sp>
    </p:spTree>
    <p:extLst>
      <p:ext uri="{BB962C8B-B14F-4D97-AF65-F5344CB8AC3E}">
        <p14:creationId xmlns:p14="http://schemas.microsoft.com/office/powerpoint/2010/main" val="1814139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382013"/>
            <a:ext cx="8064896" cy="5632311"/>
          </a:xfrm>
          <a:prstGeom prst="rect">
            <a:avLst/>
          </a:prstGeom>
        </p:spPr>
        <p:txBody>
          <a:bodyPr wrap="square">
            <a:spAutoFit/>
          </a:bodyPr>
          <a:lstStyle/>
          <a:p>
            <a:pPr algn="just" rtl="1"/>
            <a:r>
              <a:rPr lang="ar-SA" sz="3600" dirty="0"/>
              <a:t>وهو قادر على تطويرها إلي مستوى أعلي إلا أن الأطفال يبدأون منذ سن مبكرة ما أسماه بالميول لذكاءات محددة، ومن المحتمل أن يؤسسوا طرائق تعلم تتناسب مع ذكاءات معينة أكثر من غيرها في الوقت الذي يبدأون فيه، فلكل إنسان مجموعة من هذه الذكاءات قد ميزه الله بها، وبهذه المجموعة من الذكاءات يفكر ويستنتج ويحلل بل ويتواصل مع غيره</a:t>
            </a:r>
            <a:r>
              <a:rPr lang="en-US" sz="3600" dirty="0"/>
              <a:t>.</a:t>
            </a:r>
          </a:p>
          <a:p>
            <a:pPr algn="just" rtl="1"/>
            <a:r>
              <a:rPr lang="ar-SA" sz="3600" dirty="0"/>
              <a:t>وعرف الذكاء بأنه: "القدرة على حل المشكلات، أو ابتكار حلول جديدة تكون ذات قيمة داخل كيان ثقافي أو أكثر"</a:t>
            </a:r>
            <a:r>
              <a:rPr lang="ar-EG" sz="3600" dirty="0"/>
              <a:t> ، </a:t>
            </a:r>
            <a:r>
              <a:rPr lang="ar-SA" sz="3600" dirty="0"/>
              <a:t>بذلك حدد مفهوم الذكاء في النقاط التالية</a:t>
            </a:r>
            <a:r>
              <a:rPr lang="en-US" sz="3600" dirty="0"/>
              <a:t>:</a:t>
            </a:r>
          </a:p>
        </p:txBody>
      </p:sp>
    </p:spTree>
    <p:extLst>
      <p:ext uri="{BB962C8B-B14F-4D97-AF65-F5344CB8AC3E}">
        <p14:creationId xmlns:p14="http://schemas.microsoft.com/office/powerpoint/2010/main" val="2386298012"/>
      </p:ext>
    </p:extLst>
  </p:cSld>
  <p:clrMapOvr>
    <a:masterClrMapping/>
  </p:clrMapOvr>
</p:sld>
</file>

<file path=ppt/theme/theme1.xml><?xml version="1.0" encoding="utf-8"?>
<a:theme xmlns:a="http://schemas.openxmlformats.org/drawingml/2006/main" name="Quill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6</TotalTime>
  <Words>541</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4</cp:revision>
  <cp:lastPrinted>1601-01-01T00:00:00Z</cp:lastPrinted>
  <dcterms:created xsi:type="dcterms:W3CDTF">2020-03-23T17:29:05Z</dcterms:created>
  <dcterms:modified xsi:type="dcterms:W3CDTF">2020-03-27T23:46:25Z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