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2915816" y="1019869"/>
            <a:ext cx="5770984" cy="5145435"/>
          </a:xfrm>
        </p:spPr>
        <p:txBody>
          <a:bodyPr/>
          <a:lstStyle/>
          <a:p>
            <a:endParaRPr lang="ar-EG" dirty="0" smtClean="0"/>
          </a:p>
          <a:p>
            <a:endParaRPr lang="ar-EG" dirty="0"/>
          </a:p>
          <a:p>
            <a:endParaRPr lang="ar-EG" dirty="0" smtClean="0"/>
          </a:p>
          <a:p>
            <a:endParaRPr lang="ar-EG" dirty="0"/>
          </a:p>
        </p:txBody>
      </p:sp>
      <p:sp>
        <p:nvSpPr>
          <p:cNvPr id="3" name="مستطيل 2"/>
          <p:cNvSpPr/>
          <p:nvPr/>
        </p:nvSpPr>
        <p:spPr>
          <a:xfrm>
            <a:off x="3779913" y="2060848"/>
            <a:ext cx="4104456" cy="1200329"/>
          </a:xfrm>
          <a:prstGeom prst="rect">
            <a:avLst/>
          </a:prstGeom>
        </p:spPr>
        <p:txBody>
          <a:bodyPr wrap="square">
            <a:spAutoFit/>
          </a:bodyPr>
          <a:lstStyle/>
          <a:p>
            <a:r>
              <a:rPr lang="en-US" b="1" dirty="0" smtClean="0"/>
              <a:t>   </a:t>
            </a:r>
            <a:r>
              <a:rPr lang="ar-EG" b="1" dirty="0"/>
              <a:t>د محمد مرسى  قسم علم النفس الفرقة الاولى </a:t>
            </a:r>
            <a:r>
              <a:rPr lang="ar-EG" b="1" dirty="0" smtClean="0"/>
              <a:t> سيكولوجية  التعلم   المحاضرة </a:t>
            </a:r>
            <a:r>
              <a:rPr lang="ar-EG" b="1" dirty="0" smtClean="0"/>
              <a:t>الثامنة     </a:t>
            </a:r>
            <a:r>
              <a:rPr lang="ar-EG" b="1" dirty="0" smtClean="0"/>
              <a:t>نظريات  التعلم </a:t>
            </a:r>
            <a:endParaRPr lang="ar-EG" b="1" dirty="0"/>
          </a:p>
          <a:p>
            <a:r>
              <a:rPr lang="en-US" dirty="0" smtClean="0"/>
              <a:t>mohamed.ibrahim01@fart.bu.edu.eg</a:t>
            </a:r>
            <a:endParaRPr 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40000" lnSpcReduction="20000"/>
          </a:bodyPr>
          <a:lstStyle/>
          <a:p>
            <a:r>
              <a:rPr lang="en-US" b="1" u="heavy" dirty="0"/>
              <a:t>- </a:t>
            </a:r>
            <a:r>
              <a:rPr lang="ar-SA" b="1" u="heavy" dirty="0"/>
              <a:t>المعززات الطبيعية والمعززات الصناعية</a:t>
            </a:r>
            <a:r>
              <a:rPr lang="en-US" b="1" u="heavy" dirty="0"/>
              <a:t>:</a:t>
            </a:r>
            <a:br>
              <a:rPr lang="en-US" b="1" u="heavy" dirty="0"/>
            </a:br>
            <a:r>
              <a:rPr lang="en-US" b="1" dirty="0"/>
              <a:t/>
            </a:r>
            <a:br>
              <a:rPr lang="en-US" b="1" dirty="0"/>
            </a:br>
            <a:r>
              <a:rPr lang="en-US" b="1" dirty="0"/>
              <a:t>- </a:t>
            </a:r>
            <a:r>
              <a:rPr lang="ar-SA" b="1" dirty="0"/>
              <a:t>المعززات الطبيعية</a:t>
            </a:r>
            <a:r>
              <a:rPr lang="en-US" b="1" dirty="0"/>
              <a:t>: </a:t>
            </a:r>
            <a:br>
              <a:rPr lang="en-US" b="1" dirty="0"/>
            </a:br>
            <a:r>
              <a:rPr lang="ar-SA" b="1" dirty="0"/>
              <a:t>هي التوابع ذات العلاقة المنطقية بالسلوك ومن الأمثلة على ذلك ابتسامة المعلم للطالب، أما إعطاء المعلم نقاطا للطالب يمكن استبدلها فيما بعد بأشياء يحبها الطالب كالعلامات فهذا يعتبر تعزيزا اصطناعيا(الخطيب، 1987</a:t>
            </a:r>
            <a:r>
              <a:rPr lang="en-US" b="1" dirty="0"/>
              <a:t>).</a:t>
            </a:r>
            <a:br>
              <a:rPr lang="en-US" b="1" dirty="0"/>
            </a:br>
            <a:r>
              <a:rPr lang="en-US" b="1" dirty="0"/>
              <a:t/>
            </a:r>
            <a:br>
              <a:rPr lang="en-US" b="1" dirty="0"/>
            </a:br>
            <a:r>
              <a:rPr lang="en-US" b="1" dirty="0"/>
              <a:t>- </a:t>
            </a:r>
            <a:r>
              <a:rPr lang="ar-SA" b="1" dirty="0"/>
              <a:t>التعزيز الموجب والتعزيز السالب</a:t>
            </a:r>
            <a:r>
              <a:rPr lang="en-US" b="1" dirty="0"/>
              <a:t>:</a:t>
            </a:r>
            <a:br>
              <a:rPr lang="en-US" b="1" dirty="0"/>
            </a:br>
            <a:r>
              <a:rPr lang="ar-SA" b="1" dirty="0"/>
              <a:t>التعزيز الموجب هو إضافة مثير معين بعد السلوك مباشرة، مما يؤدي إلى احتمال حدوث نفس السلوك في المواقف المماثلة ومنها المديح وتكريم الفائزين وزيادة الراتب وتقبيل الوالد لطفله أما التعزيز السالب فهو التخفيف من العقوبة المفروضة على الفرد نتيجة للقيام بسلوك مرغوب فيه، إلغاء إنذار وجه للطالب لتقصيره في الدروس ، نتيجة لسلوك لاجتهاد الذي أظهره فيما بعد. وتعتبر المعززات السالبة مثيرات تزيد من احتمال ظهور الاستجابة بعد زوالها</a:t>
            </a:r>
            <a:r>
              <a:rPr lang="en-US" b="1" dirty="0"/>
              <a:t>. </a:t>
            </a:r>
            <a:br>
              <a:rPr lang="en-US" b="1" dirty="0"/>
            </a:br>
            <a:r>
              <a:rPr lang="en-US" b="1" dirty="0"/>
              <a:t/>
            </a:r>
            <a:br>
              <a:rPr lang="en-US" b="1" dirty="0"/>
            </a:br>
            <a:r>
              <a:rPr lang="en-US" b="1" dirty="0"/>
              <a:t>3- </a:t>
            </a:r>
            <a:r>
              <a:rPr lang="ar-SA" b="1" dirty="0"/>
              <a:t>العقاب عند </a:t>
            </a:r>
            <a:r>
              <a:rPr lang="ar-SA" b="1" dirty="0" err="1"/>
              <a:t>سكينر</a:t>
            </a:r>
            <a:r>
              <a:rPr lang="en-US" b="1" dirty="0"/>
              <a:t>:</a:t>
            </a:r>
            <a:br>
              <a:rPr lang="en-US" b="1" dirty="0"/>
            </a:br>
            <a:r>
              <a:rPr lang="ar-SA" b="1" dirty="0"/>
              <a:t>يعتقد </a:t>
            </a:r>
            <a:r>
              <a:rPr lang="ar-SA" b="1" dirty="0" err="1"/>
              <a:t>سكينر</a:t>
            </a:r>
            <a:r>
              <a:rPr lang="ar-SA" b="1" dirty="0"/>
              <a:t> أن العقاب يمكن أن يكون عاملا مهما في تعديل السلوك. يؤكد أن هناك نوعين من العقاب الموجب والسالب، و يعمل ا لعقاب الموجب على تقديم مثير غير محبب أو مؤلم إلى الموقف يعمل على إزالة أداء الاستجابة غير المرغوب فيها. ويشير العقاب السالب إلى حذف مثير محبب من الموقف أو إزالته للعمل على التوقف عن أداء الاستجابة غير المرغوب فيها. مثال: منع الطفل من الحصول على الحلوى في حالة الاستمرار في سلوك غير المرغوب فيه. نزع اللعبة عند عدم استجابة الطفل لمطالب الوالد</a:t>
            </a:r>
            <a:r>
              <a:rPr lang="en-US" b="1"/>
              <a:t>.</a:t>
            </a:r>
            <a:br>
              <a:rPr lang="en-US" b="1"/>
            </a:br>
            <a:endParaRPr lang="en-US" dirty="0"/>
          </a:p>
          <a:p>
            <a:r>
              <a:rPr lang="ar-SA" b="1" dirty="0" smtClean="0"/>
              <a:t>.</a:t>
            </a:r>
            <a:endParaRPr lang="en-US" sz="2000" dirty="0"/>
          </a:p>
          <a:p>
            <a:r>
              <a:rPr lang="ar-SA" b="1" dirty="0"/>
              <a:t>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2627784" y="908720"/>
            <a:ext cx="6059016" cy="5217443"/>
          </a:xfrm>
        </p:spPr>
        <p:txBody>
          <a:bodyPr>
            <a:normAutofit fontScale="32500" lnSpcReduction="20000"/>
          </a:bodyPr>
          <a:lstStyle/>
          <a:p>
            <a:r>
              <a:rPr lang="ar-SA" b="1" dirty="0"/>
              <a:t> </a:t>
            </a:r>
            <a:endParaRPr lang="en-US" sz="3700" dirty="0"/>
          </a:p>
          <a:p>
            <a:pPr lvl="2"/>
            <a:r>
              <a:rPr lang="ar-EG" sz="3700" b="1" u="sng" dirty="0" smtClean="0"/>
              <a:t>تابع نظرية جان </a:t>
            </a:r>
            <a:r>
              <a:rPr lang="ar-EG" sz="3700" b="1" u="sng" dirty="0" err="1" smtClean="0"/>
              <a:t>بياجية</a:t>
            </a:r>
            <a:r>
              <a:rPr lang="ar-EG" sz="3700" b="1" u="sng" dirty="0" smtClean="0"/>
              <a:t> </a:t>
            </a:r>
            <a:r>
              <a:rPr lang="ar-SA" sz="3700" b="1" u="sng" dirty="0"/>
              <a:t>التمركز حول الذات</a:t>
            </a:r>
            <a:endParaRPr lang="en-US" sz="3700" dirty="0"/>
          </a:p>
          <a:p>
            <a:r>
              <a:rPr lang="ar-SA" b="1" dirty="0"/>
              <a:t>يصف </a:t>
            </a:r>
            <a:r>
              <a:rPr lang="ar-SA" b="1" dirty="0" err="1"/>
              <a:t>بياجيه</a:t>
            </a:r>
            <a:r>
              <a:rPr lang="ar-SA" b="1" dirty="0"/>
              <a:t> تفكير الطفل في هذه المرحلة بأنه متمركز حول الذات ( </a:t>
            </a:r>
            <a:r>
              <a:rPr lang="en-US" b="1" dirty="0"/>
              <a:t>egocentric</a:t>
            </a:r>
            <a:r>
              <a:rPr lang="ar-SA" b="1" dirty="0"/>
              <a:t>) فالأطفال يرون العالم من خلال تجاربهم ويجدون </a:t>
            </a:r>
            <a:r>
              <a:rPr lang="ar-SA" b="1" dirty="0" err="1"/>
              <a:t>صعوبه</a:t>
            </a:r>
            <a:r>
              <a:rPr lang="ar-SA" b="1" dirty="0"/>
              <a:t> في فهم وجهات نظر الأخرى والبديلة ولا يستطيع توقع كيف تبدو الأشياء بالنسبة </a:t>
            </a:r>
            <a:r>
              <a:rPr lang="ar-SA" b="1" dirty="0" err="1"/>
              <a:t>للأخر.فالطفل</a:t>
            </a:r>
            <a:r>
              <a:rPr lang="ar-SA" b="1" dirty="0"/>
              <a:t> ليس مشغول في نفسه بل يصبح دائم التركيز في نفسه.. </a:t>
            </a:r>
            <a:endParaRPr lang="en-US" dirty="0"/>
          </a:p>
          <a:p>
            <a:r>
              <a:rPr lang="ar-SA" b="1" dirty="0"/>
              <a:t>3. مرحلة العمليات </a:t>
            </a:r>
            <a:r>
              <a:rPr lang="ar-SA" b="1" dirty="0" err="1"/>
              <a:t>العيانية</a:t>
            </a:r>
            <a:r>
              <a:rPr lang="ar-SA" b="1" dirty="0"/>
              <a:t> أو المحسوسة ” المادية“ (7- 12 سنة)</a:t>
            </a:r>
            <a:endParaRPr lang="en-US" dirty="0"/>
          </a:p>
          <a:p>
            <a:r>
              <a:rPr lang="ar-SA" b="1" dirty="0"/>
              <a:t>تنمو مهارات معرفية  في هذه المرحلة إذ يستطيع الأطفال القيام ببعض الأعمال العقلية كالجمع والطرح ذهنيا. وتزداد لديهم القدرة على التصنيف ( يدرك أن الأشياء تنتمي إلى أكثر من فئة وصنف وتدخل في أكثر من علاقة في وقت واحد )اشتمال الفئات. وكذلك يتطور مفهوم ثبات الأشياء ( لو أحضرت كوبين متساوين من العصير فالطفل يجيب أن الكميات متساوية ولو صببت العصير الموجود من أحد الكوبين في كوب طويل رفيع فإن طفل ما قبل العمليات يجيب أن مقدار العصير أكثر في الكوب الرفيع لأن مستواه قد زاد. في حين أن طفل العمليات المحسوسة يرى أن الكمية واحدة لم تتغير.)</a:t>
            </a:r>
            <a:endParaRPr lang="en-US" dirty="0"/>
          </a:p>
          <a:p>
            <a:r>
              <a:rPr lang="ar-SA" b="1" dirty="0"/>
              <a:t>  يفسر </a:t>
            </a:r>
            <a:r>
              <a:rPr lang="ar-SA" b="1" dirty="0" err="1"/>
              <a:t>بياجيه</a:t>
            </a:r>
            <a:r>
              <a:rPr lang="ar-SA" b="1" dirty="0"/>
              <a:t> فهم الأطفال لمفهوم ثبات الأشياء أن أطفال المرحلة السابقة يعتمدون على الإدراك أما أطفال العمليات يعتمدون على المنطق. وكذلك نمو مفهوم القابلية للانعكاس وهو أن الطفل يستطيع تمثل العملية عكسيا وأننا لو أعدنا العصير للكأس مرة أخرى سيصل إلى نفس المستوى السابق.  تنمو قدرة الطفل على الترتيب المتسلسل للأشياء على أساس بعد واحد فقط .فالقدرة على الترتيب المتسلسل تعد جوهرية في فهم العلاقة بين الأشياء. يفهم الطفل في  كثير من المصطلحات النسبية الدالة مثل أطول وأقصر فطفل هذه المرحلة يفسر أطول نسبة إلى شيء آخر عكس طفل المرحلة السابقة يفسر أطول على أنه شديد الطول.</a:t>
            </a:r>
            <a:r>
              <a:rPr lang="en-US" b="1" dirty="0"/>
              <a:t> </a:t>
            </a:r>
            <a:endParaRPr lang="en-US" dirty="0"/>
          </a:p>
          <a:p>
            <a:r>
              <a:rPr lang="ar-SA" b="1" dirty="0"/>
              <a:t>4. مرحلة العمليات الصورية أو الشكلية (12 – 20 سنة)</a:t>
            </a:r>
            <a:endParaRPr lang="en-US" dirty="0"/>
          </a:p>
          <a:p>
            <a:r>
              <a:rPr lang="ar-SA" b="1" dirty="0"/>
              <a:t>تزداد القدرة على التفكير المجرد , فالمراهق يفكر في الأشياء الموجودة في ذهنه وعقله بعيد عن الأشياء المادية عبر أحد المراهقين عن ذلك بقوله ( وجدت نفسي أفكر في مستقبلي ثم فكرت في سبب تفكيري في مستقبلي ثم وجدت نفسي أفكر  في السبب الذي جعلني أفكر في سبب تفكيري في مستقبلي.) يستطيع المراهق استخدام عدد متنوع من العمليات </a:t>
            </a:r>
            <a:r>
              <a:rPr lang="ar-SA" b="1" dirty="0" err="1"/>
              <a:t>المعرفيه</a:t>
            </a:r>
            <a:r>
              <a:rPr lang="ar-SA" b="1" dirty="0"/>
              <a:t> في حل المشكلات ويكون أكثر </a:t>
            </a:r>
            <a:r>
              <a:rPr lang="ar-SA" b="1" dirty="0" err="1"/>
              <a:t>مرونه</a:t>
            </a:r>
            <a:r>
              <a:rPr lang="ar-SA" b="1" dirty="0"/>
              <a:t> في التفكير والاستدلال , تزداد القدرة على توليد الأفكار وايجاد البدائل لحل مشكلة ما.</a:t>
            </a:r>
            <a:endParaRPr lang="en-US" dirty="0"/>
          </a:p>
          <a:p>
            <a:endParaRPr lang="en-US" dirty="0"/>
          </a:p>
          <a:p>
            <a:r>
              <a:rPr lang="ar-SA" b="1" dirty="0"/>
              <a:t>هذا المفهوم يقوم علي افتراض أن الإنسان كائن </a:t>
            </a:r>
            <a:r>
              <a:rPr lang="ar-SA" b="1" dirty="0" err="1"/>
              <a:t>إجتماعي</a:t>
            </a:r>
            <a:r>
              <a:rPr lang="ar-SA" b="1" dirty="0"/>
              <a:t> ، يتأثر </a:t>
            </a:r>
            <a:r>
              <a:rPr lang="ar-SA" b="1" dirty="0" err="1"/>
              <a:t>بإتجاهات</a:t>
            </a:r>
            <a:r>
              <a:rPr lang="ar-SA" b="1" dirty="0"/>
              <a:t> الآخرين التي تمثل الجماعة المحيطة به , ويتأثر كذلك بمشاعر أعضائها وسلوكهم وتصرفاتهم بحيث  يتعلم منهم عن طريق ملاحظة </a:t>
            </a:r>
            <a:r>
              <a:rPr lang="ar-SA" b="1" dirty="0" err="1"/>
              <a:t>إستجاباتهم</a:t>
            </a:r>
            <a:r>
              <a:rPr lang="ar-SA" b="1" dirty="0"/>
              <a:t> والإتيان بسلوك مشابه لسوك النموذج </a:t>
            </a:r>
            <a:r>
              <a:rPr lang="ar-SA" b="1" dirty="0" err="1"/>
              <a:t>فى</a:t>
            </a:r>
            <a:r>
              <a:rPr lang="ar-SA" b="1" dirty="0"/>
              <a:t> المواقف المتشابهة . </a:t>
            </a:r>
            <a:endParaRPr lang="en-US" dirty="0"/>
          </a:p>
          <a:p>
            <a:r>
              <a:rPr lang="ar-SA" b="1" dirty="0"/>
              <a:t>هذا المفهوم يقوم علي </a:t>
            </a:r>
            <a:r>
              <a:rPr lang="ar-SA" b="1" dirty="0" err="1"/>
              <a:t>إفتراض</a:t>
            </a:r>
            <a:r>
              <a:rPr lang="ar-SA" b="1" dirty="0"/>
              <a:t> أن الإنسان كائن </a:t>
            </a:r>
            <a:r>
              <a:rPr lang="ar-SA" b="1" dirty="0" err="1"/>
              <a:t>إجتماعي</a:t>
            </a:r>
            <a:r>
              <a:rPr lang="ar-SA" b="1" dirty="0"/>
              <a:t> ، يتأثر </a:t>
            </a:r>
            <a:r>
              <a:rPr lang="ar-SA" b="1" dirty="0" err="1"/>
              <a:t>بإتجاهات</a:t>
            </a:r>
            <a:r>
              <a:rPr lang="ar-SA" b="1" dirty="0"/>
              <a:t> الآخرين التي تمثل الجماعة المحيطة به , ويتأثر كذلك بمشاعر أعضائها وسلوكهم وتصرفاتهم بحيث  يتعلم منهم عن طريق ملاحظة </a:t>
            </a:r>
            <a:r>
              <a:rPr lang="ar-SA" b="1" dirty="0" err="1"/>
              <a:t>إستجاباتهم</a:t>
            </a:r>
            <a:r>
              <a:rPr lang="ar-SA" b="1" dirty="0"/>
              <a:t> والإتيان بسلوك مشابه لسوك النموذج </a:t>
            </a:r>
            <a:r>
              <a:rPr lang="ar-SA" b="1" dirty="0" err="1"/>
              <a:t>فى</a:t>
            </a:r>
            <a:r>
              <a:rPr lang="ar-SA" b="1" dirty="0"/>
              <a:t> المواقف المتشابهة.</a:t>
            </a:r>
            <a:endParaRPr lang="en-US" dirty="0"/>
          </a:p>
          <a:p>
            <a:r>
              <a:rPr lang="en-US" dirty="0"/>
              <a:t> </a:t>
            </a:r>
          </a:p>
          <a:p>
            <a:r>
              <a:rPr lang="ar-SA" b="1" dirty="0"/>
              <a:t>التعلم بالملاحظة</a:t>
            </a:r>
            <a:r>
              <a:rPr lang="en-US" dirty="0"/>
              <a:t> </a:t>
            </a:r>
            <a:r>
              <a:rPr lang="ar-SA" b="1" dirty="0"/>
              <a:t> </a:t>
            </a:r>
            <a:endParaRPr lang="en-US" dirty="0"/>
          </a:p>
          <a:p>
            <a:r>
              <a:rPr lang="ar-SA" b="1" dirty="0"/>
              <a:t> </a:t>
            </a:r>
            <a:endParaRPr lang="en-US" dirty="0"/>
          </a:p>
          <a:p>
            <a:r>
              <a:rPr lang="ar-SA" b="1" dirty="0"/>
              <a:t> </a:t>
            </a:r>
            <a:endParaRPr lang="en-US" dirty="0"/>
          </a:p>
          <a:p>
            <a:r>
              <a:rPr lang="ar-SA" b="1" dirty="0"/>
              <a:t>والملاحظ هنا أنه يمكن اعتبار التعليم بمفهومه الأساسي عملية اجتماعية ، حيث نلاحظ أنه من  غير الممكن أن يتم التعلم عن طريق الممارسة والخبرة المباشرة فقط , لكن يخبرنا أصحاب التعلم بالملاحظة بإمكانية تأثير سلوك الملاحِظ أو المتعِلم بالثواب والعقاب علي نحو غير مباشر. فملاحظة سلوك النموذج او محاكاة استجابته هما </a:t>
            </a:r>
            <a:r>
              <a:rPr lang="ar-SA" b="1" dirty="0" err="1"/>
              <a:t>المسؤلان</a:t>
            </a:r>
            <a:r>
              <a:rPr lang="ar-SA" b="1" dirty="0"/>
              <a:t> عن حدوث عملية التعلم بغض النظر عن اعتبار أية متغيرات أخري .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47500" lnSpcReduction="20000"/>
          </a:bodyPr>
          <a:lstStyle/>
          <a:p>
            <a:r>
              <a:rPr lang="ar-SA" b="1" dirty="0"/>
              <a:t> </a:t>
            </a:r>
            <a:r>
              <a:rPr lang="ar-SA" b="1" u="sng" dirty="0"/>
              <a:t> </a:t>
            </a:r>
            <a:r>
              <a:rPr lang="ar-SA" b="1" u="sng" dirty="0"/>
              <a:t>2. نظريات التعلم ذو المعني  </a:t>
            </a:r>
            <a:endParaRPr lang="en-US" sz="1800" dirty="0"/>
          </a:p>
          <a:p>
            <a:r>
              <a:rPr lang="ar-SA" b="1" dirty="0"/>
              <a:t>إن نظرية التعلم ذي المعني هي نموذج ينادي بعملية فهم وإدراك العلاقة بين المفاهيم أو المتغيرات ذات الصلة بالمادة التعليمية أكثر من </a:t>
            </a:r>
            <a:r>
              <a:rPr lang="ar-SA" b="1" dirty="0" err="1"/>
              <a:t>مناداتة</a:t>
            </a:r>
            <a:r>
              <a:rPr lang="ar-SA" b="1" dirty="0"/>
              <a:t> بعملية التعزيز. فأصحابه يرون أن المتعلم لا يمكن أن يكتسب ارتباطات بقدر ما يكوِّن (بنى معرفية) تمكنه من التبصر في كل العلاقات التي ينطوي عليها الموقف.</a:t>
            </a:r>
            <a:endParaRPr lang="en-US" sz="2000" dirty="0"/>
          </a:p>
          <a:p>
            <a:r>
              <a:rPr lang="ar-SA" b="1" dirty="0"/>
              <a:t> نخلص من كل ذلك الي ان التعلم ذو المعني هو : </a:t>
            </a:r>
            <a:endParaRPr lang="en-US" sz="2000" dirty="0"/>
          </a:p>
          <a:p>
            <a:r>
              <a:rPr lang="ar-SA" b="1" dirty="0"/>
              <a:t>(ذلك التعلم الذي يشير إلى </a:t>
            </a:r>
            <a:r>
              <a:rPr lang="ar-SA" b="1" dirty="0" err="1"/>
              <a:t>إكتشاف</a:t>
            </a:r>
            <a:r>
              <a:rPr lang="ar-SA" b="1" dirty="0"/>
              <a:t> وتعلم العلاقات بين الأفكار المركبة في الموقف </a:t>
            </a:r>
            <a:r>
              <a:rPr lang="ar-SA" b="1" dirty="0" err="1"/>
              <a:t>التعلمي</a:t>
            </a:r>
            <a:r>
              <a:rPr lang="ar-SA" b="1" dirty="0"/>
              <a:t>).</a:t>
            </a:r>
            <a:endParaRPr lang="en-US" sz="2000" dirty="0"/>
          </a:p>
          <a:p>
            <a:r>
              <a:rPr lang="ar-SA" b="1" dirty="0"/>
              <a:t>هو ذلك التعلم الذي يشير إلى </a:t>
            </a:r>
            <a:r>
              <a:rPr lang="ar-SA" b="1" dirty="0" err="1"/>
              <a:t>إكتشاف</a:t>
            </a:r>
            <a:r>
              <a:rPr lang="ar-SA" b="1" dirty="0"/>
              <a:t> وتعلم العلاقات بين الأفكار المركبة .</a:t>
            </a:r>
            <a:endParaRPr lang="en-US" sz="2000" dirty="0"/>
          </a:p>
          <a:p>
            <a:r>
              <a:rPr lang="ar-SA" b="1" dirty="0"/>
              <a:t>التعلم ذو المعني</a:t>
            </a:r>
            <a:r>
              <a:rPr lang="en-US" dirty="0"/>
              <a:t> </a:t>
            </a:r>
            <a:r>
              <a:rPr lang="ar-SA" sz="2400" b="1" dirty="0"/>
              <a:t> </a:t>
            </a:r>
            <a:endParaRPr lang="en-US" sz="1800" dirty="0"/>
          </a:p>
          <a:p>
            <a:r>
              <a:rPr lang="ar-SA" b="1" dirty="0"/>
              <a:t>أبرز النظريات المعرفية في هذا المجال</a:t>
            </a:r>
            <a:r>
              <a:rPr lang="ar-SA" sz="2400" b="1" dirty="0"/>
              <a:t>:</a:t>
            </a:r>
            <a:endParaRPr lang="en-US" sz="1800" dirty="0"/>
          </a:p>
          <a:p>
            <a:r>
              <a:rPr lang="ar-SA" b="1" dirty="0"/>
              <a:t>أ. نظرية ديفيد </a:t>
            </a:r>
            <a:r>
              <a:rPr lang="ar-SA" b="1" dirty="0" err="1"/>
              <a:t>أُوزبل</a:t>
            </a:r>
            <a:r>
              <a:rPr lang="ar-SA" b="1" dirty="0"/>
              <a:t> . </a:t>
            </a:r>
            <a:endParaRPr lang="en-US" sz="2000" dirty="0"/>
          </a:p>
          <a:p>
            <a:r>
              <a:rPr lang="ar-SA" b="1" dirty="0"/>
              <a:t>ب. نظرية جيروم </a:t>
            </a:r>
            <a:r>
              <a:rPr lang="ar-SA" b="1" dirty="0" err="1"/>
              <a:t>برونر</a:t>
            </a:r>
            <a:r>
              <a:rPr lang="ar-SA" b="1" dirty="0"/>
              <a:t> .</a:t>
            </a:r>
            <a:endParaRPr lang="en-US" sz="2000" dirty="0"/>
          </a:p>
          <a:p>
            <a:pPr lvl="1"/>
            <a:r>
              <a:rPr lang="ar-SA" b="1" dirty="0"/>
              <a:t>نظرية التعلم </a:t>
            </a:r>
            <a:r>
              <a:rPr lang="ar-SA" b="1" dirty="0" err="1"/>
              <a:t>يالاستبصار</a:t>
            </a:r>
            <a:r>
              <a:rPr lang="ar-SA" b="1" dirty="0"/>
              <a:t> – </a:t>
            </a:r>
            <a:r>
              <a:rPr lang="ar-SA" b="1" dirty="0" err="1"/>
              <a:t>الجشتالت</a:t>
            </a:r>
            <a:r>
              <a:rPr lang="ar-SA" b="1" dirty="0"/>
              <a:t>.</a:t>
            </a:r>
            <a:endParaRPr lang="en-US" sz="1800" dirty="0"/>
          </a:p>
          <a:p>
            <a:r>
              <a:rPr lang="ar-SA" b="1" dirty="0"/>
              <a:t>وسنتناول نظريتي </a:t>
            </a:r>
            <a:r>
              <a:rPr lang="ar-SA" b="1" dirty="0" err="1"/>
              <a:t>أُوزبل</a:t>
            </a:r>
            <a:r>
              <a:rPr lang="ar-SA" b="1" dirty="0"/>
              <a:t> والتعلم </a:t>
            </a:r>
            <a:r>
              <a:rPr lang="ar-SA" b="1" dirty="0" err="1"/>
              <a:t>بالإستبصار</a:t>
            </a:r>
            <a:r>
              <a:rPr lang="ar-SA" b="1" dirty="0"/>
              <a:t> </a:t>
            </a:r>
            <a:r>
              <a:rPr lang="ar-SA" b="1" dirty="0" err="1"/>
              <a:t>بأعتبارهما</a:t>
            </a:r>
            <a:r>
              <a:rPr lang="ar-SA" b="1" dirty="0"/>
              <a:t> أكثر النظريات المعرفية شيوعاً وتطبيقاً في مجال التعلم والتعليم. </a:t>
            </a:r>
            <a:endParaRPr lang="en-US" sz="2000" dirty="0"/>
          </a:p>
          <a:p>
            <a:r>
              <a:rPr lang="ar-SA" b="1" dirty="0"/>
              <a:t>أ. نظرية </a:t>
            </a:r>
            <a:r>
              <a:rPr lang="ar-SA" b="1" dirty="0" err="1"/>
              <a:t>أوزبل</a:t>
            </a:r>
            <a:endParaRPr lang="en-US" sz="1800" dirty="0"/>
          </a:p>
          <a:p>
            <a:r>
              <a:rPr lang="ar-SA" b="1" dirty="0"/>
              <a:t> قام </a:t>
            </a:r>
            <a:r>
              <a:rPr lang="ar-SA" b="1" dirty="0" err="1"/>
              <a:t>أوزبل</a:t>
            </a:r>
            <a:r>
              <a:rPr lang="ar-SA" b="1" dirty="0"/>
              <a:t> بوضع نظريته تلك للتدريس. وتناولت نظريته النواحي المعرفية , فهدفه النهائي الذي حاول أن يركز عليه هو أن يشكل المتعلم بناء معرفي تتضح فيه العلاقات والروابط بين المفاهيم والحقائق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763688" y="476672"/>
            <a:ext cx="6696744" cy="5328592"/>
          </a:xfrm>
        </p:spPr>
        <p:txBody>
          <a:bodyPr>
            <a:normAutofit fontScale="62500" lnSpcReduction="20000"/>
          </a:bodyPr>
          <a:lstStyle/>
          <a:p>
            <a:r>
              <a:rPr lang="ar-SA" b="1" dirty="0"/>
              <a:t> </a:t>
            </a:r>
            <a:endParaRPr lang="en-US" dirty="0"/>
          </a:p>
          <a:p>
            <a:endParaRPr lang="en-US" dirty="0"/>
          </a:p>
          <a:p>
            <a:r>
              <a:rPr lang="ar-EG" b="1" dirty="0" smtClean="0"/>
              <a:t>   </a:t>
            </a:r>
            <a:r>
              <a:rPr lang="ar-SA" b="1" dirty="0"/>
              <a:t>نظرية جيروم </a:t>
            </a:r>
            <a:r>
              <a:rPr lang="ar-SA" b="1" dirty="0" err="1"/>
              <a:t>برونر</a:t>
            </a:r>
            <a:r>
              <a:rPr lang="en-US" dirty="0"/>
              <a:t> </a:t>
            </a:r>
            <a:r>
              <a:rPr lang="ar-SA" b="1" dirty="0"/>
              <a:t> </a:t>
            </a:r>
            <a:endParaRPr lang="en-US" dirty="0"/>
          </a:p>
          <a:p>
            <a:r>
              <a:rPr lang="ar-EG" b="1" dirty="0" smtClean="0"/>
              <a:t>  </a:t>
            </a:r>
            <a:r>
              <a:rPr lang="ar-SA" b="1" dirty="0" smtClean="0"/>
              <a:t>يفترض </a:t>
            </a:r>
            <a:r>
              <a:rPr lang="ar-SA" b="1" dirty="0" err="1"/>
              <a:t>برونر</a:t>
            </a:r>
            <a:r>
              <a:rPr lang="ar-SA" b="1" dirty="0"/>
              <a:t> أن كل فرد يمكن تعليمه أي موضوع في أي عمر وأنه ينبغي إثراء البيئة المحيطة به حتى يمكن تنمية واستثمار طاقة الفرد إلى أقصى مدى ممكن حيث ينمو تفكير الفرد من خلال تفاعله مع بيئته . وإن كل إنسان له تصور خاص لرؤية العالم من حوله وتفسير هذه الرؤية لنفسه ، والمعلم إذا فهم طريقة المتعلم في تصور    عالمه فإنه يستطيع تعليمه أي موضوع . </a:t>
            </a:r>
            <a:r>
              <a:rPr lang="ar-SA" b="1" dirty="0" err="1"/>
              <a:t>إهتم</a:t>
            </a:r>
            <a:r>
              <a:rPr lang="ar-SA" b="1" dirty="0"/>
              <a:t> </a:t>
            </a:r>
            <a:r>
              <a:rPr lang="ar-SA" b="1" dirty="0" err="1"/>
              <a:t>برونر</a:t>
            </a:r>
            <a:r>
              <a:rPr lang="ar-SA" b="1" dirty="0"/>
              <a:t>  بالتعلم بالاكتشاف.</a:t>
            </a:r>
            <a:endParaRPr lang="en-US" dirty="0"/>
          </a:p>
          <a:p>
            <a:r>
              <a:rPr lang="ar-SA" b="1" dirty="0"/>
              <a:t>    فالهدف من التعليم عند </a:t>
            </a:r>
            <a:r>
              <a:rPr lang="ar-SA" b="1" dirty="0" err="1"/>
              <a:t>برونر</a:t>
            </a:r>
            <a:r>
              <a:rPr lang="ar-SA" b="1" dirty="0"/>
              <a:t> هو نقل المعرفة إلى المتعلم وأيضاً تنمية اتجاه إيجابي نحو التعلم لديه، وتنمية مهارات الاستقصاء والاكتشاف لدى المتعلم بما يتيح له التفاعل بإيجابية مع بيئته الاجتماعية والفيزيقية ويهيئه للنمو العقلي</a:t>
            </a:r>
            <a:r>
              <a:rPr lang="ar-SA" dirty="0"/>
              <a:t>.</a:t>
            </a:r>
            <a:endParaRPr lang="en-US" dirty="0"/>
          </a:p>
          <a:p>
            <a:r>
              <a:rPr lang="en-US" b="1" dirty="0"/>
              <a:t> </a:t>
            </a:r>
            <a:endParaRPr lang="en-US" dirty="0"/>
          </a:p>
          <a:p>
            <a:r>
              <a:rPr lang="en-US" b="1" dirty="0"/>
              <a:t> </a:t>
            </a:r>
            <a:endParaRPr lang="en-US" dirty="0"/>
          </a:p>
          <a:p>
            <a:r>
              <a:rPr lang="ar-SA" b="1" dirty="0"/>
              <a:t> </a:t>
            </a:r>
            <a:endParaRPr lang="en-US" dirty="0"/>
          </a:p>
          <a:p>
            <a:r>
              <a:rPr lang="ar-SA" b="1" dirty="0"/>
              <a:t> </a:t>
            </a:r>
            <a:endParaRPr lang="en-US" dirty="0"/>
          </a:p>
          <a:p>
            <a:r>
              <a:rPr lang="ar-SA" b="1" dirty="0"/>
              <a:t> </a:t>
            </a:r>
            <a:endParaRPr lang="en-US" dirty="0"/>
          </a:p>
          <a:p>
            <a:r>
              <a:rPr lang="ar-SA" b="1" dirty="0"/>
              <a:t> </a:t>
            </a:r>
            <a:endParaRPr lang="en-US" dirty="0"/>
          </a:p>
          <a:p>
            <a:r>
              <a:rPr lang="ar-SA" b="1" dirty="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4302224" cy="1477328"/>
          </a:xfrm>
          <a:prstGeom prst="rect">
            <a:avLst/>
          </a:prstGeom>
        </p:spPr>
        <p:txBody>
          <a:bodyPr wrap="square">
            <a:spAutoFit/>
          </a:bodyPr>
          <a:lstStyle/>
          <a:p>
            <a:r>
              <a:rPr lang="ar-EG" b="1" dirty="0"/>
              <a:t> </a:t>
            </a:r>
            <a:r>
              <a:rPr lang="ar-EG" b="1" dirty="0" smtClean="0"/>
              <a:t>ملاحظات </a:t>
            </a:r>
            <a:r>
              <a:rPr lang="en-US" b="1" dirty="0"/>
              <a:t/>
            </a:r>
            <a:br>
              <a:rPr lang="en-US" b="1" dirty="0"/>
            </a:br>
            <a:r>
              <a:rPr lang="en-US" b="1" dirty="0"/>
              <a:t/>
            </a:r>
            <a:br>
              <a:rPr lang="en-US" b="1" dirty="0"/>
            </a:br>
            <a:r>
              <a:rPr lang="ar-SA" b="1" dirty="0" smtClean="0"/>
              <a:t>.</a:t>
            </a:r>
            <a:endParaRPr lang="en-US" dirty="0"/>
          </a:p>
          <a:p>
            <a:r>
              <a:rPr lang="ar-IQ" b="1" dirty="0"/>
              <a:t/>
            </a:r>
            <a:br>
              <a:rPr lang="ar-IQ" b="1" dirty="0"/>
            </a:br>
            <a:r>
              <a:rPr lang="ar-IQ" b="1" dirty="0"/>
              <a:t> </a:t>
            </a:r>
            <a:endParaRPr lang="en-US" b="1" dirty="0"/>
          </a:p>
        </p:txBody>
      </p:sp>
      <p:sp>
        <p:nvSpPr>
          <p:cNvPr id="3" name="عنصر نائب للمحتوى 2"/>
          <p:cNvSpPr>
            <a:spLocks noGrp="1"/>
          </p:cNvSpPr>
          <p:nvPr>
            <p:ph sz="half" idx="2"/>
          </p:nvPr>
        </p:nvSpPr>
        <p:spPr>
          <a:xfrm>
            <a:off x="1259632" y="1124744"/>
            <a:ext cx="7488832" cy="5328592"/>
          </a:xfrm>
        </p:spPr>
        <p:txBody>
          <a:bodyPr>
            <a:normAutofit fontScale="77500" lnSpcReduction="20000"/>
          </a:bodyPr>
          <a:lstStyle/>
          <a:p>
            <a:endParaRPr lang="en-US" dirty="0"/>
          </a:p>
          <a:p>
            <a:r>
              <a:rPr lang="ar-SA" b="1" dirty="0"/>
              <a:t>التعلم بالاكتشاف ويعرفه بأنه إعادة تنظيم وتحويل البيانات والأدلة ليصل إلى ما وراء هذه البيانات والمعلومات المتاحة فيكتشف بيانات أو معلومات جديدة بالنسبة للمتعلم </a:t>
            </a:r>
            <a:r>
              <a:rPr lang="ar-SA" dirty="0"/>
              <a:t>.</a:t>
            </a:r>
            <a:endParaRPr lang="en-US" dirty="0"/>
          </a:p>
          <a:p>
            <a:r>
              <a:rPr lang="ar-SA" b="1" dirty="0"/>
              <a:t>التعلم بالاكتشاف</a:t>
            </a:r>
            <a:r>
              <a:rPr lang="en-US" dirty="0"/>
              <a:t> </a:t>
            </a:r>
            <a:r>
              <a:rPr lang="ar-SA" b="1" dirty="0"/>
              <a:t> </a:t>
            </a:r>
            <a:endParaRPr lang="en-US" dirty="0"/>
          </a:p>
          <a:p>
            <a:r>
              <a:rPr lang="ar-SA" b="1" dirty="0"/>
              <a:t>  </a:t>
            </a:r>
            <a:endParaRPr lang="en-US" dirty="0"/>
          </a:p>
          <a:p>
            <a:r>
              <a:rPr lang="ar-SA" b="1" dirty="0"/>
              <a:t>تنظيم المحتوى</a:t>
            </a:r>
            <a:endParaRPr lang="en-US" dirty="0"/>
          </a:p>
          <a:p>
            <a:r>
              <a:rPr lang="ar-SA" b="1" dirty="0"/>
              <a:t>	يرى </a:t>
            </a:r>
            <a:r>
              <a:rPr lang="ar-SA" b="1" dirty="0" err="1"/>
              <a:t>برونر</a:t>
            </a:r>
            <a:r>
              <a:rPr lang="ar-SA" b="1" dirty="0"/>
              <a:t> أن ينظم المحتوى بحيث تقدم الأفكار الأساسية من المفاهيم والمبادئ والتمثيلات الملموسة العملية ثم التمثيل بالنماذج والصور ثم بالتمثيلات المجردة الرمزية . ويرى أن ينظم المحتوى وفق التنظيم الحلزوني للمنهج . </a:t>
            </a:r>
            <a:endParaRPr lang="en-US" dirty="0"/>
          </a:p>
          <a:p>
            <a:r>
              <a:rPr lang="ar-SA" b="1" dirty="0"/>
              <a:t>طرق العرض</a:t>
            </a:r>
            <a:endParaRPr lang="en-US" dirty="0"/>
          </a:p>
          <a:p>
            <a:r>
              <a:rPr lang="ar-SA" b="1" dirty="0"/>
              <a:t>يرى </a:t>
            </a:r>
            <a:r>
              <a:rPr lang="ar-SA" b="1" dirty="0" err="1"/>
              <a:t>برونر</a:t>
            </a:r>
            <a:r>
              <a:rPr lang="ar-SA" b="1" dirty="0"/>
              <a:t> أن طريقة عرض المحتوى تعتبر ثلاثة أنماط ، هي : </a:t>
            </a:r>
            <a:endParaRPr lang="en-US" dirty="0"/>
          </a:p>
          <a:p>
            <a:r>
              <a:rPr lang="ar-SA" b="1" dirty="0"/>
              <a:t>1. التمثيل العياني الملموس (بالعمل والنشاط)  	حيث توضح الخبرات بالملموسات والأفعال وخاصة المهارات الحركية . </a:t>
            </a:r>
            <a:endParaRPr lang="en-US" dirty="0"/>
          </a:p>
          <a:p>
            <a:r>
              <a:rPr lang="ar-SA" b="1" dirty="0"/>
              <a:t> </a:t>
            </a:r>
            <a:r>
              <a:rPr lang="en-US" dirty="0"/>
              <a:t> </a:t>
            </a:r>
            <a:r>
              <a:rPr lang="ar-SA" b="1" dirty="0"/>
              <a:t> </a:t>
            </a:r>
            <a:endParaRPr lang="en-US" dirty="0"/>
          </a:p>
          <a:p>
            <a:r>
              <a:rPr lang="ar-SA" b="1" dirty="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a:bodyPr>
          <a:lstStyle/>
          <a:p>
            <a:r>
              <a:rPr lang="ar-SA" sz="2000" b="1" dirty="0"/>
              <a:t>2. التمثيل </a:t>
            </a:r>
            <a:r>
              <a:rPr lang="ar-SA" sz="2000" b="1" dirty="0" err="1"/>
              <a:t>الأيقوني</a:t>
            </a:r>
            <a:r>
              <a:rPr lang="ar-SA" sz="2000" b="1" dirty="0"/>
              <a:t>    	حيث توضح الخبرات عن طريق الصور والرسوم والنماذج أو خرائط . </a:t>
            </a:r>
            <a:endParaRPr lang="en-US" sz="2000" dirty="0"/>
          </a:p>
          <a:p>
            <a:r>
              <a:rPr lang="ar-SA" sz="2000" b="1" dirty="0"/>
              <a:t>3. التمثيل الرمزي والمنطقي   	حيث تترجم الخبرات إلى لغة مما يتيح استنباط منطقي لحل المشكلة . ويمكن للمعلم أن يختار إحدى هذه المراحل أو جميعها عند تقديم المادة الدراسية. </a:t>
            </a:r>
            <a:endParaRPr lang="en-US" sz="2000" dirty="0"/>
          </a:p>
          <a:p>
            <a:r>
              <a:rPr lang="ar-SA" sz="3000" dirty="0"/>
              <a:t> </a:t>
            </a:r>
            <a:endParaRPr lang="en-US" sz="3000" dirty="0"/>
          </a:p>
          <a:p>
            <a:endParaRPr lang="ar-EG"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691680" y="764704"/>
            <a:ext cx="7056784" cy="5618951"/>
          </a:xfrm>
        </p:spPr>
        <p:txBody>
          <a:bodyPr/>
          <a:lstStyle/>
          <a:p>
            <a:endParaRPr lang="ar-EG" dirty="0"/>
          </a:p>
        </p:txBody>
      </p:sp>
      <p:sp>
        <p:nvSpPr>
          <p:cNvPr id="3" name="مستطيل 2"/>
          <p:cNvSpPr/>
          <p:nvPr/>
        </p:nvSpPr>
        <p:spPr>
          <a:xfrm>
            <a:off x="2286000" y="1028343"/>
            <a:ext cx="4572000" cy="4801314"/>
          </a:xfrm>
          <a:prstGeom prst="rect">
            <a:avLst/>
          </a:prstGeom>
        </p:spPr>
        <p:txBody>
          <a:bodyPr>
            <a:spAutoFit/>
          </a:bodyPr>
          <a:lstStyle/>
          <a:p>
            <a:r>
              <a:rPr lang="ar-EG" b="1" u="sng" dirty="0"/>
              <a:t>المفاهيم النظرية الحديثة عن   التعلم</a:t>
            </a:r>
            <a:endParaRPr lang="en-US" dirty="0"/>
          </a:p>
          <a:p>
            <a:r>
              <a:rPr lang="ar-SA" b="1" dirty="0"/>
              <a:t>     مدلول التعلم في نظريات الاشراط (السلوكية):</a:t>
            </a:r>
            <a:endParaRPr lang="en-US" dirty="0"/>
          </a:p>
          <a:p>
            <a:r>
              <a:rPr lang="ar-SA" b="1" dirty="0"/>
              <a:t>فلا يمكن الحديث، لديها، عن التعلم إلا عن السلوكيات الملموسة والقابلة للملاحظة ولا مجال للحديث عن  المشاعر والأحاسيس لأنها غير قابلة للقياس. و لا مكان لما يسمى العمليات الذهنية.- بالنسبة لـ (</a:t>
            </a:r>
            <a:r>
              <a:rPr lang="ar-SA" b="1" dirty="0" err="1"/>
              <a:t>تورندايك</a:t>
            </a:r>
            <a:r>
              <a:rPr lang="ar-SA" b="1" dirty="0"/>
              <a:t>) يتمثل في حدوث علاقة رابطة بين مثير واستجابة  مرغوب فيها (سلوك منتظر).</a:t>
            </a:r>
            <a:endParaRPr lang="en-US" dirty="0"/>
          </a:p>
          <a:p>
            <a:r>
              <a:rPr lang="ar-SA" b="1" dirty="0"/>
              <a:t>و تعتمد قوة التعلم على قوة الارتباط القائم بين المثير والاستجابة: تثبت الاستجابة أو تضعف تبعا لطبيعة الجزاء الإيجابي أو السلبي الناجم عنها أو عن أدائها (التعزيز الإيجابي أو السلبي)</a:t>
            </a:r>
            <a:endParaRPr lang="en-US" dirty="0"/>
          </a:p>
          <a:p>
            <a:r>
              <a:rPr lang="ar-SA" b="1" dirty="0"/>
              <a:t>- التعزيز الإيجابي </a:t>
            </a:r>
            <a:r>
              <a:rPr lang="ar-SA" b="1" dirty="0" err="1"/>
              <a:t>كأحسنت</a:t>
            </a:r>
            <a:r>
              <a:rPr lang="ar-SA" b="1" dirty="0"/>
              <a:t> – أصبت – كانت إجابتك موفقة – رائع – ممتاز – حسن جدا ...</a:t>
            </a:r>
            <a:endParaRPr lang="en-US" dirty="0"/>
          </a:p>
          <a:p>
            <a:r>
              <a:rPr lang="ar-SA" b="1" dirty="0"/>
              <a:t>- العزيز السلبي، كقولنا كنت مجانبا للصواب لم تتوفق أخطأت، أعد المحاولة مرة ثانية لأنها غير سليمة ...</a:t>
            </a:r>
            <a:endParaRPr lang="en-US" dirty="0"/>
          </a:p>
          <a:p>
            <a:r>
              <a:rPr lang="ar-SA" b="1" dirty="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115616" y="836712"/>
            <a:ext cx="7571184" cy="5289451"/>
          </a:xfrm>
        </p:spPr>
        <p:txBody>
          <a:bodyPr>
            <a:normAutofit fontScale="62500" lnSpcReduction="20000"/>
          </a:bodyPr>
          <a:lstStyle/>
          <a:p>
            <a:r>
              <a:rPr lang="ar-SA" b="1" u="heavy" dirty="0"/>
              <a:t>التطبيقات التربوية لنظرية </a:t>
            </a:r>
            <a:r>
              <a:rPr lang="ar-SA" b="1" u="heavy" dirty="0" err="1"/>
              <a:t>ثورندايك</a:t>
            </a:r>
            <a:r>
              <a:rPr lang="en-US" b="1" u="heavy" dirty="0"/>
              <a:t> :</a:t>
            </a:r>
            <a:r>
              <a:rPr lang="en-US" dirty="0"/>
              <a:t/>
            </a:r>
            <a:br>
              <a:rPr lang="en-US" dirty="0"/>
            </a:br>
            <a:r>
              <a:rPr lang="en-US" dirty="0"/>
              <a:t/>
            </a:r>
            <a:br>
              <a:rPr lang="en-US" dirty="0"/>
            </a:br>
            <a:r>
              <a:rPr lang="ar-SA" b="1" dirty="0" err="1"/>
              <a:t>ثورندايك</a:t>
            </a:r>
            <a:r>
              <a:rPr lang="ar-SA" b="1" dirty="0"/>
              <a:t> أول من شغل منصب أستاذية علم النفس التربوي في تاريخ علم النفس، وقد اهتم </a:t>
            </a:r>
            <a:r>
              <a:rPr lang="ar-SA" b="1" dirty="0" err="1"/>
              <a:t>ثورندايك</a:t>
            </a:r>
            <a:r>
              <a:rPr lang="ar-SA" b="1" dirty="0"/>
              <a:t> بثلاث مسائل أساسية، تؤثر في استفادة المعلم منها في عمله داخل الصف، وهذه الأمور هي</a:t>
            </a:r>
            <a:r>
              <a:rPr lang="en-US" b="1" dirty="0"/>
              <a:t>:</a:t>
            </a:r>
            <a:br>
              <a:rPr lang="en-US" b="1" dirty="0"/>
            </a:br>
            <a:r>
              <a:rPr lang="en-US" b="1" dirty="0"/>
              <a:t/>
            </a:r>
            <a:br>
              <a:rPr lang="en-US" b="1" dirty="0"/>
            </a:br>
            <a:r>
              <a:rPr lang="en-US" b="1" dirty="0"/>
              <a:t>- </a:t>
            </a:r>
            <a:r>
              <a:rPr lang="ar-SA" b="1" dirty="0"/>
              <a:t>تحديد الروابط بين المثيرات والاستجابات التي تتطلب التكوين أو التقوية أو الإضعاف</a:t>
            </a:r>
            <a:r>
              <a:rPr lang="en-US" b="1" dirty="0"/>
              <a:t>.</a:t>
            </a:r>
            <a:br>
              <a:rPr lang="en-US" b="1" dirty="0"/>
            </a:br>
            <a:r>
              <a:rPr lang="en-US" b="1" dirty="0"/>
              <a:t>- </a:t>
            </a:r>
            <a:r>
              <a:rPr lang="ar-SA" b="1" dirty="0"/>
              <a:t>تحديد الظروف التي تؤدي إلى الرضي أو الضيق عند التلاميذ</a:t>
            </a:r>
            <a:r>
              <a:rPr lang="en-US" b="1" dirty="0"/>
              <a:t> .</a:t>
            </a:r>
            <a:br>
              <a:rPr lang="en-US" b="1" dirty="0"/>
            </a:br>
            <a:r>
              <a:rPr lang="en-US" b="1" dirty="0"/>
              <a:t>- </a:t>
            </a:r>
            <a:r>
              <a:rPr lang="ar-SA" b="1" dirty="0"/>
              <a:t>استخدام الرضا أو الضيق للتحكم في سلوك التلاميذ</a:t>
            </a:r>
            <a:r>
              <a:rPr lang="en-US" b="1" dirty="0"/>
              <a:t>.</a:t>
            </a:r>
            <a:br>
              <a:rPr lang="en-US" b="1" dirty="0"/>
            </a:br>
            <a:r>
              <a:rPr lang="en-US" b="1" dirty="0"/>
              <a:t>- </a:t>
            </a:r>
            <a:r>
              <a:rPr lang="ar-SA" b="1" dirty="0"/>
              <a:t>يرى </a:t>
            </a:r>
            <a:r>
              <a:rPr lang="ar-SA" b="1" dirty="0" err="1"/>
              <a:t>ثورندايك</a:t>
            </a:r>
            <a:r>
              <a:rPr lang="ar-SA" b="1" dirty="0"/>
              <a:t> على المعلم والمتعلم تحديد خصائص الأداء الجيد حتى يمكن تحديد تشخيص الأخطاء، كي لا تتكرر ويصعب تعديلها فيما </a:t>
            </a:r>
            <a:r>
              <a:rPr lang="ar-SA" b="1" dirty="0" err="1"/>
              <a:t>بعد،لأن</a:t>
            </a:r>
            <a:r>
              <a:rPr lang="ar-SA" b="1" dirty="0"/>
              <a:t> الممارسة تقوي الروابط الخاطئة كما تقوي الروابط الصحيحة</a:t>
            </a:r>
            <a:r>
              <a:rPr lang="en-US" b="1" dirty="0"/>
              <a:t>. </a:t>
            </a:r>
            <a:br>
              <a:rPr lang="en-US" b="1" dirty="0"/>
            </a:br>
            <a:r>
              <a:rPr lang="en-US" b="1" dirty="0"/>
              <a:t/>
            </a:r>
            <a:br>
              <a:rPr lang="en-US" b="1" dirty="0"/>
            </a:br>
            <a:r>
              <a:rPr lang="ar-SA" b="1" dirty="0"/>
              <a:t>و يرى </a:t>
            </a:r>
            <a:r>
              <a:rPr lang="ar-SA" b="1" dirty="0" err="1"/>
              <a:t>ثورندايك</a:t>
            </a:r>
            <a:r>
              <a:rPr lang="ar-SA" b="1" dirty="0"/>
              <a:t> أن قانون الأثر الأهم في عملية التعلم ،بحيث كان ناقدا للكثير من الممارسات التربوية السائدة ، خاصة العقاب، وطالب بان تكون غرف الصف مصدر سعادة وتهيئة للبواعث المدرسية ،كما حدد الدور الايجابي للمتعلم المنبعث من موقف التعلم حيث أن حاجاته ورغباته هي التي تحدد استجاباته</a:t>
            </a:r>
            <a:r>
              <a:rPr lang="en-US" b="1" dirty="0"/>
              <a:t>. </a:t>
            </a:r>
            <a:br>
              <a:rPr lang="en-US" b="1" dirty="0"/>
            </a:br>
            <a:r>
              <a:rPr lang="en-US" b="1" dirty="0"/>
              <a:t/>
            </a:r>
            <a:br>
              <a:rPr lang="en-US" b="1" dirty="0"/>
            </a:br>
            <a:r>
              <a:rPr lang="en-US" b="1" dirty="0"/>
              <a:t>- </a:t>
            </a:r>
            <a:r>
              <a:rPr lang="ar-SA" b="1" dirty="0"/>
              <a:t>مهمة المعلم ، هي استثارة رغبة التلميذ في الاستجابة والاندفاع في المحاولة والخطأ وذلك بالالتزام بالنصائح التالية</a:t>
            </a:r>
            <a:r>
              <a:rPr lang="en-US" b="1" dirty="0"/>
              <a:t>:</a:t>
            </a:r>
            <a:br>
              <a:rPr lang="en-US" b="1" dirty="0"/>
            </a:br>
            <a:r>
              <a:rPr lang="ar-SA" b="1" dirty="0"/>
              <a:t> </a:t>
            </a:r>
            <a:endParaRPr lang="en-US" dirty="0"/>
          </a:p>
          <a:p>
            <a:r>
              <a:rPr lang="en-US" b="1" dirty="0"/>
              <a:t> </a:t>
            </a:r>
            <a:endParaRPr lang="en-US" dirty="0"/>
          </a:p>
        </p:txBody>
      </p:sp>
      <p:sp>
        <p:nvSpPr>
          <p:cNvPr id="3" name="مستطيل 2"/>
          <p:cNvSpPr/>
          <p:nvPr/>
        </p:nvSpPr>
        <p:spPr>
          <a:xfrm flipH="1">
            <a:off x="1259632" y="908720"/>
            <a:ext cx="7128792" cy="369332"/>
          </a:xfrm>
          <a:prstGeom prst="rect">
            <a:avLst/>
          </a:prstGeom>
        </p:spPr>
        <p:txBody>
          <a:bodyPr wrap="square">
            <a:spAutoFit/>
          </a:bodyPr>
          <a:lstStyle/>
          <a:p>
            <a:pPr lvl="0"/>
            <a:r>
              <a:rPr lang="ar-SA" b="1" dirty="0" smtClean="0"/>
              <a:t>0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55000" lnSpcReduction="20000"/>
          </a:bodyPr>
          <a:lstStyle/>
          <a:p>
            <a:endParaRPr lang="ar-EG" b="1" u="sng" dirty="0" smtClean="0"/>
          </a:p>
          <a:p>
            <a:r>
              <a:rPr lang="ar-SA" b="1" dirty="0"/>
              <a:t>  </a:t>
            </a:r>
            <a:r>
              <a:rPr lang="ar-SA" b="1" u="heavy" dirty="0"/>
              <a:t>التطبيقات التربوية لنظرية </a:t>
            </a:r>
            <a:r>
              <a:rPr lang="ar-SA" b="1" u="heavy" dirty="0" err="1"/>
              <a:t>سكنر</a:t>
            </a:r>
            <a:r>
              <a:rPr lang="ar-SA" b="1" u="heavy" dirty="0"/>
              <a:t> </a:t>
            </a:r>
            <a:endParaRPr lang="en-US" dirty="0"/>
          </a:p>
          <a:p>
            <a:r>
              <a:rPr lang="ar-SA" b="1" dirty="0"/>
              <a:t> </a:t>
            </a:r>
            <a:endParaRPr lang="en-US" dirty="0"/>
          </a:p>
          <a:p>
            <a:r>
              <a:rPr lang="ar-SA" b="1" dirty="0"/>
              <a:t>دول التعزيز عند </a:t>
            </a:r>
            <a:r>
              <a:rPr lang="ar-SA" b="1" dirty="0" err="1"/>
              <a:t>سكينر</a:t>
            </a:r>
            <a:r>
              <a:rPr lang="en-US" b="1" dirty="0"/>
              <a:t>:</a:t>
            </a:r>
            <a:br>
              <a:rPr lang="en-US" b="1" dirty="0"/>
            </a:br>
            <a:r>
              <a:rPr lang="en-US" b="1" dirty="0"/>
              <a:t/>
            </a:r>
            <a:br>
              <a:rPr lang="en-US" b="1" dirty="0"/>
            </a:br>
            <a:r>
              <a:rPr lang="ar-SA" b="1" dirty="0"/>
              <a:t>عندما يتعلم الفرد سلوك جديدا يتم تعزيزه مباشرة ويسمى هذا الإجراء بالتعزيز المستمر. أما إذا وصل المتعلم إلى مرحلة الإتقان، يستحسن تقديم التعزيز من فترة لأخرى ويسمى هذا الإجراء بالتعزيز المتقطع. وهناك أربع أنماط أساسية للتعزيز المتقطع اثنان منه يعتمد على مقدار الوقت الذي يمر بين المعززات وتسمي جداول التعزيز الزمني، أما النوعان الآخران فيعتمدان على عدد الاستجابات المقدمة بين المعززات و تسمى بجداول النسبة(</a:t>
            </a:r>
            <a:r>
              <a:rPr lang="ar-SA" b="1" dirty="0" err="1"/>
              <a:t>فرستر</a:t>
            </a:r>
            <a:r>
              <a:rPr lang="ar-SA" b="1" dirty="0"/>
              <a:t> و سكينر،1957</a:t>
            </a:r>
            <a:r>
              <a:rPr lang="en-US" b="1" dirty="0"/>
              <a:t>).</a:t>
            </a:r>
            <a:br>
              <a:rPr lang="en-US" b="1" dirty="0"/>
            </a:br>
            <a:r>
              <a:rPr lang="en-US" b="1" dirty="0"/>
              <a:t/>
            </a:r>
            <a:br>
              <a:rPr lang="en-US" b="1" dirty="0"/>
            </a:br>
            <a:r>
              <a:rPr lang="ar-SA" b="1" dirty="0"/>
              <a:t>ويتخذ التعزيز سواء كان نسبيا أو زمنيا، شكلا ثابت أو متغير من الاستجابات، وقد يفصل بين كل استجابتين معززتين، في تعزيز نسبي، عدد ثابت أو متغير من الاستجابات. وقد تفصل بين كل تعزيزين في التعزيز الزمني، فترة زمنية ثابتة أو متغيرة بغض النظر عن عدد الاستجابات المنبعثة خلال هذه الفترة</a:t>
            </a:r>
            <a:r>
              <a:rPr lang="en-US" b="1" dirty="0"/>
              <a:t>.</a:t>
            </a:r>
            <a:br>
              <a:rPr lang="en-US" b="1" dirty="0"/>
            </a:br>
            <a:r>
              <a:rPr lang="en-US" b="1" dirty="0"/>
              <a:t/>
            </a:r>
            <a:br>
              <a:rPr lang="en-US" b="1" dirty="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307</Words>
  <Application>Microsoft Office PowerPoint</Application>
  <PresentationFormat>عرض على الشاشة (3:4)‏</PresentationFormat>
  <Paragraphs>78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 Mohamed Morsy</dc:creator>
  <cp:lastModifiedBy>asrar</cp:lastModifiedBy>
  <cp:revision>146</cp:revision>
  <dcterms:created xsi:type="dcterms:W3CDTF">2016-10-26T18:07:55Z</dcterms:created>
  <dcterms:modified xsi:type="dcterms:W3CDTF">2020-04-03T20:46:59Z</dcterms:modified>
</cp:coreProperties>
</file>