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2915816" y="1019869"/>
            <a:ext cx="5770984" cy="5145435"/>
          </a:xfrm>
        </p:spPr>
        <p:txBody>
          <a:bodyPr/>
          <a:lstStyle/>
          <a:p>
            <a:endParaRPr lang="ar-EG" dirty="0" smtClean="0"/>
          </a:p>
          <a:p>
            <a:endParaRPr lang="ar-EG" dirty="0"/>
          </a:p>
          <a:p>
            <a:endParaRPr lang="ar-EG" dirty="0" smtClean="0"/>
          </a:p>
          <a:p>
            <a:endParaRPr lang="ar-EG" dirty="0"/>
          </a:p>
        </p:txBody>
      </p:sp>
      <p:sp>
        <p:nvSpPr>
          <p:cNvPr id="3" name="مستطيل 2"/>
          <p:cNvSpPr/>
          <p:nvPr/>
        </p:nvSpPr>
        <p:spPr>
          <a:xfrm>
            <a:off x="3779913" y="2060848"/>
            <a:ext cx="4104456" cy="1200329"/>
          </a:xfrm>
          <a:prstGeom prst="rect">
            <a:avLst/>
          </a:prstGeom>
        </p:spPr>
        <p:txBody>
          <a:bodyPr wrap="square">
            <a:spAutoFit/>
          </a:bodyPr>
          <a:lstStyle/>
          <a:p>
            <a:r>
              <a:rPr lang="en-US" b="1" dirty="0" smtClean="0"/>
              <a:t>   </a:t>
            </a:r>
            <a:r>
              <a:rPr lang="ar-EG" b="1" dirty="0"/>
              <a:t>د محمد مرسى  قسم علم النفس الفرقة الاولى </a:t>
            </a:r>
            <a:r>
              <a:rPr lang="ar-EG" b="1" dirty="0" smtClean="0"/>
              <a:t> سيكولوجية  التعلم   المحاضرة </a:t>
            </a:r>
            <a:r>
              <a:rPr lang="ar-EG" b="1" dirty="0" smtClean="0"/>
              <a:t>السابعة    </a:t>
            </a:r>
            <a:r>
              <a:rPr lang="ar-EG" b="1" dirty="0" smtClean="0"/>
              <a:t>نظريات  التعلم </a:t>
            </a:r>
            <a:endParaRPr lang="ar-EG" b="1" dirty="0"/>
          </a:p>
          <a:p>
            <a:r>
              <a:rPr lang="en-US" dirty="0" smtClean="0"/>
              <a:t>mohamed.ibrahim01@fart.bu.edu.eg</a:t>
            </a:r>
            <a:endParaRPr lang="ar-E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40000" lnSpcReduction="20000"/>
          </a:bodyPr>
          <a:lstStyle/>
          <a:p>
            <a:r>
              <a:rPr lang="ar-SA" b="1" dirty="0"/>
              <a:t> </a:t>
            </a:r>
            <a:r>
              <a:rPr lang="ar-SA" b="1" dirty="0"/>
              <a:t>1. مرحلة النمو الحسي الحركي(0 – 2 )</a:t>
            </a:r>
            <a:endParaRPr lang="en-US" dirty="0"/>
          </a:p>
          <a:p>
            <a:r>
              <a:rPr lang="ar-SA" b="1" dirty="0"/>
              <a:t>في بدايتها يدرك الطفل ما يحيط به من أشياء عن طريق الأفعال المنعكسة التي يولد بها, والحواس ( نظر, شم, ذوق)وعن طريق التفاعل مع هذه الاشياء حركيا.  والطفل يتعلم بعض المعلومات عن أصابعه عن طريق مسكها وضعها في فمه ( فعل منعكس ) يخرجها من فمه ثم يضعها مره أخرى مما يشير إلى تعلم </a:t>
            </a:r>
            <a:r>
              <a:rPr lang="ar-SA" b="1" dirty="0" err="1"/>
              <a:t>شي</a:t>
            </a:r>
            <a:r>
              <a:rPr lang="ar-SA" b="1" dirty="0"/>
              <a:t> ما هو ارتباط السلوك بالمتعة فيكرره. كذلك  تنمو قدرات معرفية أساسية عن طريق الخبرة والتجربة مثل أن يتعلم أن الجر يحرك العربة .ويتعلم أن يرفس الأرجل أو يزيل الغطاء بتحريك ودفع الغطاء. وهكذا تنمو القدرة المعرفية عن طريق الحس والحركة.. </a:t>
            </a:r>
            <a:endParaRPr lang="en-US" dirty="0"/>
          </a:p>
          <a:p>
            <a:r>
              <a:rPr lang="ar-SA" b="1" dirty="0"/>
              <a:t>في هذه المرحلة ايضاً يتعلم الطفل  فكرة دوام الأشياء أي الاعتقاد باستمرار وجود الشيء حتى وإن كان خارج الرؤيا . في البداية يتساوى عدم رؤية الشيء مع عدم وجوده. في الثلاث أشهر الأولى(0 -3 ) يتابع الطفل الأشياء حتى تختفي. في الثلاث أشهر الثانية( 3-6 ) يصل إلى الأشياء المخبأة إذا تم مشاهدتها أثناء اختباءها.</a:t>
            </a:r>
            <a:endParaRPr lang="en-US" dirty="0"/>
          </a:p>
          <a:p>
            <a:r>
              <a:rPr lang="ar-SA" b="1" u="sng" dirty="0"/>
              <a:t>تقدم بسيط نحو ثبات  مفهوم الأشياء</a:t>
            </a:r>
            <a:endParaRPr lang="en-US" dirty="0"/>
          </a:p>
          <a:p>
            <a:r>
              <a:rPr lang="ar-SA" b="1" dirty="0"/>
              <a:t>مع نهاية العام الأول يتحقق الطفل من دوام الأشياء فالشيء موجود حتى وإن اختفى عن ناظريه( يبحث عن الكرة وإن لم يراها). وتنمو لدى الطفل فيهذه المرحلة القدرة على التوصل إلى استعمالات جديدة لأشياء قديمة ليحل مشكلة ما. فإذا رأى لعبته يمد يده للوصول إليها ( مهارة قديمة).لكن إذا وضعت حاجز لتحجز رؤيتها فإنه سوف يدفع الحاجز </a:t>
            </a:r>
            <a:endParaRPr lang="en-US" dirty="0"/>
          </a:p>
          <a:p>
            <a:r>
              <a:rPr lang="ar-SA" b="1" dirty="0"/>
              <a:t>(مهارة جديدة) وصولاً للكرة فهو استخدم سلوك جديد لخدمة شيء آخر وكأنه يحل المشكلة ..في نهاية المرحلة يتطور الوعي بالذات باعتباره شيء مستقل عن البيئة المحيطة وتبدأ عملية اكتساب اللغة . وفي مدة قصيرة من 18-24 شهر يتحول من كائن عضوي يعتمد على استعدادات وراثية وحركات انعكاسية إلى شخص يستخدم التفكير الرمزي.</a:t>
            </a:r>
            <a:r>
              <a:rPr lang="en-US" b="1"/>
              <a:t> </a:t>
            </a:r>
            <a:endParaRPr lang="en-US"/>
          </a:p>
          <a:p>
            <a:endParaRPr lang="en-US" dirty="0"/>
          </a:p>
          <a:p>
            <a:r>
              <a:rPr lang="ar-SA" b="1" dirty="0" smtClean="0"/>
              <a:t>.</a:t>
            </a:r>
            <a:endParaRPr lang="en-US" sz="2000" dirty="0"/>
          </a:p>
          <a:p>
            <a:r>
              <a:rPr lang="ar-SA" b="1" dirty="0"/>
              <a:t> </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3131840" y="908720"/>
            <a:ext cx="5554960" cy="5217443"/>
          </a:xfrm>
        </p:spPr>
        <p:txBody>
          <a:bodyPr>
            <a:normAutofit fontScale="55000" lnSpcReduction="20000"/>
          </a:bodyPr>
          <a:lstStyle/>
          <a:p>
            <a:r>
              <a:rPr lang="ar-SA" b="1" dirty="0"/>
              <a:t> </a:t>
            </a:r>
            <a:endParaRPr lang="en-US" dirty="0"/>
          </a:p>
          <a:p>
            <a:r>
              <a:rPr lang="ar-SA" b="1" u="sng" dirty="0"/>
              <a:t> التعلم الاجتماعي( بالملاحظة)</a:t>
            </a:r>
            <a:endParaRPr lang="en-US" dirty="0"/>
          </a:p>
          <a:p>
            <a:r>
              <a:rPr lang="ar-SA" b="1" dirty="0"/>
              <a:t>هذا المفهوم يقوم علي افتراض أن الإنسان كائن </a:t>
            </a:r>
            <a:r>
              <a:rPr lang="ar-SA" b="1" dirty="0" err="1"/>
              <a:t>إجتماعي</a:t>
            </a:r>
            <a:r>
              <a:rPr lang="ar-SA" b="1" dirty="0"/>
              <a:t> ، يتأثر </a:t>
            </a:r>
            <a:r>
              <a:rPr lang="ar-SA" b="1" dirty="0" err="1"/>
              <a:t>بإتجاهات</a:t>
            </a:r>
            <a:r>
              <a:rPr lang="ar-SA" b="1" dirty="0"/>
              <a:t> الآخرين التي تمثل الجماعة المحيطة به , ويتأثر كذلك بمشاعر أعضائها وسلوكهم وتصرفاتهم بحيث  يتعلم منهم عن طريق ملاحظة </a:t>
            </a:r>
            <a:r>
              <a:rPr lang="ar-SA" b="1" dirty="0" err="1"/>
              <a:t>إستجاباتهم</a:t>
            </a:r>
            <a:r>
              <a:rPr lang="ar-SA" b="1" dirty="0"/>
              <a:t> والإتيان بسلوك مشابه لسوك النموذج </a:t>
            </a:r>
            <a:r>
              <a:rPr lang="ar-SA" b="1" dirty="0" err="1"/>
              <a:t>فى</a:t>
            </a:r>
            <a:r>
              <a:rPr lang="ar-SA" b="1" dirty="0"/>
              <a:t> المواقف المتشابهة . </a:t>
            </a:r>
            <a:endParaRPr lang="en-US" dirty="0"/>
          </a:p>
          <a:p>
            <a:r>
              <a:rPr lang="ar-SA" b="1" dirty="0"/>
              <a:t>هذا المفهوم يقوم علي </a:t>
            </a:r>
            <a:r>
              <a:rPr lang="ar-SA" b="1" dirty="0" err="1"/>
              <a:t>إفتراض</a:t>
            </a:r>
            <a:r>
              <a:rPr lang="ar-SA" b="1" dirty="0"/>
              <a:t> أن الإنسان كائن </a:t>
            </a:r>
            <a:r>
              <a:rPr lang="ar-SA" b="1" dirty="0" err="1"/>
              <a:t>إجتماعي</a:t>
            </a:r>
            <a:r>
              <a:rPr lang="ar-SA" b="1" dirty="0"/>
              <a:t> ، يتأثر </a:t>
            </a:r>
            <a:r>
              <a:rPr lang="ar-SA" b="1" dirty="0" err="1"/>
              <a:t>بإتجاهات</a:t>
            </a:r>
            <a:r>
              <a:rPr lang="ar-SA" b="1" dirty="0"/>
              <a:t> الآخرين التي تمثل الجماعة المحيطة به , ويتأثر كذلك بمشاعر أعضائها وسلوكهم وتصرفاتهم بحيث  يتعلم منهم عن طريق ملاحظة </a:t>
            </a:r>
            <a:r>
              <a:rPr lang="ar-SA" b="1" dirty="0" err="1"/>
              <a:t>إستجاباتهم</a:t>
            </a:r>
            <a:r>
              <a:rPr lang="ar-SA" b="1" dirty="0"/>
              <a:t> والإتيان بسلوك مشابه لسوك النموذج </a:t>
            </a:r>
            <a:r>
              <a:rPr lang="ar-SA" b="1" dirty="0" err="1"/>
              <a:t>فى</a:t>
            </a:r>
            <a:r>
              <a:rPr lang="ar-SA" b="1" dirty="0"/>
              <a:t> المواقف المتشابهة.</a:t>
            </a:r>
            <a:endParaRPr lang="en-US" dirty="0"/>
          </a:p>
          <a:p>
            <a:r>
              <a:rPr lang="en-US" dirty="0"/>
              <a:t> </a:t>
            </a:r>
          </a:p>
          <a:p>
            <a:r>
              <a:rPr lang="ar-SA" b="1" dirty="0"/>
              <a:t>التعلم بالملاحظة</a:t>
            </a:r>
            <a:r>
              <a:rPr lang="en-US" dirty="0"/>
              <a:t> </a:t>
            </a:r>
            <a:r>
              <a:rPr lang="ar-SA" b="1" dirty="0"/>
              <a:t> </a:t>
            </a:r>
            <a:endParaRPr lang="en-US" dirty="0"/>
          </a:p>
          <a:p>
            <a:r>
              <a:rPr lang="ar-SA" b="1" dirty="0"/>
              <a:t> </a:t>
            </a:r>
            <a:endParaRPr lang="en-US" dirty="0"/>
          </a:p>
          <a:p>
            <a:r>
              <a:rPr lang="ar-SA" b="1" dirty="0"/>
              <a:t> </a:t>
            </a:r>
            <a:endParaRPr lang="en-US" dirty="0"/>
          </a:p>
          <a:p>
            <a:r>
              <a:rPr lang="ar-SA" b="1" dirty="0"/>
              <a:t>والملاحظ هنا أنه يمكن اعتبار التعليم بمفهومه الأساسي عملية اجتماعية ، حيث نلاحظ أنه من  غير الممكن أن يتم التعلم عن طريق الممارسة والخبرة المباشرة فقط , لكن يخبرنا أصحاب التعلم بالملاحظة بإمكانية تأثير سلوك الملاحِظ أو المتعِلم بالثواب والعقاب علي نحو غير مباشر. فملاحظة سلوك النموذج او محاكاة استجابته هما </a:t>
            </a:r>
            <a:r>
              <a:rPr lang="ar-SA" b="1" dirty="0" err="1"/>
              <a:t>المسؤلان</a:t>
            </a:r>
            <a:r>
              <a:rPr lang="ar-SA" b="1" dirty="0"/>
              <a:t> عن حدوث عملية التعلم بغض النظر عن اعتبار أية متغيرات أخري .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r>
              <a:rPr lang="ar-SA" b="1" dirty="0"/>
              <a:t> </a:t>
            </a:r>
            <a:r>
              <a:rPr lang="ar-SA" b="1" u="sng" dirty="0"/>
              <a:t> عناصر التعلم بالملاحظة</a:t>
            </a:r>
            <a:endParaRPr lang="en-US" dirty="0"/>
          </a:p>
          <a:p>
            <a:r>
              <a:rPr lang="ar-SA" b="1" dirty="0"/>
              <a:t>   هناك أربعة مظاهر عقلية تحدد عناصر هذا التعلم وسنذكرها هنا بالترتيب كالاتي:</a:t>
            </a:r>
            <a:endParaRPr lang="en-US" dirty="0"/>
          </a:p>
          <a:p>
            <a:pPr lvl="0"/>
            <a:r>
              <a:rPr lang="ar-SA" b="1" dirty="0"/>
              <a:t>الانتباه: </a:t>
            </a:r>
            <a:endParaRPr lang="en-US" dirty="0"/>
          </a:p>
          <a:p>
            <a:r>
              <a:rPr lang="ar-SA" b="1" dirty="0"/>
              <a:t>      هو الخطوة الأولي في عملية التعلم بالملاحظة . فلكي يصبح النموذج فعالاً ، وذو اثر يجب أن يشاهده المتعلم جيداً  ، وبشكل واضح إذ أن عملية جذب أو أسر </a:t>
            </a:r>
            <a:r>
              <a:rPr lang="ar-SA" b="1" dirty="0" err="1"/>
              <a:t>الإنتباه</a:t>
            </a:r>
            <a:r>
              <a:rPr lang="ar-SA" b="1" dirty="0"/>
              <a:t>, والمحافظة علي هذا الجذب أمر فيه تحدٍ لمعلم الصف ، ويكون ذلك لوجود العديد من العوامل والظروف المناسبة له, فزملاء الفصل ربما يوجد بينهم في بعض الأحيان من يصلح لكي يكون نموذجا يقتدي به بصورة  أكبر من المعلمين, وهذا ليس </a:t>
            </a:r>
            <a:r>
              <a:rPr lang="ar-SA" b="1" dirty="0" err="1"/>
              <a:t>بالشيْ</a:t>
            </a:r>
            <a:r>
              <a:rPr lang="ar-SA" b="1" dirty="0"/>
              <a:t> </a:t>
            </a:r>
            <a:r>
              <a:rPr lang="ar-SA" b="1" dirty="0" err="1"/>
              <a:t>السييْ</a:t>
            </a:r>
            <a:r>
              <a:rPr lang="ar-SA" b="1" dirty="0"/>
              <a:t> جدا اذا </a:t>
            </a:r>
            <a:r>
              <a:rPr lang="ar-SA" b="1" dirty="0" err="1"/>
              <a:t>ماكان</a:t>
            </a:r>
            <a:r>
              <a:rPr lang="ar-SA" b="1" dirty="0"/>
              <a:t> في استطاعة المعلم أن يوجه اهتمامه نحو السلوكيات الأكثر </a:t>
            </a:r>
            <a:r>
              <a:rPr lang="ar-SA" b="1" dirty="0" err="1"/>
              <a:t>إلفاتاً</a:t>
            </a:r>
            <a:r>
              <a:rPr lang="ar-SA" b="1" dirty="0"/>
              <a:t> لانتباه طلابه ، فمثلا قد يكون من الأفضل أن يقوم أحد الطلاب بشرح الحل لأحدي المسائل المعضلة فلسفيا </a:t>
            </a:r>
            <a:r>
              <a:rPr lang="ar-SA" b="1" dirty="0" err="1"/>
              <a:t>أورياضيا</a:t>
            </a:r>
            <a:r>
              <a:rPr lang="ar-SA" b="1" dirty="0"/>
              <a:t>.</a:t>
            </a:r>
            <a:endParaRPr lang="en-US" dirty="0"/>
          </a:p>
          <a:p>
            <a:pPr lvl="0"/>
            <a:r>
              <a:rPr lang="ar-SA" b="1" dirty="0"/>
              <a:t>الذاكرة:</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763688" y="476672"/>
            <a:ext cx="6696744" cy="5328592"/>
          </a:xfrm>
        </p:spPr>
        <p:txBody>
          <a:bodyPr>
            <a:normAutofit/>
          </a:bodyPr>
          <a:lstStyle/>
          <a:p>
            <a:r>
              <a:rPr lang="ar-SA" b="1" dirty="0"/>
              <a:t> </a:t>
            </a:r>
            <a:endParaRPr lang="en-US" dirty="0"/>
          </a:p>
          <a:p>
            <a:pPr lvl="0"/>
            <a:r>
              <a:rPr lang="ar-SA" b="1" dirty="0"/>
              <a:t>الذاكرة:</a:t>
            </a:r>
            <a:endParaRPr lang="en-US" dirty="0"/>
          </a:p>
          <a:p>
            <a:r>
              <a:rPr lang="ar-SA" b="1" dirty="0"/>
              <a:t>      وهي الخطوة التالية الضرورية </a:t>
            </a:r>
            <a:r>
              <a:rPr lang="ar-SA" b="1" dirty="0" err="1"/>
              <a:t>لاتمام</a:t>
            </a:r>
            <a:r>
              <a:rPr lang="ar-SA" b="1" dirty="0"/>
              <a:t> عملية التعلم بالملاحظة. فالتلاميذ لا يبنون النماذج السلوكية إلا مما يتذكرونه فقط ، وعلي المعلم أن يعين طلابه في هذه العملية ، وذلك من خلال تشجيعهم علي تذكر ما قد سبق أن رأوه أو سمعوه ، ومساعدتهم علي أن يتذكروا بصورة أفضل عن طريق ربط خبراتهم السابقة المألوفة عندهم  بما تعلموه حالياً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582341"/>
            <a:ext cx="4302224" cy="1477328"/>
          </a:xfrm>
          <a:prstGeom prst="rect">
            <a:avLst/>
          </a:prstGeom>
        </p:spPr>
        <p:txBody>
          <a:bodyPr wrap="square">
            <a:spAutoFit/>
          </a:bodyPr>
          <a:lstStyle/>
          <a:p>
            <a:r>
              <a:rPr lang="ar-EG" b="1" dirty="0"/>
              <a:t> </a:t>
            </a:r>
            <a:r>
              <a:rPr lang="ar-EG" b="1" dirty="0" smtClean="0"/>
              <a:t>ملاحظات </a:t>
            </a:r>
            <a:r>
              <a:rPr lang="en-US" b="1" dirty="0"/>
              <a:t/>
            </a:r>
            <a:br>
              <a:rPr lang="en-US" b="1" dirty="0"/>
            </a:br>
            <a:r>
              <a:rPr lang="en-US" b="1" dirty="0"/>
              <a:t/>
            </a:r>
            <a:br>
              <a:rPr lang="en-US" b="1" dirty="0"/>
            </a:br>
            <a:r>
              <a:rPr lang="ar-SA" b="1" dirty="0" smtClean="0"/>
              <a:t>.</a:t>
            </a:r>
            <a:endParaRPr lang="en-US" dirty="0"/>
          </a:p>
          <a:p>
            <a:r>
              <a:rPr lang="ar-IQ" b="1" dirty="0"/>
              <a:t/>
            </a:r>
            <a:br>
              <a:rPr lang="ar-IQ" b="1" dirty="0"/>
            </a:br>
            <a:r>
              <a:rPr lang="ar-IQ" b="1" dirty="0"/>
              <a:t> </a:t>
            </a:r>
            <a:endParaRPr lang="en-US" b="1" dirty="0"/>
          </a:p>
        </p:txBody>
      </p:sp>
      <p:sp>
        <p:nvSpPr>
          <p:cNvPr id="3" name="عنصر نائب للمحتوى 2"/>
          <p:cNvSpPr>
            <a:spLocks noGrp="1"/>
          </p:cNvSpPr>
          <p:nvPr>
            <p:ph sz="half" idx="2"/>
          </p:nvPr>
        </p:nvSpPr>
        <p:spPr>
          <a:xfrm>
            <a:off x="1259632" y="1124744"/>
            <a:ext cx="7488832" cy="5328592"/>
          </a:xfrm>
        </p:spPr>
        <p:txBody>
          <a:bodyPr>
            <a:normAutofit fontScale="92500"/>
          </a:bodyPr>
          <a:lstStyle/>
          <a:p>
            <a:pPr lvl="0"/>
            <a:r>
              <a:rPr lang="ar-SA" b="1" dirty="0"/>
              <a:t>مهارات الإنتاج:</a:t>
            </a:r>
            <a:endParaRPr lang="en-US" dirty="0"/>
          </a:p>
          <a:p>
            <a:r>
              <a:rPr lang="ar-SA" b="1" dirty="0"/>
              <a:t>      وهي الخطوة الثالثة في حالة التعلم بالملاحظة ،ويقصد بها المهارات الحركية المطلوبة للقيام بالسلوك المشاهد وبطريقة متوازنة مناسبة وناعمة,  وهى وإن كانت أقل أهمية إلا انها أمر حاسم إذا أردنا </a:t>
            </a:r>
            <a:r>
              <a:rPr lang="ar-SA" b="1" dirty="0" err="1"/>
              <a:t>للنمذجة</a:t>
            </a:r>
            <a:r>
              <a:rPr lang="ar-SA" b="1" dirty="0"/>
              <a:t> أن تتم بصورة حسنة ، فمشاهدة شخص يسبح لن تجعل المتعلم يسبح إلا إذا قام بالتدريب المطلوب, حتى لا تنقصه المهارات اللازمة للقيام بالعمل . وهو ما يسمي (بمهارات الإنتاج) . وذلك رغم أنه كان منتبهاً للنموذج ولم ينس ما رأى . </a:t>
            </a:r>
            <a:endParaRPr lang="en-US" dirty="0"/>
          </a:p>
          <a:p>
            <a:r>
              <a:rPr lang="ar-SA" b="1" dirty="0"/>
              <a:t> </a:t>
            </a:r>
            <a:endParaRPr lang="en-US" dirty="0"/>
          </a:p>
          <a:p>
            <a:r>
              <a:rPr lang="ar-SA" dirty="0"/>
              <a:t> </a:t>
            </a:r>
            <a:endParaRPr lang="en-US" dirty="0"/>
          </a:p>
          <a:p>
            <a:r>
              <a:rPr lang="ar-SA" b="1" dirty="0"/>
              <a:t> </a:t>
            </a:r>
            <a:r>
              <a:rPr lang="en-US" dirty="0"/>
              <a:t> </a:t>
            </a:r>
            <a:r>
              <a:rPr lang="ar-SA" b="1" dirty="0"/>
              <a:t> </a:t>
            </a:r>
            <a:endParaRPr lang="en-US" dirty="0"/>
          </a:p>
          <a:p>
            <a:r>
              <a:rPr lang="ar-SA" b="1" dirty="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62500" lnSpcReduction="20000"/>
          </a:bodyPr>
          <a:lstStyle/>
          <a:p>
            <a:pPr lvl="0"/>
            <a:r>
              <a:rPr lang="ar-SA" b="1" u="sng" dirty="0"/>
              <a:t>التعزيز</a:t>
            </a:r>
            <a:r>
              <a:rPr lang="ar-SA" sz="2400" b="1" u="sng" dirty="0"/>
              <a:t>: </a:t>
            </a:r>
            <a:endParaRPr lang="en-US" sz="1800" dirty="0"/>
          </a:p>
          <a:p>
            <a:r>
              <a:rPr lang="ar-SA" sz="3200" b="1" dirty="0"/>
              <a:t>     </a:t>
            </a:r>
            <a:r>
              <a:rPr lang="ar-SA" b="1" dirty="0"/>
              <a:t>وهو الخطوة الرابعة في عملية التعلم بالمشاهدة. والتعزيز ويحدث بطريقتين : </a:t>
            </a:r>
            <a:endParaRPr lang="en-US" sz="2000" dirty="0"/>
          </a:p>
          <a:p>
            <a:pPr lvl="1"/>
            <a:r>
              <a:rPr lang="ar-SA" b="1" dirty="0"/>
              <a:t>التعزيز يمكنه أن يزيد مستوى تكرار السلوك وذلك من خلال عملية الاشراط الكلاسيكي . </a:t>
            </a:r>
            <a:endParaRPr lang="en-US" sz="1800" dirty="0"/>
          </a:p>
          <a:p>
            <a:pPr lvl="1"/>
            <a:r>
              <a:rPr lang="ar-SA" b="1" dirty="0"/>
              <a:t>ويحدث أيضاً من خلال تعزيز الاخرين بدلاً عن تعزيزه هو- </a:t>
            </a:r>
            <a:r>
              <a:rPr lang="ar-SA" b="1" dirty="0" err="1"/>
              <a:t>أى</a:t>
            </a:r>
            <a:r>
              <a:rPr lang="ar-SA" b="1" dirty="0"/>
              <a:t> المتعلم-  حيث يرى المشاهد أن النموذج يحصل علي التعزيز بدون أن يحصل هو عليه شخصياً, أو في داخل الصف فالطالب يرى أحد زملائه يُمتدح لعمل قام به بشكل جيد أو أنه تم إهمال طالب آخر من قبل المعلم فيسهل عليه الإتيان بنفس العمل الذى تم تعزيزه أو ترك السلوك الذى تم إهماله.</a:t>
            </a:r>
            <a:endParaRPr lang="en-US" sz="1800" dirty="0"/>
          </a:p>
          <a:p>
            <a:r>
              <a:rPr lang="ar-SA" b="1" dirty="0"/>
              <a:t>عناصر التعلم بالملاحظة</a:t>
            </a:r>
            <a:endParaRPr lang="en-US" sz="2000" b="1" dirty="0"/>
          </a:p>
          <a:p>
            <a:r>
              <a:rPr lang="ar-SA" b="1" dirty="0"/>
              <a:t>التعزيز</a:t>
            </a:r>
            <a:endParaRPr lang="en-US" sz="2000" b="1" dirty="0"/>
          </a:p>
          <a:p>
            <a:r>
              <a:rPr lang="ar-SA" b="1" dirty="0"/>
              <a:t>مهارات الإنتاج</a:t>
            </a:r>
            <a:endParaRPr lang="en-US" sz="2000" b="1" dirty="0"/>
          </a:p>
          <a:p>
            <a:r>
              <a:rPr lang="ar-SA" b="1" dirty="0"/>
              <a:t>الذاكرة</a:t>
            </a:r>
            <a:endParaRPr lang="en-US" sz="2000" b="1" dirty="0"/>
          </a:p>
          <a:p>
            <a:r>
              <a:rPr lang="ar-SA" sz="3200" b="1" dirty="0" err="1"/>
              <a:t>ا</a:t>
            </a:r>
            <a:r>
              <a:rPr lang="ar-SA" b="1" dirty="0" err="1"/>
              <a:t>لإنتباه</a:t>
            </a:r>
            <a:r>
              <a:rPr lang="ar-SA" sz="3200" b="1" dirty="0"/>
              <a:t> </a:t>
            </a:r>
            <a:endParaRPr lang="en-US" sz="2000" b="1" dirty="0"/>
          </a:p>
          <a:p>
            <a:r>
              <a:rPr lang="ar-SA" sz="3000" dirty="0"/>
              <a:t> </a:t>
            </a:r>
            <a:endParaRPr lang="en-US" sz="3000" dirty="0"/>
          </a:p>
          <a:p>
            <a:endParaRPr lang="ar-EG" sz="3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691680" y="764704"/>
            <a:ext cx="7056784" cy="5618951"/>
          </a:xfrm>
        </p:spPr>
        <p:txBody>
          <a:bodyPr/>
          <a:lstStyle/>
          <a:p>
            <a:endParaRPr lang="ar-EG" dirty="0"/>
          </a:p>
        </p:txBody>
      </p:sp>
      <p:sp>
        <p:nvSpPr>
          <p:cNvPr id="3" name="مستطيل 2"/>
          <p:cNvSpPr/>
          <p:nvPr/>
        </p:nvSpPr>
        <p:spPr>
          <a:xfrm>
            <a:off x="2286000" y="1028343"/>
            <a:ext cx="4572000" cy="4524315"/>
          </a:xfrm>
          <a:prstGeom prst="rect">
            <a:avLst/>
          </a:prstGeom>
        </p:spPr>
        <p:txBody>
          <a:bodyPr>
            <a:spAutoFit/>
          </a:bodyPr>
          <a:lstStyle/>
          <a:p>
            <a:r>
              <a:rPr lang="ar-SA" b="1" dirty="0"/>
              <a:t>التطبيقات التربوية للتعلم بالملاحظة </a:t>
            </a:r>
            <a:endParaRPr lang="en-US" sz="1200" dirty="0"/>
          </a:p>
          <a:p>
            <a:r>
              <a:rPr lang="ar-SA" b="1" dirty="0"/>
              <a:t>توحي كثير من الدلائل بأن نموذج التعلم بالملاحظة ، كخطة تعلمية ـ تعليمية ، يعتبر فعال أكثر من بعض النماذج التعليمية </a:t>
            </a:r>
            <a:r>
              <a:rPr lang="ar-SA" b="1" dirty="0" err="1"/>
              <a:t>الاخري</a:t>
            </a:r>
            <a:r>
              <a:rPr lang="ar-SA" b="1" dirty="0"/>
              <a:t> وخاصة في تعلم المهارات الاجتماعية والمهارات الحركية المعقدة. وتتضح هذه الأهمية من خلال </a:t>
            </a:r>
            <a:r>
              <a:rPr lang="ar-SA" b="1" dirty="0" err="1"/>
              <a:t>الدورالفعال</a:t>
            </a:r>
            <a:r>
              <a:rPr lang="ar-SA" b="1" dirty="0"/>
              <a:t> الذي يقوم به المعلم داخل غرفة الصف </a:t>
            </a:r>
            <a:r>
              <a:rPr lang="ar-SA" b="1" dirty="0" err="1"/>
              <a:t>لانه</a:t>
            </a:r>
            <a:r>
              <a:rPr lang="ar-SA" b="1" dirty="0"/>
              <a:t> يمثل نموذجاً غنياً لطلابه من خلال التنوع للسلوك الذي يصدر عنه أمامهم. فيجب علي المعلم أن يأخذ حذره عند انتقاء الكلمات والحركات والأعمال التي قطعاً سوف يؤثر بها علي طلابه . </a:t>
            </a:r>
            <a:endParaRPr lang="en-US" sz="1400" dirty="0"/>
          </a:p>
          <a:p>
            <a:r>
              <a:rPr lang="ar-SA" b="1" dirty="0"/>
              <a:t>لقد أكدت دراسات عديدة أن التلاميذ يتأثرون بسلوك معلميهم وتصرفاتهم أكثر من تأثرهم    بأقوالهم ونصائحهم . إن إدراك المعلم لدوره كأنموذج فعال له تأثير فعال وأن هذا التأثير ليس مقصوراً علي المعلومات الاكاديمية المعرفية فقط </a:t>
            </a:r>
            <a:r>
              <a:rPr lang="ar-SA" b="1" dirty="0" err="1"/>
              <a:t>وأنما</a:t>
            </a:r>
            <a:r>
              <a:rPr lang="ar-SA" b="1" dirty="0"/>
              <a:t> يتناول جوانب سلوكية عديدة, ويساعد في كثير من الأحوال علي أداء سلوكيات مرغوب فيها .</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a:xfrm>
            <a:off x="1115616" y="836712"/>
            <a:ext cx="7571184" cy="5289451"/>
          </a:xfrm>
        </p:spPr>
        <p:txBody>
          <a:bodyPr>
            <a:normAutofit fontScale="55000" lnSpcReduction="20000"/>
          </a:bodyPr>
          <a:lstStyle/>
          <a:p>
            <a:r>
              <a:rPr lang="ar-SA" b="1" u="sng" dirty="0"/>
              <a:t>ثالثاً وجهة النظر المعرفية في كيفية حدوث التعلم</a:t>
            </a:r>
            <a:endParaRPr lang="en-US" dirty="0"/>
          </a:p>
          <a:p>
            <a:r>
              <a:rPr lang="ar-SA" b="1" dirty="0"/>
              <a:t>الاتجاه المعرفي في التعلم (التعلم المعرفي) أو ما يسمي (بعلم النفس المعرفي) هو مدرسة جمعت بين عدد من علماء النفس الذين تباينت </a:t>
            </a:r>
            <a:r>
              <a:rPr lang="ar-SA" b="1" dirty="0" err="1"/>
              <a:t>إتجاهاتهم</a:t>
            </a:r>
            <a:r>
              <a:rPr lang="ar-SA" b="1" dirty="0"/>
              <a:t> </a:t>
            </a:r>
            <a:r>
              <a:rPr lang="ar-SA" b="1" dirty="0" err="1"/>
              <a:t>وإهتماماتهم</a:t>
            </a:r>
            <a:r>
              <a:rPr lang="ar-SA" b="1" dirty="0"/>
              <a:t>, وتدور نظرة هذه المدرسة المعرفية حول اعتبار أن الإنسان كائناً مفكراً باحثاً عن المعلومات ومجهزاً لها ومبتكراً فيها جميعاً . </a:t>
            </a:r>
            <a:endParaRPr lang="en-US" dirty="0"/>
          </a:p>
          <a:p>
            <a:r>
              <a:rPr lang="ar-SA" b="1" dirty="0"/>
              <a:t>إن النظريات المعرفية للتعلم هي تفسيرات لطرق حدوث التعلم، و تؤكد هذه المدرسة علي الروابط القائمة بين أعمال الفرد من جهة وبين كل مهاراته العقلية وخبراته السابقة من جهة أخري. </a:t>
            </a:r>
            <a:endParaRPr lang="en-US" dirty="0"/>
          </a:p>
          <a:p>
            <a:r>
              <a:rPr lang="ar-SA" b="1" dirty="0"/>
              <a:t> </a:t>
            </a:r>
            <a:endParaRPr lang="en-US" dirty="0"/>
          </a:p>
          <a:p>
            <a:r>
              <a:rPr lang="ar-SA" b="1" dirty="0"/>
              <a:t> </a:t>
            </a:r>
            <a:endParaRPr lang="en-US" dirty="0"/>
          </a:p>
          <a:p>
            <a:r>
              <a:rPr lang="ar-SA" b="1" dirty="0"/>
              <a:t>الاتجاه المعرفي في التعلم (التعلم المعرفي) أو ما يسمي (بعلم النفس المعرفي) تدور نظرته إلى اعتبار أن الإنسان كائناً مفكراً باحثاً عن المعلومات ومجهزاً لها ومبتكراً فيها جميعاً . و يؤكد هذا الاتجاه علي الروابط القائمة بين أعمال الفرد من جهة وبين كل مهاراته العقلية وخبراته السابقة من جهة أخري .</a:t>
            </a:r>
            <a:endParaRPr lang="en-US" dirty="0"/>
          </a:p>
          <a:p>
            <a:r>
              <a:rPr lang="en-US" dirty="0"/>
              <a:t> </a:t>
            </a:r>
          </a:p>
          <a:p>
            <a:r>
              <a:rPr lang="ar-SA" b="1" u="sng" dirty="0"/>
              <a:t>وجهة النظر المعرفية في كيفية حدوث التعلم</a:t>
            </a:r>
            <a:r>
              <a:rPr lang="en-US" dirty="0"/>
              <a:t> </a:t>
            </a:r>
            <a:r>
              <a:rPr lang="ar-SA" b="1" dirty="0"/>
              <a:t> </a:t>
            </a:r>
            <a:endParaRPr lang="en-US" dirty="0"/>
          </a:p>
          <a:p>
            <a:r>
              <a:rPr lang="ar-SA" b="1" dirty="0"/>
              <a:t> </a:t>
            </a:r>
            <a:endParaRPr lang="en-US" dirty="0"/>
          </a:p>
          <a:p>
            <a:r>
              <a:rPr lang="ar-SA" b="1" dirty="0"/>
              <a:t> </a:t>
            </a:r>
            <a:endParaRPr lang="en-US" dirty="0"/>
          </a:p>
          <a:p>
            <a:r>
              <a:rPr lang="ar-SA" b="1" dirty="0"/>
              <a:t> </a:t>
            </a:r>
            <a:endParaRPr lang="en-US" dirty="0"/>
          </a:p>
          <a:p>
            <a:r>
              <a:rPr lang="ar-SA" b="1" dirty="0"/>
              <a:t>وسوف نتناول هنا أحد أبرز النظريات للتعلم في هذا الصدد مع بيان طرق الافادة منها لدي كل من المعلم والمتعلم حيث نتناول نظريه </a:t>
            </a:r>
            <a:r>
              <a:rPr lang="ar-SA" b="1" dirty="0" err="1"/>
              <a:t>بياجيه</a:t>
            </a:r>
            <a:r>
              <a:rPr lang="ar-SA" b="1" dirty="0"/>
              <a:t> باعتبارها النظرية الأكثر انتشاراً وتطبيقاً في مجال التربية, ثم نتناول نظريات التعلم المعرفي عند </a:t>
            </a:r>
            <a:r>
              <a:rPr lang="ar-SA" b="1" dirty="0" err="1"/>
              <a:t>أوزبل</a:t>
            </a:r>
            <a:r>
              <a:rPr lang="ar-SA" b="1" dirty="0"/>
              <a:t> ونظرية </a:t>
            </a:r>
            <a:r>
              <a:rPr lang="ar-SA" b="1" dirty="0" err="1"/>
              <a:t>الجشتالت</a:t>
            </a:r>
            <a:r>
              <a:rPr lang="ar-SA" b="1" dirty="0"/>
              <a:t> باعتبارها ايضاً نظريات مهمة في مجال التربية.</a:t>
            </a:r>
            <a:endParaRPr lang="en-US" dirty="0"/>
          </a:p>
          <a:p>
            <a:r>
              <a:rPr lang="ar-SA" b="1" dirty="0"/>
              <a:t> </a:t>
            </a:r>
            <a:endParaRPr lang="en-US" dirty="0"/>
          </a:p>
          <a:p>
            <a:r>
              <a:rPr lang="ar-SA" b="1" dirty="0"/>
              <a:t> </a:t>
            </a:r>
            <a:endParaRPr lang="en-US" dirty="0"/>
          </a:p>
          <a:p>
            <a:r>
              <a:rPr lang="en-US" b="1" dirty="0"/>
              <a:t> </a:t>
            </a:r>
            <a:endParaRPr lang="en-US" dirty="0"/>
          </a:p>
        </p:txBody>
      </p:sp>
      <p:sp>
        <p:nvSpPr>
          <p:cNvPr id="3" name="مستطيل 2"/>
          <p:cNvSpPr/>
          <p:nvPr/>
        </p:nvSpPr>
        <p:spPr>
          <a:xfrm flipH="1">
            <a:off x="1259632" y="908720"/>
            <a:ext cx="7128792" cy="369332"/>
          </a:xfrm>
          <a:prstGeom prst="rect">
            <a:avLst/>
          </a:prstGeom>
        </p:spPr>
        <p:txBody>
          <a:bodyPr wrap="square">
            <a:spAutoFit/>
          </a:bodyPr>
          <a:lstStyle/>
          <a:p>
            <a:pPr lvl="0"/>
            <a:r>
              <a:rPr lang="ar-SA" b="1" dirty="0" smtClean="0"/>
              <a:t>0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half" idx="2"/>
          </p:nvPr>
        </p:nvSpPr>
        <p:spPr/>
        <p:txBody>
          <a:bodyPr>
            <a:normAutofit fontScale="47500" lnSpcReduction="20000"/>
          </a:bodyPr>
          <a:lstStyle/>
          <a:p>
            <a:endParaRPr lang="ar-EG" b="1" u="sng" dirty="0" smtClean="0"/>
          </a:p>
          <a:p>
            <a:r>
              <a:rPr lang="ar-SA" b="1" dirty="0"/>
              <a:t>  </a:t>
            </a:r>
            <a:r>
              <a:rPr lang="ar-SA" b="1" dirty="0" smtClean="0"/>
              <a:t>أ</a:t>
            </a:r>
            <a:r>
              <a:rPr lang="ar-SA" b="1" u="sng" dirty="0"/>
              <a:t>1.  ًنظرية التعلم المعرفي لجان </a:t>
            </a:r>
            <a:r>
              <a:rPr lang="ar-SA" b="1" u="sng" dirty="0" err="1"/>
              <a:t>بياجية</a:t>
            </a:r>
            <a:endParaRPr lang="en-US" dirty="0"/>
          </a:p>
          <a:p>
            <a:r>
              <a:rPr lang="ar-SA" b="1" dirty="0"/>
              <a:t>نظرية جان </a:t>
            </a:r>
            <a:r>
              <a:rPr lang="ar-SA" b="1" dirty="0" err="1"/>
              <a:t>بياجيه</a:t>
            </a:r>
            <a:r>
              <a:rPr lang="ar-SA" b="1" dirty="0"/>
              <a:t> من أشهر نظريات النمو والتعلم  المعرفي انتشارًا في ميادين علم النفس. قضى </a:t>
            </a:r>
            <a:r>
              <a:rPr lang="ar-SA" b="1" dirty="0" err="1"/>
              <a:t>بياجيه</a:t>
            </a:r>
            <a:r>
              <a:rPr lang="ar-SA" b="1" dirty="0"/>
              <a:t>  فترة طويلة بملاحظة سلوك الأطفال دون تدخل مباشر من جانبه فكان يعطيهم مشكلات معينه ويفحص الطرق التي يتبعونها في حلها في مختلف الأعمار. ثم جمع ملاحظاته وآراءه في كتابيه ”اللغة والفكر عند الطفل“  وتوصل أن تفكير الطفل يتغير كلما تقدم به العمر الزمني .</a:t>
            </a:r>
            <a:endParaRPr lang="en-US" dirty="0"/>
          </a:p>
          <a:p>
            <a:r>
              <a:rPr lang="ar-SA" b="1" u="sng" dirty="0"/>
              <a:t>مراحل النمو العقلي عند </a:t>
            </a:r>
            <a:r>
              <a:rPr lang="ar-SA" b="1" u="sng" dirty="0" err="1"/>
              <a:t>بياجية</a:t>
            </a:r>
            <a:endParaRPr lang="en-US" dirty="0"/>
          </a:p>
          <a:p>
            <a:r>
              <a:rPr lang="ar-SA" b="1" dirty="0"/>
              <a:t>افترض </a:t>
            </a:r>
            <a:r>
              <a:rPr lang="ar-SA" b="1" dirty="0" err="1"/>
              <a:t>بياجيه</a:t>
            </a:r>
            <a:r>
              <a:rPr lang="ar-SA" b="1" dirty="0"/>
              <a:t> أن النمو العقلي يسير في تسلسل ثابت يمر به الأفراد. هذا التغير المتسلسل متدرج مرحلياً, أي لا يمكن الوصول إلى مرحلة قبل المرحلة التي تسبقها. وكل مرحلة هي نتاج للمرحلة السابقة وإعداد للمرحلة التالية. </a:t>
            </a:r>
            <a:r>
              <a:rPr lang="ar-SA" b="1" dirty="0" err="1"/>
              <a:t>وبناءاً</a:t>
            </a:r>
            <a:r>
              <a:rPr lang="ar-SA" b="1" dirty="0"/>
              <a:t> على ذلك حدد </a:t>
            </a:r>
            <a:r>
              <a:rPr lang="ar-SA" b="1" dirty="0" err="1"/>
              <a:t>بياجيه</a:t>
            </a:r>
            <a:r>
              <a:rPr lang="ar-SA" b="1" dirty="0"/>
              <a:t> أعماراً زمنية دقيقة وليست ثابته لكل مرحلة عقلية. فالأساس عند </a:t>
            </a:r>
            <a:r>
              <a:rPr lang="ar-SA" b="1" dirty="0" err="1"/>
              <a:t>بياجيه</a:t>
            </a:r>
            <a:r>
              <a:rPr lang="ar-SA" b="1" dirty="0"/>
              <a:t> ليست التقسيمات الزمنية بل تدرج العمليات العقلية </a:t>
            </a:r>
            <a:r>
              <a:rPr lang="ar-SA" b="1" dirty="0" err="1"/>
              <a:t>ومرحليتها</a:t>
            </a:r>
            <a:r>
              <a:rPr lang="ar-SA" b="1" dirty="0"/>
              <a:t> وقد حددها كما يلي:</a:t>
            </a:r>
            <a:endParaRPr lang="en-US" dirty="0"/>
          </a:p>
          <a:p>
            <a:pPr lvl="0"/>
            <a:r>
              <a:rPr lang="ar-SA" b="1" dirty="0"/>
              <a:t>مرحلة النمو الحسي الحركي(0 – 2 ).</a:t>
            </a:r>
            <a:endParaRPr lang="en-US" dirty="0"/>
          </a:p>
          <a:p>
            <a:pPr lvl="0"/>
            <a:r>
              <a:rPr lang="ar-SA" b="1" dirty="0"/>
              <a:t>مرحلة ما قبل العمليات (2- 7 سنوات)</a:t>
            </a:r>
            <a:endParaRPr lang="en-US" dirty="0"/>
          </a:p>
          <a:p>
            <a:pPr lvl="0"/>
            <a:r>
              <a:rPr lang="ar-SA" b="1" dirty="0"/>
              <a:t>مرحلة العمليات </a:t>
            </a:r>
            <a:r>
              <a:rPr lang="ar-SA" b="1" dirty="0" err="1"/>
              <a:t>العيانية</a:t>
            </a:r>
            <a:r>
              <a:rPr lang="ar-SA" b="1" dirty="0"/>
              <a:t> أو المحسوسة ” المادية“ (7- 12 سنة) .</a:t>
            </a:r>
            <a:endParaRPr lang="en-US" dirty="0"/>
          </a:p>
          <a:p>
            <a:pPr lvl="0"/>
            <a:r>
              <a:rPr lang="ar-SA" b="1" dirty="0"/>
              <a:t>مرحلة العمليات الصورية أو الشكلية (12 – 20 سنة)</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1042</Words>
  <Application>Microsoft Office PowerPoint</Application>
  <PresentationFormat>عرض على الشاشة (3:4)‏</PresentationFormat>
  <Paragraphs>76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 Mohamed Morsy</dc:creator>
  <cp:lastModifiedBy>asrar</cp:lastModifiedBy>
  <cp:revision>136</cp:revision>
  <dcterms:created xsi:type="dcterms:W3CDTF">2016-10-26T18:07:55Z</dcterms:created>
  <dcterms:modified xsi:type="dcterms:W3CDTF">2020-04-03T20:33:25Z</dcterms:modified>
</cp:coreProperties>
</file>