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61" r:id="rId3"/>
    <p:sldId id="262" r:id="rId4"/>
    <p:sldId id="263" r:id="rId5"/>
    <p:sldId id="264" r:id="rId6"/>
    <p:sldId id="265" r:id="rId7"/>
    <p:sldId id="266" r:id="rId8"/>
    <p:sldId id="267" r:id="rId9"/>
    <p:sldId id="268" r:id="rId10"/>
    <p:sldId id="269"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10/08/1441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a:xfrm>
            <a:off x="2915816" y="1019869"/>
            <a:ext cx="5770984" cy="5145435"/>
          </a:xfrm>
        </p:spPr>
        <p:txBody>
          <a:bodyPr/>
          <a:lstStyle/>
          <a:p>
            <a:endParaRPr lang="ar-EG" dirty="0" smtClean="0"/>
          </a:p>
          <a:p>
            <a:endParaRPr lang="ar-EG" dirty="0"/>
          </a:p>
          <a:p>
            <a:endParaRPr lang="ar-EG" dirty="0" smtClean="0"/>
          </a:p>
          <a:p>
            <a:endParaRPr lang="ar-EG" dirty="0"/>
          </a:p>
        </p:txBody>
      </p:sp>
      <p:sp>
        <p:nvSpPr>
          <p:cNvPr id="3" name="مستطيل 2"/>
          <p:cNvSpPr/>
          <p:nvPr/>
        </p:nvSpPr>
        <p:spPr>
          <a:xfrm>
            <a:off x="3779913" y="2060848"/>
            <a:ext cx="4104456" cy="1200329"/>
          </a:xfrm>
          <a:prstGeom prst="rect">
            <a:avLst/>
          </a:prstGeom>
        </p:spPr>
        <p:txBody>
          <a:bodyPr wrap="square">
            <a:spAutoFit/>
          </a:bodyPr>
          <a:lstStyle/>
          <a:p>
            <a:r>
              <a:rPr lang="en-US" b="1" dirty="0" smtClean="0"/>
              <a:t>   </a:t>
            </a:r>
            <a:r>
              <a:rPr lang="ar-EG" b="1" dirty="0"/>
              <a:t>د محمد مرسى  قسم علم النفس الفرقة الاولى </a:t>
            </a:r>
            <a:r>
              <a:rPr lang="ar-EG" b="1" dirty="0" smtClean="0"/>
              <a:t> سيكولوجية  التعلم   المحاضرة </a:t>
            </a:r>
            <a:r>
              <a:rPr lang="ar-EG" b="1" dirty="0" smtClean="0"/>
              <a:t>السادسة   </a:t>
            </a:r>
            <a:r>
              <a:rPr lang="ar-EG" b="1" dirty="0" smtClean="0"/>
              <a:t>نظريات  التعلم </a:t>
            </a:r>
            <a:endParaRPr lang="ar-EG" b="1" dirty="0"/>
          </a:p>
          <a:p>
            <a:r>
              <a:rPr lang="en-US" dirty="0" smtClean="0"/>
              <a:t>mohamed.ibrahim01@fart.bu.edu.eg</a:t>
            </a:r>
            <a:endParaRPr lang="ar-EG"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p:txBody>
          <a:bodyPr>
            <a:normAutofit fontScale="70000" lnSpcReduction="20000"/>
          </a:bodyPr>
          <a:lstStyle/>
          <a:p>
            <a:r>
              <a:rPr lang="ar-SA" b="1" dirty="0"/>
              <a:t> ج. أن السلوك الذي يحدث كنتيجة كلية للاستبصار يظهر في كل مرحلة من مراحل النمو . </a:t>
            </a:r>
            <a:endParaRPr lang="en-US" dirty="0"/>
          </a:p>
          <a:p>
            <a:r>
              <a:rPr lang="ar-SA" b="1" dirty="0"/>
              <a:t>ختاماً يجب ان نذكر ان نظرية </a:t>
            </a:r>
            <a:r>
              <a:rPr lang="ar-SA" b="1" dirty="0" err="1"/>
              <a:t>الجشتالت</a:t>
            </a:r>
            <a:r>
              <a:rPr lang="ar-SA" b="1" dirty="0"/>
              <a:t> قد أفادت في المجالات التربوية  حينما توجه الاهتمام نحو المبادئ الكلية في التعليم وطرق التدريس وفي وضع المناهج بصفة خاصة . وذلك </a:t>
            </a:r>
            <a:r>
              <a:rPr lang="ar-SA" b="1" dirty="0" err="1"/>
              <a:t>بالاضافة</a:t>
            </a:r>
            <a:r>
              <a:rPr lang="ar-SA" b="1" dirty="0"/>
              <a:t> الي النتائج المفيدة حقاً في حقل التطبيق التربوي المباشر فنجد ان الطريقة الكلية في التعليم اصبحت هي المفضلة عند معظم التربويين . </a:t>
            </a:r>
            <a:endParaRPr lang="en-US" dirty="0"/>
          </a:p>
          <a:p>
            <a:r>
              <a:rPr lang="ar-SA" b="1" dirty="0"/>
              <a:t> </a:t>
            </a:r>
            <a:r>
              <a:rPr lang="ar-SA" b="1" dirty="0"/>
              <a:t> </a:t>
            </a:r>
            <a:endParaRPr lang="en-US" dirty="0"/>
          </a:p>
          <a:p>
            <a:r>
              <a:rPr lang="ar-SA" b="1" dirty="0"/>
              <a:t> </a:t>
            </a:r>
            <a:endParaRPr lang="en-US" dirty="0"/>
          </a:p>
          <a:p>
            <a:r>
              <a:rPr lang="ar-SA" b="1" dirty="0" smtClean="0"/>
              <a:t>.</a:t>
            </a:r>
            <a:endParaRPr lang="en-US" sz="2000" dirty="0"/>
          </a:p>
          <a:p>
            <a:r>
              <a:rPr lang="ar-SA" b="1" dirty="0"/>
              <a:t> </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a:xfrm>
            <a:off x="3131840" y="908720"/>
            <a:ext cx="5554960" cy="5217443"/>
          </a:xfrm>
        </p:spPr>
        <p:txBody>
          <a:bodyPr>
            <a:normAutofit fontScale="55000" lnSpcReduction="20000"/>
          </a:bodyPr>
          <a:lstStyle/>
          <a:p>
            <a:r>
              <a:rPr lang="ar-SA" b="1" u="sng" dirty="0"/>
              <a:t>1. </a:t>
            </a:r>
            <a:r>
              <a:rPr lang="ar-SA" b="1" dirty="0"/>
              <a:t>. نظرية </a:t>
            </a:r>
            <a:r>
              <a:rPr lang="ar-SA" b="1" dirty="0" err="1"/>
              <a:t>الجشتالت</a:t>
            </a:r>
            <a:r>
              <a:rPr lang="ar-SA" b="1" dirty="0"/>
              <a:t> في كيفية التعلم وتطبيقاتها المقترحة في تحسين التعلم </a:t>
            </a:r>
            <a:endParaRPr lang="en-US" dirty="0"/>
          </a:p>
          <a:p>
            <a:r>
              <a:rPr lang="ar-SA" b="1" dirty="0"/>
              <a:t>ظهرت مدرسة </a:t>
            </a:r>
            <a:r>
              <a:rPr lang="ar-SA" b="1" dirty="0" err="1"/>
              <a:t>الجشتالت</a:t>
            </a:r>
            <a:r>
              <a:rPr lang="ar-SA" b="1" dirty="0"/>
              <a:t> في أوائل القرن العشرين علي أيدي علماء ألمان ، وكلمة </a:t>
            </a:r>
            <a:r>
              <a:rPr lang="ar-SA" b="1" dirty="0" err="1"/>
              <a:t>جشتالت</a:t>
            </a:r>
            <a:r>
              <a:rPr lang="ar-SA" b="1" dirty="0"/>
              <a:t>   تعني الصيغة أو الشكل أو النمط أو التكوين لذا نجد أن  هناك من ينادي بتسميتها بالنظرية الشكلية ، لأنها تركز علي الشكل الجيد </a:t>
            </a:r>
            <a:r>
              <a:rPr lang="ar-SA" b="1" dirty="0" err="1"/>
              <a:t>للادراك</a:t>
            </a:r>
            <a:r>
              <a:rPr lang="ar-SA" b="1" dirty="0"/>
              <a:t> . </a:t>
            </a:r>
            <a:endParaRPr lang="en-US" dirty="0"/>
          </a:p>
          <a:p>
            <a:r>
              <a:rPr lang="ar-SA" b="1" dirty="0"/>
              <a:t>ومن أبرز علماء هذه المدرسة  (</a:t>
            </a:r>
            <a:r>
              <a:rPr lang="ar-SA" b="1" dirty="0" err="1"/>
              <a:t>فرتهيمر</a:t>
            </a:r>
            <a:r>
              <a:rPr lang="ar-SA" b="1" dirty="0"/>
              <a:t> ، </a:t>
            </a:r>
            <a:r>
              <a:rPr lang="ar-SA" b="1" dirty="0" err="1"/>
              <a:t>كوهلر</a:t>
            </a:r>
            <a:r>
              <a:rPr lang="ar-SA" b="1" dirty="0"/>
              <a:t> ، </a:t>
            </a:r>
            <a:r>
              <a:rPr lang="ar-SA" b="1" dirty="0" err="1"/>
              <a:t>كوفكا</a:t>
            </a:r>
            <a:r>
              <a:rPr lang="ar-SA" b="1" dirty="0"/>
              <a:t>). وفرضيتهم الأساسية في هذه النظرية هي أن الفرد يلجأ إلى تنظيم مدركاته علي صورة صيغ ومفاهيم كلية تسمح له بفهم العالم الخارجي من حوله. </a:t>
            </a:r>
            <a:endParaRPr lang="en-US" dirty="0"/>
          </a:p>
          <a:p>
            <a:r>
              <a:rPr lang="ar-SA" b="1" dirty="0"/>
              <a:t>وعلماء </a:t>
            </a:r>
            <a:r>
              <a:rPr lang="ar-SA" b="1" dirty="0" err="1"/>
              <a:t>الجشتالت</a:t>
            </a:r>
            <a:r>
              <a:rPr lang="ar-SA" b="1" dirty="0"/>
              <a:t> تناولوا الإدراك الحسي مع صب </a:t>
            </a:r>
            <a:r>
              <a:rPr lang="ar-SA" b="1" dirty="0" err="1"/>
              <a:t>الإهتمام</a:t>
            </a:r>
            <a:r>
              <a:rPr lang="ar-SA" b="1" dirty="0"/>
              <a:t> علي إدراك الأشكال ككليات وليس كأجزاء منفصلة . والسلوك الذي يهتم به علم النفس لديهم هو السلوك الكلي أي السلوك الهادف إلى تحقيق غاية محددة والذي يحقق للكائن الحي ككل متكامل تكيفاً مع البيئة المحيطة به. </a:t>
            </a:r>
            <a:endParaRPr lang="en-US" dirty="0"/>
          </a:p>
          <a:p>
            <a:r>
              <a:rPr lang="ar-SA" b="1" dirty="0"/>
              <a:t>يسمي هذا بالخاصية الكلية التي تصبغ السلوك . وعندهم أن رد السلوك إلى أسبابه أو أسسه البسيطة وتجزئته –كما يفعل السلوكيون- فيه تبسيط مخل بل ويجعل الدراسة تنحرف في كونها تنصب علي دراسة الظاهرة الكاملة كما هي موجودة في موقف معين إلى تتبع ومناقشة ظواهر بسيطة أو أجزاء صغيرة أو مشتقات لا تمس الجوهر الاصلي للظاهرة السلوكية مما يبعد الدراسة عن هدفها الاصلي المفترض بحثه. فالكل عندهم ليس هو مجموع العناصر التي يتكون منها الموقف, بل له خصائصه التي يمتاز بها والتي لا نجدها في أجزاءه وأن جعل هذا الكل </a:t>
            </a:r>
            <a:r>
              <a:rPr lang="ar-SA" b="1" dirty="0" err="1"/>
              <a:t>بتجزأ</a:t>
            </a:r>
            <a:r>
              <a:rPr lang="ar-SA" b="1" dirty="0"/>
              <a:t> إلى عناصره أو أجزاءه  لا يعطي فكرة كاملة عن هذا الكل المقصود .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p:txBody>
          <a:bodyPr>
            <a:normAutofit fontScale="77500" lnSpcReduction="20000"/>
          </a:bodyPr>
          <a:lstStyle/>
          <a:p>
            <a:r>
              <a:rPr lang="ar-SA" b="1" dirty="0"/>
              <a:t> </a:t>
            </a:r>
            <a:r>
              <a:rPr lang="ar-SA" b="1" dirty="0"/>
              <a:t>من أبرز علماء مدرسة </a:t>
            </a:r>
            <a:r>
              <a:rPr lang="ar-SA" b="1" dirty="0" err="1"/>
              <a:t>الجشتالت</a:t>
            </a:r>
            <a:r>
              <a:rPr lang="ar-SA" b="1" dirty="0"/>
              <a:t>  (</a:t>
            </a:r>
            <a:r>
              <a:rPr lang="ar-SA" b="1" dirty="0" err="1"/>
              <a:t>فرتهيمر</a:t>
            </a:r>
            <a:r>
              <a:rPr lang="ar-SA" b="1" dirty="0"/>
              <a:t> ، </a:t>
            </a:r>
            <a:r>
              <a:rPr lang="ar-SA" b="1" dirty="0" err="1"/>
              <a:t>كوهلر</a:t>
            </a:r>
            <a:r>
              <a:rPr lang="ar-SA" b="1" dirty="0"/>
              <a:t> ، </a:t>
            </a:r>
            <a:r>
              <a:rPr lang="ar-SA" b="1" dirty="0" err="1"/>
              <a:t>كوفكا</a:t>
            </a:r>
            <a:r>
              <a:rPr lang="ar-SA" b="1" dirty="0"/>
              <a:t>) وفرضيتهم الأساسية في هذه النظرية هي أن الفرد يلجأ إلى تنظيم مدركاته علي صورة صيغ معرفية تسمح له بفهم العالم الخارجي من حوله. </a:t>
            </a:r>
            <a:endParaRPr lang="en-US" dirty="0"/>
          </a:p>
          <a:p>
            <a:r>
              <a:rPr lang="ar-SA" b="1" dirty="0"/>
              <a:t>تناول علماء </a:t>
            </a:r>
            <a:r>
              <a:rPr lang="ar-SA" b="1" dirty="0" err="1"/>
              <a:t>الجشتالت</a:t>
            </a:r>
            <a:r>
              <a:rPr lang="ar-SA" b="1" dirty="0"/>
              <a:t> الإدراك الحسي مع صب </a:t>
            </a:r>
            <a:r>
              <a:rPr lang="ar-SA" b="1" dirty="0" err="1"/>
              <a:t>الإهتمام</a:t>
            </a:r>
            <a:r>
              <a:rPr lang="ar-SA" b="1" dirty="0"/>
              <a:t> علي إدراك الأشكال ككليات وليس كأجزاء منفصلة . والسلوك الذي يهتم به علم النفس لديهم هو السلوك الكلي أي السلوك الهادف إلى تحقيق غاية محددة والذي يحقق للكائن الحي ككل متكامل تكيفاً مع البيئة المحيطة به.</a:t>
            </a:r>
            <a:endParaRPr lang="en-US" dirty="0"/>
          </a:p>
          <a:p>
            <a:pPr lvl="1"/>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a:xfrm>
            <a:off x="1763688" y="476672"/>
            <a:ext cx="6696744" cy="5328592"/>
          </a:xfrm>
        </p:spPr>
        <p:txBody>
          <a:bodyPr>
            <a:normAutofit fontScale="92500" lnSpcReduction="10000"/>
          </a:bodyPr>
          <a:lstStyle/>
          <a:p>
            <a:r>
              <a:rPr lang="ar-SA" b="1" dirty="0"/>
              <a:t> </a:t>
            </a:r>
            <a:endParaRPr lang="en-US" dirty="0"/>
          </a:p>
          <a:p>
            <a:r>
              <a:rPr lang="ar-SA" b="1" dirty="0"/>
              <a:t>مبدأ الكلية</a:t>
            </a:r>
            <a:r>
              <a:rPr lang="en-US" dirty="0"/>
              <a:t> </a:t>
            </a:r>
            <a:r>
              <a:rPr lang="ar-SA" b="1" dirty="0"/>
              <a:t> </a:t>
            </a:r>
            <a:endParaRPr lang="en-US" dirty="0"/>
          </a:p>
          <a:p>
            <a:endParaRPr lang="en-US" dirty="0"/>
          </a:p>
          <a:p>
            <a:r>
              <a:rPr lang="ar-SA" b="1" dirty="0"/>
              <a:t>إذن فمبدأ الكلية في فهم الظاهرة هو مبدأ يساعد في توضيح جانب من الجوانب النظرية </a:t>
            </a:r>
            <a:r>
              <a:rPr lang="ar-SA" b="1" dirty="0" err="1"/>
              <a:t>الجشتالتية</a:t>
            </a:r>
            <a:r>
              <a:rPr lang="ar-SA" b="1" dirty="0"/>
              <a:t> حيث أن هذا المبدأ يتضمن أن إدراكنا </a:t>
            </a:r>
            <a:r>
              <a:rPr lang="ar-SA" b="1" dirty="0" err="1"/>
              <a:t>للاشياء</a:t>
            </a:r>
            <a:r>
              <a:rPr lang="ar-SA" b="1" dirty="0"/>
              <a:t>  إنما هو إدراكات كلية, ثم بعد ذلك تصبح تفصيلية وجزئية . </a:t>
            </a:r>
            <a:endParaRPr lang="en-US" dirty="0"/>
          </a:p>
          <a:p>
            <a:r>
              <a:rPr lang="ar-SA" b="1" dirty="0"/>
              <a:t>مبدأ الكلية في فهم الظاهرة هو مبدأ يساعد في توضيح جانب من الجوانب النظرية </a:t>
            </a:r>
            <a:r>
              <a:rPr lang="ar-SA" b="1" dirty="0" err="1"/>
              <a:t>الجشتالتية</a:t>
            </a:r>
            <a:r>
              <a:rPr lang="ar-SA" b="1" dirty="0"/>
              <a:t> حيث أن هذا المبدأ يتضمن أن إدراكنا للأشياء  إنما هو إدراكات كلية ثم إنها تصبح تفصيلية وجزئية.</a:t>
            </a:r>
            <a:endParaRPr lang="en-US" dirty="0"/>
          </a:p>
          <a:p>
            <a:r>
              <a:rPr lang="ar-SA" dirty="0"/>
              <a:t> </a:t>
            </a:r>
            <a:endParaRPr lang="en-US" dirty="0"/>
          </a:p>
          <a:p>
            <a:r>
              <a:rPr lang="ar-SA" b="1" dirty="0"/>
              <a: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582341"/>
            <a:ext cx="4302224" cy="1477328"/>
          </a:xfrm>
          <a:prstGeom prst="rect">
            <a:avLst/>
          </a:prstGeom>
        </p:spPr>
        <p:txBody>
          <a:bodyPr wrap="square">
            <a:spAutoFit/>
          </a:bodyPr>
          <a:lstStyle/>
          <a:p>
            <a:r>
              <a:rPr lang="ar-EG" b="1" dirty="0"/>
              <a:t> </a:t>
            </a:r>
            <a:r>
              <a:rPr lang="ar-EG" b="1" dirty="0" smtClean="0"/>
              <a:t>ملاحظات </a:t>
            </a:r>
            <a:r>
              <a:rPr lang="en-US" b="1" dirty="0"/>
              <a:t/>
            </a:r>
            <a:br>
              <a:rPr lang="en-US" b="1" dirty="0"/>
            </a:br>
            <a:r>
              <a:rPr lang="en-US" b="1" dirty="0"/>
              <a:t/>
            </a:r>
            <a:br>
              <a:rPr lang="en-US" b="1" dirty="0"/>
            </a:br>
            <a:r>
              <a:rPr lang="ar-SA" b="1" dirty="0" smtClean="0"/>
              <a:t>.</a:t>
            </a:r>
            <a:endParaRPr lang="en-US" dirty="0"/>
          </a:p>
          <a:p>
            <a:r>
              <a:rPr lang="ar-IQ" b="1" dirty="0"/>
              <a:t/>
            </a:r>
            <a:br>
              <a:rPr lang="ar-IQ" b="1" dirty="0"/>
            </a:br>
            <a:r>
              <a:rPr lang="ar-IQ" b="1" dirty="0"/>
              <a:t> </a:t>
            </a:r>
            <a:endParaRPr lang="en-US" b="1" dirty="0"/>
          </a:p>
        </p:txBody>
      </p:sp>
      <p:sp>
        <p:nvSpPr>
          <p:cNvPr id="3" name="عنصر نائب للمحتوى 2"/>
          <p:cNvSpPr>
            <a:spLocks noGrp="1"/>
          </p:cNvSpPr>
          <p:nvPr>
            <p:ph sz="half" idx="2"/>
          </p:nvPr>
        </p:nvSpPr>
        <p:spPr>
          <a:xfrm>
            <a:off x="1259632" y="1124744"/>
            <a:ext cx="7488832" cy="5328592"/>
          </a:xfrm>
        </p:spPr>
        <p:txBody>
          <a:bodyPr>
            <a:normAutofit fontScale="92500" lnSpcReduction="10000"/>
          </a:bodyPr>
          <a:lstStyle/>
          <a:p>
            <a:r>
              <a:rPr lang="ar-SA" b="1" dirty="0"/>
              <a:t>قانون الشكل الجيد</a:t>
            </a:r>
            <a:endParaRPr lang="en-US" dirty="0"/>
          </a:p>
          <a:p>
            <a:r>
              <a:rPr lang="ar-SA" b="1" dirty="0"/>
              <a:t>يتضمن معني هذا القانون </a:t>
            </a:r>
            <a:endParaRPr lang="ar-EG" b="1" dirty="0" smtClean="0"/>
          </a:p>
          <a:p>
            <a:r>
              <a:rPr lang="ar-SA" b="1" dirty="0" smtClean="0"/>
              <a:t>ميل </a:t>
            </a:r>
            <a:r>
              <a:rPr lang="ar-SA" b="1" dirty="0"/>
              <a:t>الفرد إلى تنظيم الأشياء وترتيبها حتي يسهل إدراكها ومعرفتها لأن بقاءها بشكل غير منظم يجعل الفرد متوتراً وحتي ينتهي من حالة توتره هذه يقوم بتنظيمها بشكل جيد وبالتالي يدركها بشكل جيد ويتعلمها بشكل جيد تماماً كذلك . ويرى علماء </a:t>
            </a:r>
            <a:r>
              <a:rPr lang="ar-SA" b="1" dirty="0" err="1"/>
              <a:t>الجشتالت</a:t>
            </a:r>
            <a:r>
              <a:rPr lang="ar-SA" b="1" dirty="0"/>
              <a:t> أن الأشياء الناقصة أو الأجزاء غير المنتظمة تسبب توتراً لدي الفرد وهو توتر لا يمكن أن يزول إلا إذا </a:t>
            </a:r>
            <a:r>
              <a:rPr lang="ar-SA" b="1" dirty="0" err="1"/>
              <a:t>إكتمل</a:t>
            </a:r>
            <a:r>
              <a:rPr lang="ar-SA" b="1" dirty="0"/>
              <a:t> الشكل وعاد إلى شكله المنتظم بعد سد الثغرات فيه .</a:t>
            </a:r>
            <a:endParaRPr lang="en-US" dirty="0"/>
          </a:p>
          <a:p>
            <a:r>
              <a:rPr lang="ar-SA" b="1" dirty="0"/>
              <a:t> </a:t>
            </a:r>
            <a:endParaRPr lang="en-US" dirty="0"/>
          </a:p>
          <a:p>
            <a:r>
              <a:rPr lang="ar-SA" dirty="0"/>
              <a:t> </a:t>
            </a:r>
            <a:endParaRPr lang="en-US" dirty="0"/>
          </a:p>
          <a:p>
            <a:r>
              <a:rPr lang="ar-SA" b="1" dirty="0"/>
              <a:t> </a:t>
            </a:r>
            <a:r>
              <a:rPr lang="en-US" dirty="0"/>
              <a:t> </a:t>
            </a:r>
            <a:r>
              <a:rPr lang="ar-SA" b="1" dirty="0"/>
              <a:t> </a:t>
            </a:r>
            <a:endParaRPr lang="en-US" dirty="0"/>
          </a:p>
          <a:p>
            <a:r>
              <a:rPr lang="ar-SA" b="1" dirty="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p:txBody>
          <a:bodyPr>
            <a:normAutofit fontScale="32500" lnSpcReduction="20000"/>
          </a:bodyPr>
          <a:lstStyle/>
          <a:p>
            <a:r>
              <a:rPr lang="ar-SA" b="1" dirty="0"/>
              <a:t> </a:t>
            </a:r>
            <a:endParaRPr lang="en-US" sz="2000" dirty="0"/>
          </a:p>
          <a:p>
            <a:r>
              <a:rPr lang="ar-SA" sz="3000" b="1" dirty="0" err="1"/>
              <a:t>الإستبصار</a:t>
            </a:r>
            <a:r>
              <a:rPr lang="ar-SA" sz="3000" b="1" dirty="0"/>
              <a:t> هو الطريقة التي يتم بها تكوين كل جديد منظم من خلال مجموعة العلاقات الموجودة في الموقف المعين أو هو </a:t>
            </a:r>
            <a:r>
              <a:rPr lang="ar-SA" sz="3000" b="1" dirty="0" err="1"/>
              <a:t>الإستجابة</a:t>
            </a:r>
            <a:r>
              <a:rPr lang="ar-SA" sz="3000" b="1" dirty="0"/>
              <a:t> لظروف الموقف ككل ، أو </a:t>
            </a:r>
            <a:r>
              <a:rPr lang="ar-SA" sz="3000" b="1" dirty="0" err="1"/>
              <a:t>الإستجابة</a:t>
            </a:r>
            <a:r>
              <a:rPr lang="ar-SA" sz="3000" b="1" dirty="0"/>
              <a:t> للعلاقات ذات المعني في الموقف ، أو أنه يتضمن العلاقة بين ثلاثة عوامل هي:(هدف ، وسيلة ، عقبات) . أي عملية إدراك الكائن للعلاقة بين تلك العوامل الثلاثة . أو هو الوصول إلى الحل فجأة .  </a:t>
            </a:r>
            <a:endParaRPr lang="en-US" sz="3000" dirty="0"/>
          </a:p>
          <a:p>
            <a:r>
              <a:rPr lang="ar-SA" sz="3000" b="1" dirty="0"/>
              <a:t> </a:t>
            </a:r>
            <a:endParaRPr lang="en-US" sz="3000" dirty="0"/>
          </a:p>
          <a:p>
            <a:r>
              <a:rPr lang="ar-SA" sz="3000" dirty="0"/>
              <a:t> </a:t>
            </a:r>
            <a:endParaRPr lang="en-US" sz="3000" dirty="0"/>
          </a:p>
          <a:p>
            <a:r>
              <a:rPr lang="ar-SA" sz="3000" b="1" dirty="0"/>
              <a:t>      الاستبصار</a:t>
            </a:r>
            <a:r>
              <a:rPr lang="en-US" sz="3000" dirty="0"/>
              <a:t> </a:t>
            </a:r>
            <a:r>
              <a:rPr lang="ar-SA" sz="3000" b="1" dirty="0"/>
              <a:t> </a:t>
            </a:r>
            <a:endParaRPr lang="en-US" sz="3000" dirty="0"/>
          </a:p>
          <a:p>
            <a:r>
              <a:rPr lang="ar-SA" sz="3000" b="1" dirty="0"/>
              <a:t> </a:t>
            </a:r>
            <a:endParaRPr lang="en-US" sz="3000" dirty="0"/>
          </a:p>
          <a:p>
            <a:r>
              <a:rPr lang="ar-SA" sz="3000" b="1" dirty="0"/>
              <a:t> </a:t>
            </a:r>
            <a:endParaRPr lang="en-US" sz="3000" dirty="0"/>
          </a:p>
          <a:p>
            <a:r>
              <a:rPr lang="ar-SA" sz="3000" b="1" dirty="0"/>
              <a:t> </a:t>
            </a:r>
            <a:endParaRPr lang="en-US" sz="3000" dirty="0"/>
          </a:p>
          <a:p>
            <a:r>
              <a:rPr lang="ar-SA" sz="3000" b="1" dirty="0"/>
              <a:t>ولقد حدد العلماء  أسس التعلم </a:t>
            </a:r>
            <a:r>
              <a:rPr lang="ar-SA" sz="3000" b="1" dirty="0" err="1"/>
              <a:t>الإستبصاري</a:t>
            </a:r>
            <a:r>
              <a:rPr lang="ar-SA" sz="3000" b="1" dirty="0"/>
              <a:t> أي الوصول إلى الحل فجأة وهي : </a:t>
            </a:r>
            <a:endParaRPr lang="en-US" sz="3000" dirty="0"/>
          </a:p>
          <a:p>
            <a:pPr lvl="1"/>
            <a:r>
              <a:rPr lang="ar-SA" sz="3000" b="1" dirty="0"/>
              <a:t>تتوقف القدرة علي الاستبصار علي طاقة الكائن الحي فيما يتعلق بالنوع الذي ينتمي إليه والعمر الزمني والفروق الفردية : فالأطفال الصغار لا يصلون إلي مستوي النجاح في حل المشاكل عن طريق الاستبصار كما يصل الكبار ، ومثل ذلك يمكن أن يقال عن الحيوانات التي تقع في مستوي اقل من سلم التطور ، ومعني ذلك أن هناك علاقة إيجابية بين القدرة علي الاستبصار ومستوي الذكاء الذي يتمتع به المتعلم.</a:t>
            </a:r>
            <a:endParaRPr lang="en-US" sz="3000" dirty="0"/>
          </a:p>
          <a:p>
            <a:pPr lvl="1"/>
            <a:r>
              <a:rPr lang="ar-SA" sz="3000" b="1" dirty="0"/>
              <a:t>يتوقف الاستبصار علي الخبرات السابقة : وهي الخبرات التي تتشابه أو تتعلق بهذه المشكلات, إلا أن مرور المتعلم بهذه الخبرات ليس في حد ذاته ضماناً أكيدا في حدوث القدرة علي الاستبصار. فحدوث الاستبصار يتوقف أيضاً علي عوامل ترتبط بتنظيم الموقف وهذا عكس ما نادي به الارتباطيون.</a:t>
            </a:r>
            <a:endParaRPr lang="en-US" sz="3000" dirty="0"/>
          </a:p>
          <a:p>
            <a:r>
              <a:rPr lang="ar-SA" sz="3000" dirty="0"/>
              <a:t> </a:t>
            </a:r>
            <a:endParaRPr lang="en-US" sz="3000" dirty="0"/>
          </a:p>
          <a:p>
            <a:endParaRPr lang="ar-EG" sz="3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a:xfrm>
            <a:off x="1691680" y="764704"/>
            <a:ext cx="7056784" cy="5618951"/>
          </a:xfrm>
        </p:spPr>
        <p:txBody>
          <a:bodyPr/>
          <a:lstStyle/>
          <a:p>
            <a:endParaRPr lang="ar-EG" dirty="0"/>
          </a:p>
        </p:txBody>
      </p:sp>
      <p:sp>
        <p:nvSpPr>
          <p:cNvPr id="3" name="مستطيل 2"/>
          <p:cNvSpPr/>
          <p:nvPr/>
        </p:nvSpPr>
        <p:spPr>
          <a:xfrm>
            <a:off x="2286000" y="1028343"/>
            <a:ext cx="4572000" cy="5355312"/>
          </a:xfrm>
          <a:prstGeom prst="rect">
            <a:avLst/>
          </a:prstGeom>
        </p:spPr>
        <p:txBody>
          <a:bodyPr>
            <a:spAutoFit/>
          </a:bodyPr>
          <a:lstStyle/>
          <a:p>
            <a:pPr lvl="1"/>
            <a:r>
              <a:rPr lang="ar-SA" b="1" dirty="0"/>
              <a:t>أن </a:t>
            </a:r>
            <a:r>
              <a:rPr lang="ar-SA" b="1" dirty="0" err="1"/>
              <a:t>الإستبصار</a:t>
            </a:r>
            <a:r>
              <a:rPr lang="ar-SA" b="1" dirty="0"/>
              <a:t> لا يحدث إلا اذا تم تنظيم الموقف بحيث تصبح جميع الجوانب اللازمة للوصول الي الحل في مجال الملاحظة للمتعلم . فاذا ما أبعد أحد الجوانب اللازمة للحل في مجال الملاحظة فليس من المتوقع أن يحدث الاستبصار. </a:t>
            </a:r>
            <a:endParaRPr lang="en-US" sz="1400" dirty="0"/>
          </a:p>
          <a:p>
            <a:pPr lvl="1"/>
            <a:r>
              <a:rPr lang="ar-SA" b="1" dirty="0"/>
              <a:t>يحدث الاستبصار عقب فترة من المحاولات الفاشلة : فالمحاولات الفاشلة ما هي ألا أساليب لاختبار صحة الفروض  عند المتعلم والذي كلما تعددت خبراته السابقة ازداد عدد محاولاته لازدياد فروضة . </a:t>
            </a:r>
            <a:endParaRPr lang="en-US" sz="1400" dirty="0"/>
          </a:p>
          <a:p>
            <a:pPr lvl="1"/>
            <a:r>
              <a:rPr lang="ar-SA" b="1" dirty="0"/>
              <a:t>تكرار استخدام الحلول التي تقوم أساسا علي الاستبصار أي أن المتعلم الذي وصل الي حل مشكلة ما عن طريق الاستبصار يستطيع أن يستخدم هذا الحل إن واجه المشكلة ذاتها مرة أخرى بسهولة . </a:t>
            </a:r>
            <a:endParaRPr lang="en-US" sz="1400" dirty="0"/>
          </a:p>
          <a:p>
            <a:pPr lvl="1"/>
            <a:r>
              <a:rPr lang="ar-SA" b="1" dirty="0"/>
              <a:t>يستطيع المتعلم أن يستخدم الحلول القائمة علي أساس الاستبصار في المواقف الجديدة, وهذا هو أهم ما يميز التعلم عن طريق الاستبصار حيث أن ما يتعلمه المتعلم من حلول </a:t>
            </a:r>
            <a:r>
              <a:rPr lang="ar-SA" b="1" dirty="0" err="1"/>
              <a:t>يفيده</a:t>
            </a:r>
            <a:r>
              <a:rPr lang="ar-SA" b="1" dirty="0"/>
              <a:t> في مواجهة مواقف جديدة تختلف بعض الشيء عن المواقف الأصلية التي تعلم الكائن الحي حلها . </a:t>
            </a:r>
            <a:endParaRPr lang="en-US"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a:xfrm>
            <a:off x="1115616" y="836712"/>
            <a:ext cx="7571184" cy="5289451"/>
          </a:xfrm>
        </p:spPr>
        <p:txBody>
          <a:bodyPr>
            <a:normAutofit fontScale="85000" lnSpcReduction="20000"/>
          </a:bodyPr>
          <a:lstStyle/>
          <a:p>
            <a:r>
              <a:rPr lang="ar-SA" b="1" u="sng" dirty="0"/>
              <a:t> التطبيقات النظرية </a:t>
            </a:r>
            <a:r>
              <a:rPr lang="ar-SA" b="1" u="sng" dirty="0" err="1"/>
              <a:t>الجشتالت</a:t>
            </a:r>
            <a:r>
              <a:rPr lang="ar-SA" b="1" u="sng" dirty="0"/>
              <a:t>  </a:t>
            </a:r>
            <a:endParaRPr lang="en-US" dirty="0"/>
          </a:p>
          <a:p>
            <a:r>
              <a:rPr lang="ar-SA" b="1" dirty="0"/>
              <a:t>إذن فالتعلم يحدث عند </a:t>
            </a:r>
            <a:r>
              <a:rPr lang="ar-SA" b="1" dirty="0" err="1"/>
              <a:t>الجشتالت</a:t>
            </a:r>
            <a:r>
              <a:rPr lang="ar-SA" b="1" dirty="0"/>
              <a:t> نتيجة </a:t>
            </a:r>
            <a:r>
              <a:rPr lang="ar-SA" b="1" dirty="0" err="1"/>
              <a:t>للادراك</a:t>
            </a:r>
            <a:r>
              <a:rPr lang="ar-SA" b="1" dirty="0"/>
              <a:t> الكلي للموقف وليس نتيجة للإدراك المنفصل </a:t>
            </a:r>
            <a:r>
              <a:rPr lang="ar-SA" b="1" dirty="0" err="1"/>
              <a:t>للاجزاء</a:t>
            </a:r>
            <a:r>
              <a:rPr lang="ar-SA" b="1" dirty="0"/>
              <a:t> . فالموقف الكلي يفقد العديد من صفاته وخصائصه التي تميزه إذا تم تحليله الي أجزاء .  </a:t>
            </a:r>
            <a:endParaRPr lang="en-US" dirty="0"/>
          </a:p>
          <a:p>
            <a:r>
              <a:rPr lang="ar-SA" b="1" dirty="0"/>
              <a:t>وتأسيساً على ذلك تنادي وجهة نظر </a:t>
            </a:r>
            <a:r>
              <a:rPr lang="ar-SA" b="1" dirty="0" err="1"/>
              <a:t>الجشتالتيين</a:t>
            </a:r>
            <a:r>
              <a:rPr lang="ar-SA" b="1" dirty="0"/>
              <a:t> في التربية بأن نبدأ بالكل ثم بعد ذلك نبحث عن الاجزاء ، وفي حالة ما إذا  كانت الخبرة التي ينبغي تعلمها معقدة إذا أخذناها ككل ، يري </a:t>
            </a:r>
            <a:r>
              <a:rPr lang="ar-SA" b="1" dirty="0" err="1"/>
              <a:t>الجشتالتيون</a:t>
            </a:r>
            <a:r>
              <a:rPr lang="ar-SA" b="1" dirty="0"/>
              <a:t> أن هناك طريقتين للمدرس ان يتبعهما . </a:t>
            </a:r>
            <a:endParaRPr lang="en-US" dirty="0"/>
          </a:p>
          <a:p>
            <a:pPr lvl="0"/>
            <a:r>
              <a:rPr lang="ar-SA" b="1" dirty="0"/>
              <a:t>العمل علي تبسيط هذه  الخبرة قدر الإمكان مع عدم إهمال صفاتها وخصائصها . </a:t>
            </a:r>
            <a:endParaRPr lang="en-US" dirty="0"/>
          </a:p>
          <a:p>
            <a:pPr lvl="0"/>
            <a:r>
              <a:rPr lang="ar-SA" b="1" dirty="0"/>
              <a:t>ان يؤجل عرض وتدريس الخبرة حتي يتم التأكد من أن خبرة ونضج المتعلم يسمحان له بأدراكها ككل . </a:t>
            </a:r>
            <a:endParaRPr lang="en-US" dirty="0"/>
          </a:p>
          <a:p>
            <a:r>
              <a:rPr lang="ar-SA" b="1" dirty="0"/>
              <a:t>     وفي هذا الصدد تجدر الاشارة الي الاسس التي وضعها (</a:t>
            </a:r>
            <a:r>
              <a:rPr lang="ar-SA" b="1" dirty="0" err="1"/>
              <a:t>كوفكا</a:t>
            </a:r>
            <a:r>
              <a:rPr lang="ar-SA" b="1" dirty="0"/>
              <a:t>) والتي يمكن أن تساعد المدرس في مواقف التعليم المختلفة لو عمل علي ضوئها وحاول الاستفادة منها وهي:  </a:t>
            </a:r>
            <a:endParaRPr lang="en-US" dirty="0"/>
          </a:p>
          <a:p>
            <a:r>
              <a:rPr lang="en-US" b="1" dirty="0"/>
              <a:t> </a:t>
            </a:r>
            <a:endParaRPr lang="en-US" dirty="0"/>
          </a:p>
        </p:txBody>
      </p:sp>
      <p:sp>
        <p:nvSpPr>
          <p:cNvPr id="3" name="مستطيل 2"/>
          <p:cNvSpPr/>
          <p:nvPr/>
        </p:nvSpPr>
        <p:spPr>
          <a:xfrm flipH="1">
            <a:off x="1259632" y="908720"/>
            <a:ext cx="7128792" cy="369332"/>
          </a:xfrm>
          <a:prstGeom prst="rect">
            <a:avLst/>
          </a:prstGeom>
        </p:spPr>
        <p:txBody>
          <a:bodyPr wrap="square">
            <a:spAutoFit/>
          </a:bodyPr>
          <a:lstStyle/>
          <a:p>
            <a:pPr lvl="0"/>
            <a:r>
              <a:rPr lang="ar-SA" b="1" dirty="0" smtClean="0"/>
              <a:t>0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p:txBody>
          <a:bodyPr>
            <a:normAutofit fontScale="62500" lnSpcReduction="20000"/>
          </a:bodyPr>
          <a:lstStyle/>
          <a:p>
            <a:endParaRPr lang="ar-EG" b="1" u="sng" dirty="0" smtClean="0"/>
          </a:p>
          <a:p>
            <a:r>
              <a:rPr lang="ar-SA" b="1" dirty="0"/>
              <a:t> </a:t>
            </a:r>
            <a:r>
              <a:rPr lang="ar-SA" b="1" dirty="0"/>
              <a:t> أ. إن المتعلم يتعلم  من خلال محاولة حل المشاكل, بمعني أن التغير الذي يحدث في </a:t>
            </a:r>
            <a:r>
              <a:rPr lang="ar-SA" b="1" dirty="0" err="1"/>
              <a:t>سلوكة</a:t>
            </a:r>
            <a:r>
              <a:rPr lang="ar-SA" b="1" dirty="0"/>
              <a:t> المتعلم إنما يحدث نتيجة للمشاكل التي يتعرض لها والظروف التي يجابه فيها هذه المشكلات, والخبرات التي يكتسبها تساعده في الاستبصار في المواقف التالية والمشابهة لها .</a:t>
            </a:r>
            <a:endParaRPr lang="en-US" dirty="0"/>
          </a:p>
          <a:p>
            <a:r>
              <a:rPr lang="ar-SA" b="1" dirty="0"/>
              <a:t>    ب.  لا ينبني الاستبصار او حل المشكلات جزءاً </a:t>
            </a:r>
            <a:r>
              <a:rPr lang="ar-SA" b="1" dirty="0" err="1"/>
              <a:t>جزءاً</a:t>
            </a:r>
            <a:r>
              <a:rPr lang="ar-SA" b="1" dirty="0"/>
              <a:t> ، بل يحدث في صورة موحدة وكاملة تتضمن العلاقات الرئيسية والتي يشتمل عليها الموقف, ولا يتحقق هذا إلا عن طريق إعادة تنظيم الموقف بين أجزائه وإدراكه ككل في صورته الجديدة والمنظمة ، ولذا يجب الاهتمام بترتيب الاجزاء الرئيسية في الموقف واكتشاف العلاقات التي تربط بين هذه الاجزاء في داخلها والتي ترتبط </a:t>
            </a:r>
            <a:r>
              <a:rPr lang="ar-SA" b="1" dirty="0" err="1"/>
              <a:t>بالاشكال</a:t>
            </a:r>
            <a:r>
              <a:rPr lang="ar-SA" b="1" dirty="0"/>
              <a:t> الرئيسية ، ولا بد من كل هذا حتي يمسك المتعلم بالخيط الاساسي الذي يكفل له الوصول الي حل المشكلة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906</Words>
  <Application>Microsoft Office PowerPoint</Application>
  <PresentationFormat>عرض على الشاشة (3:4)‏</PresentationFormat>
  <Paragraphs>60</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 Mohamed Morsy</dc:creator>
  <cp:lastModifiedBy>asrar</cp:lastModifiedBy>
  <cp:revision>125</cp:revision>
  <dcterms:created xsi:type="dcterms:W3CDTF">2016-10-26T18:07:55Z</dcterms:created>
  <dcterms:modified xsi:type="dcterms:W3CDTF">2020-04-03T20:27:20Z</dcterms:modified>
</cp:coreProperties>
</file>