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2915816" y="1019869"/>
            <a:ext cx="5770984" cy="5145435"/>
          </a:xfrm>
        </p:spPr>
        <p:txBody>
          <a:bodyPr/>
          <a:lstStyle/>
          <a:p>
            <a:endParaRPr lang="ar-EG" dirty="0" smtClean="0"/>
          </a:p>
          <a:p>
            <a:endParaRPr lang="ar-EG" dirty="0"/>
          </a:p>
          <a:p>
            <a:endParaRPr lang="ar-EG" dirty="0" smtClean="0"/>
          </a:p>
          <a:p>
            <a:endParaRPr lang="ar-EG" dirty="0"/>
          </a:p>
        </p:txBody>
      </p:sp>
      <p:sp>
        <p:nvSpPr>
          <p:cNvPr id="3" name="مستطيل 2"/>
          <p:cNvSpPr/>
          <p:nvPr/>
        </p:nvSpPr>
        <p:spPr>
          <a:xfrm>
            <a:off x="3779913" y="2060848"/>
            <a:ext cx="4104456" cy="1200329"/>
          </a:xfrm>
          <a:prstGeom prst="rect">
            <a:avLst/>
          </a:prstGeom>
        </p:spPr>
        <p:txBody>
          <a:bodyPr wrap="square">
            <a:spAutoFit/>
          </a:bodyPr>
          <a:lstStyle/>
          <a:p>
            <a:r>
              <a:rPr lang="en-US" b="1" dirty="0" smtClean="0"/>
              <a:t>   </a:t>
            </a:r>
            <a:r>
              <a:rPr lang="ar-EG" b="1" dirty="0"/>
              <a:t>د محمد مرسى  قسم علم النفس الفرقة الاولى </a:t>
            </a:r>
            <a:r>
              <a:rPr lang="ar-EG" b="1" dirty="0" smtClean="0"/>
              <a:t> سيكولوجية  التعلم   المحاضرة </a:t>
            </a:r>
            <a:r>
              <a:rPr lang="ar-EG" b="1" dirty="0" smtClean="0"/>
              <a:t>الخامسة   </a:t>
            </a:r>
            <a:r>
              <a:rPr lang="ar-EG" b="1" dirty="0" smtClean="0"/>
              <a:t>نظريات  التعلم </a:t>
            </a:r>
            <a:endParaRPr lang="ar-EG" b="1" dirty="0"/>
          </a:p>
          <a:p>
            <a:r>
              <a:rPr lang="en-US" dirty="0" smtClean="0"/>
              <a:t>mohamed.ibrahim01@fart.bu.edu.eg</a:t>
            </a:r>
            <a:endParaRPr 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62500" lnSpcReduction="20000"/>
          </a:bodyPr>
          <a:lstStyle/>
          <a:p>
            <a:r>
              <a:rPr lang="ar-SA" b="1" dirty="0"/>
              <a:t>القانون العام لواطسون</a:t>
            </a:r>
            <a:endParaRPr lang="en-US" dirty="0"/>
          </a:p>
          <a:p>
            <a:r>
              <a:rPr lang="ar-SA" b="1" dirty="0"/>
              <a:t>الاستجابات المنعكسة هي </a:t>
            </a:r>
            <a:r>
              <a:rPr lang="ar-SA" b="1" dirty="0" err="1"/>
              <a:t>إستجابات</a:t>
            </a:r>
            <a:r>
              <a:rPr lang="ar-SA" b="1" dirty="0"/>
              <a:t> غير شرطية والمثير الذي يثيرها أيضاً هو مثير غير شرطي, وهذه العلاقة بين المثير الشرطي </a:t>
            </a:r>
            <a:r>
              <a:rPr lang="ar-SA" b="1" dirty="0" err="1"/>
              <a:t>والإستجابة</a:t>
            </a:r>
            <a:r>
              <a:rPr lang="ar-SA" b="1" dirty="0"/>
              <a:t>  الشرطية تفسر بأنها فعل منعكس, وبذلك تكون ‘استجابات الطفل </a:t>
            </a:r>
            <a:r>
              <a:rPr lang="ar-SA" b="1" dirty="0" err="1"/>
              <a:t>إستجابات</a:t>
            </a:r>
            <a:r>
              <a:rPr lang="ar-SA" b="1" dirty="0"/>
              <a:t> </a:t>
            </a:r>
            <a:r>
              <a:rPr lang="ar-SA" b="1" dirty="0" err="1"/>
              <a:t>إنعكاسية</a:t>
            </a:r>
            <a:r>
              <a:rPr lang="ar-SA" b="1" dirty="0"/>
              <a:t> . </a:t>
            </a:r>
            <a:endParaRPr lang="en-US" dirty="0"/>
          </a:p>
          <a:p>
            <a:r>
              <a:rPr lang="ar-SA" b="1" dirty="0" err="1"/>
              <a:t>الإستجابات</a:t>
            </a:r>
            <a:r>
              <a:rPr lang="ar-SA" b="1" dirty="0"/>
              <a:t> المنعكسة هي </a:t>
            </a:r>
            <a:r>
              <a:rPr lang="ar-SA" b="1" dirty="0" err="1"/>
              <a:t>إستجابة</a:t>
            </a:r>
            <a:r>
              <a:rPr lang="ar-SA" b="1" dirty="0"/>
              <a:t> لا شرطية والمثير الذي يثيرها أيضاً هو مثير لا شرطي ، والعلاقة بين المثير الشرطي </a:t>
            </a:r>
            <a:r>
              <a:rPr lang="ar-SA" b="1" dirty="0" err="1"/>
              <a:t>والإستجابة</a:t>
            </a:r>
            <a:r>
              <a:rPr lang="ar-SA" b="1" dirty="0"/>
              <a:t>  الشرطية تفسر بأنها فعل منعكس ، وبذلك تكون </a:t>
            </a:r>
            <a:r>
              <a:rPr lang="ar-SA" b="1" dirty="0" err="1"/>
              <a:t>ستجابات</a:t>
            </a:r>
            <a:r>
              <a:rPr lang="ar-SA" b="1" dirty="0"/>
              <a:t> الطفل </a:t>
            </a:r>
            <a:r>
              <a:rPr lang="ar-SA" b="1" dirty="0" err="1"/>
              <a:t>إستجابات</a:t>
            </a:r>
            <a:r>
              <a:rPr lang="ar-SA" b="1" dirty="0"/>
              <a:t> </a:t>
            </a:r>
            <a:r>
              <a:rPr lang="ar-SA" b="1" dirty="0" err="1"/>
              <a:t>إنعكاسية</a:t>
            </a:r>
            <a:r>
              <a:rPr lang="ar-SA" b="1" dirty="0"/>
              <a:t> . </a:t>
            </a:r>
            <a:endParaRPr lang="en-US" dirty="0"/>
          </a:p>
          <a:p>
            <a:r>
              <a:rPr lang="en-US" dirty="0"/>
              <a:t> </a:t>
            </a:r>
          </a:p>
          <a:p>
            <a:r>
              <a:rPr lang="ar-SA" b="1" dirty="0"/>
              <a:t> </a:t>
            </a:r>
            <a:endParaRPr lang="en-US" dirty="0"/>
          </a:p>
          <a:p>
            <a:r>
              <a:rPr lang="ar-SA" b="1" dirty="0"/>
              <a:t> </a:t>
            </a:r>
            <a:endParaRPr lang="en-US" dirty="0"/>
          </a:p>
          <a:p>
            <a:r>
              <a:rPr lang="ar-SA" b="1" dirty="0" smtClean="0"/>
              <a:t>.</a:t>
            </a:r>
            <a:endParaRPr lang="en-US" sz="2000" dirty="0"/>
          </a:p>
          <a:p>
            <a:r>
              <a:rPr lang="ar-SA" b="1" dirty="0"/>
              <a:t>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3131840" y="908720"/>
            <a:ext cx="5554960" cy="5217443"/>
          </a:xfrm>
        </p:spPr>
        <p:txBody>
          <a:bodyPr>
            <a:normAutofit fontScale="70000" lnSpcReduction="20000"/>
          </a:bodyPr>
          <a:lstStyle/>
          <a:p>
            <a:r>
              <a:rPr lang="ar-SA" b="1" u="sng" dirty="0"/>
              <a:t>1. </a:t>
            </a:r>
            <a:r>
              <a:rPr lang="ar-SA" b="1" u="sng" dirty="0" err="1"/>
              <a:t>الإشراط</a:t>
            </a:r>
            <a:r>
              <a:rPr lang="ar-SA" b="1" u="sng" dirty="0"/>
              <a:t> الكلاسيكي لإيفان </a:t>
            </a:r>
            <a:r>
              <a:rPr lang="ar-SA" b="1" u="sng" dirty="0" err="1"/>
              <a:t>بافلوف</a:t>
            </a:r>
            <a:endParaRPr lang="en-US" dirty="0"/>
          </a:p>
          <a:p>
            <a:r>
              <a:rPr lang="ar-SA" b="1" dirty="0"/>
              <a:t>ترتبط </a:t>
            </a:r>
            <a:r>
              <a:rPr lang="ar-SA" b="1" dirty="0" err="1"/>
              <a:t>هذة</a:t>
            </a:r>
            <a:r>
              <a:rPr lang="ar-SA" b="1" dirty="0"/>
              <a:t> النظرية ارتباطاً مباشراً بعالم الفيزيولوجيا الروسي (ايفان </a:t>
            </a:r>
            <a:r>
              <a:rPr lang="ar-SA" b="1" dirty="0" err="1"/>
              <a:t>بيتروفيتش</a:t>
            </a:r>
            <a:r>
              <a:rPr lang="ar-SA" b="1" dirty="0"/>
              <a:t> </a:t>
            </a:r>
            <a:r>
              <a:rPr lang="ar-SA" b="1" dirty="0" err="1"/>
              <a:t>بافلوف</a:t>
            </a:r>
            <a:r>
              <a:rPr lang="ar-SA" b="1" dirty="0"/>
              <a:t>) و البحوث التي كان يقوم بها في روسيا سنة 1927م وقد استطاع ان يبرهن علي اهمية الفعل المنعكس في التعلم . وقد كانت الكلاب هي الموضوع المباشر لتجاربه بهدف الوقوف على الوظيفة الفسيولوجية للغدد </a:t>
            </a:r>
            <a:r>
              <a:rPr lang="ar-SA" b="1" dirty="0" err="1"/>
              <a:t>الللعابية</a:t>
            </a:r>
            <a:r>
              <a:rPr lang="ar-SA" b="1" dirty="0"/>
              <a:t> عند الكلاب، وكان افراز اللعاب هو الاستجابة محور الاهتمام في التجربة، ، بدأ </a:t>
            </a:r>
            <a:r>
              <a:rPr lang="ar-SA" b="1" dirty="0" err="1"/>
              <a:t>بافلوف</a:t>
            </a:r>
            <a:r>
              <a:rPr lang="ar-SA" b="1" dirty="0"/>
              <a:t> </a:t>
            </a:r>
            <a:r>
              <a:rPr lang="ar-SA" b="1" dirty="0" err="1"/>
              <a:t>ابحاثة</a:t>
            </a:r>
            <a:r>
              <a:rPr lang="ar-SA" b="1" dirty="0"/>
              <a:t> حول التعلم بدلاً عن الفسيولوجيا حينما لاحظ شيئاً غريباً جداً اثناء </a:t>
            </a:r>
            <a:r>
              <a:rPr lang="ar-SA" b="1" dirty="0" err="1"/>
              <a:t>اجرائة</a:t>
            </a:r>
            <a:r>
              <a:rPr lang="ar-SA" b="1" dirty="0"/>
              <a:t> </a:t>
            </a:r>
            <a:r>
              <a:rPr lang="ar-SA" b="1" dirty="0" err="1"/>
              <a:t>لابحاثة</a:t>
            </a:r>
            <a:r>
              <a:rPr lang="ar-SA" b="1" dirty="0"/>
              <a:t> علي الكلاب ، حيث لاحظ أن هذه الكلاب لا تفرز لعابها عندما تأكل فقط ، بل ايضاً عندما تري الطعام ، والأغرب من ذلك أن تفرز حينما تري الشخص الذي يحمل لطعام أو عندما تسمع صوته او صوت خطواته .ومن هنا نقل </a:t>
            </a:r>
            <a:r>
              <a:rPr lang="ar-SA" b="1" dirty="0" err="1"/>
              <a:t>بابلوف</a:t>
            </a:r>
            <a:r>
              <a:rPr lang="ar-SA" b="1" dirty="0"/>
              <a:t> ميدان تجاربه لدراسة القوانين </a:t>
            </a:r>
            <a:r>
              <a:rPr lang="ar-SA" b="1" dirty="0" err="1"/>
              <a:t>التى</a:t>
            </a:r>
            <a:r>
              <a:rPr lang="ar-SA" b="1" dirty="0"/>
              <a:t> تحكم هذه الظاهرة السلوكية: وهى ظاهرة حدوث سلوك معين نتيجة لوجود مثير غير </a:t>
            </a:r>
            <a:r>
              <a:rPr lang="ar-SA" b="1" dirty="0" err="1"/>
              <a:t>طبيعى</a:t>
            </a:r>
            <a:r>
              <a:rPr lang="ar-SA" b="1" dirty="0"/>
              <a:t>( وهو هنا إفراز اللعاب لمجرد </a:t>
            </a:r>
            <a:r>
              <a:rPr lang="ar-SA" b="1" dirty="0" err="1"/>
              <a:t>ظهورالشخص</a:t>
            </a:r>
            <a:r>
              <a:rPr lang="ar-SA" b="1" dirty="0"/>
              <a:t> الذي يحمل الطعام) ولا علاقة مباشرة بينه وبين السلوك الطبيعي ( وهو هنا إفراز اللعاب لوجود الطعام في فم الكلب. </a:t>
            </a:r>
            <a:endParaRPr lang="en-US" dirty="0"/>
          </a:p>
          <a:p>
            <a:r>
              <a:rPr lang="ar-SA" b="1"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55000" lnSpcReduction="20000"/>
          </a:bodyPr>
          <a:lstStyle/>
          <a:p>
            <a:r>
              <a:rPr lang="ar-SA" b="1" dirty="0"/>
              <a:t> ويمكن وصف إجراءات التجربة النموذجية </a:t>
            </a:r>
            <a:r>
              <a:rPr lang="ar-SA" b="1" dirty="0" err="1"/>
              <a:t>لبافلوف</a:t>
            </a:r>
            <a:r>
              <a:rPr lang="ar-SA" b="1" dirty="0"/>
              <a:t> علي النحو التالي : </a:t>
            </a:r>
            <a:endParaRPr lang="en-US" sz="1800" dirty="0"/>
          </a:p>
          <a:p>
            <a:r>
              <a:rPr lang="ar-SA" b="1" dirty="0"/>
              <a:t>أ. يوضع الكلب في صندوق عازل للصوت وذلك بعد أن يتعرض إلي عملية  يتم عن طريقها توصيل </a:t>
            </a:r>
            <a:r>
              <a:rPr lang="ar-SA" b="1" dirty="0" err="1"/>
              <a:t>قنواتة</a:t>
            </a:r>
            <a:r>
              <a:rPr lang="ar-SA" b="1" dirty="0"/>
              <a:t> اللعابية بأنابيب خارج الصندوق ، لكى تتم ملاحظة وقياس كمية افراز اللعاب اثناء التجربة. ويقدم للكلب داخل الصندوق مسحوق اللحم ولكن يتم قرع جرس معين قبل تقديم الطعام بثواني قليلة لا تزيد عن  الخمسة. وتتكرر العملية لعدة مرات ، يقدم مسحوق الطعام بعد قرع الجرس ، وبعد تكرار عدد المحاولات سيتعلم الكلب افراز اللعاب نتيجة لسماع صوت الجرس فقط . </a:t>
            </a:r>
            <a:endParaRPr lang="en-US" sz="2000" dirty="0"/>
          </a:p>
          <a:p>
            <a:r>
              <a:rPr lang="ar-SA" b="1" dirty="0"/>
              <a:t>ب. إن القانون العام </a:t>
            </a:r>
            <a:r>
              <a:rPr lang="ar-SA" b="1" dirty="0" err="1"/>
              <a:t>لبافلوف</a:t>
            </a:r>
            <a:r>
              <a:rPr lang="ar-SA" b="1" dirty="0"/>
              <a:t> هنا هو: ( أن أي مثير محايد تصبح له القدرة علي أن يستدعي نفس </a:t>
            </a:r>
            <a:r>
              <a:rPr lang="ar-SA" b="1" dirty="0" err="1"/>
              <a:t>الإستجابة</a:t>
            </a:r>
            <a:r>
              <a:rPr lang="ar-SA" b="1" dirty="0"/>
              <a:t> التي يستدعيها المثير الطبيعي . إذا ما </a:t>
            </a:r>
            <a:r>
              <a:rPr lang="ar-SA" b="1" dirty="0" err="1"/>
              <a:t>إقترن</a:t>
            </a:r>
            <a:r>
              <a:rPr lang="ar-SA" b="1" dirty="0"/>
              <a:t> بالمثير الطبيعي لعدد كبير من المرات ). </a:t>
            </a:r>
            <a:endParaRPr lang="en-US" sz="2000" dirty="0"/>
          </a:p>
          <a:p>
            <a:pPr lvl="1"/>
            <a:r>
              <a:rPr lang="ar-SA" b="1" dirty="0"/>
              <a:t>أن عملية إفراز الكلب للعاب أثناء رؤيته للطعام عملية طبيعية لكن ما يثير العجب هو أن يتم الإفراز لمجرد سماع صوت الجرس .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763688" y="476672"/>
            <a:ext cx="6696744" cy="5328592"/>
          </a:xfrm>
        </p:spPr>
        <p:txBody>
          <a:bodyPr>
            <a:normAutofit fontScale="77500" lnSpcReduction="20000"/>
          </a:bodyPr>
          <a:lstStyle/>
          <a:p>
            <a:r>
              <a:rPr lang="ar-SA" b="1" dirty="0"/>
              <a:t> </a:t>
            </a:r>
            <a:endParaRPr lang="en-US" dirty="0"/>
          </a:p>
          <a:p>
            <a:endParaRPr lang="en-US" dirty="0"/>
          </a:p>
          <a:p>
            <a:r>
              <a:rPr lang="ar-SA" b="1" dirty="0"/>
              <a:t>إن أي مثير محايد تصبح له القدرة علي أن يستدعي نفس </a:t>
            </a:r>
            <a:r>
              <a:rPr lang="ar-SA" b="1" dirty="0" err="1"/>
              <a:t>الإستجابة</a:t>
            </a:r>
            <a:r>
              <a:rPr lang="ar-SA" b="1" dirty="0"/>
              <a:t> التي يستدعيها المثير الطبيعي . إذا ما </a:t>
            </a:r>
            <a:r>
              <a:rPr lang="ar-SA" b="1" dirty="0" err="1"/>
              <a:t>إقترن</a:t>
            </a:r>
            <a:r>
              <a:rPr lang="ar-SA" b="1" dirty="0"/>
              <a:t> بالمثير الطبيعي لعدد كبير من المرات.  </a:t>
            </a:r>
            <a:endParaRPr lang="en-US" dirty="0"/>
          </a:p>
          <a:p>
            <a:r>
              <a:rPr lang="en-US" dirty="0"/>
              <a:t> </a:t>
            </a:r>
          </a:p>
          <a:p>
            <a:r>
              <a:rPr lang="ar-SA" b="1" u="sng" dirty="0"/>
              <a:t>القانون العام الذي يفسر حدوث التعلم عند </a:t>
            </a:r>
            <a:r>
              <a:rPr lang="ar-SA" b="1" u="sng" dirty="0" err="1"/>
              <a:t>بافلوف</a:t>
            </a:r>
            <a:r>
              <a:rPr lang="en-US" dirty="0"/>
              <a:t> </a:t>
            </a:r>
            <a:r>
              <a:rPr lang="ar-SA" b="1" dirty="0"/>
              <a:t> </a:t>
            </a:r>
            <a:endParaRPr lang="en-US" dirty="0"/>
          </a:p>
          <a:p>
            <a:r>
              <a:rPr lang="ar-SA" b="1" dirty="0"/>
              <a:t> </a:t>
            </a:r>
            <a:endParaRPr lang="en-US" dirty="0"/>
          </a:p>
          <a:p>
            <a:r>
              <a:rPr lang="ar-SA" b="1" dirty="0"/>
              <a:t>لقد وجد </a:t>
            </a:r>
            <a:r>
              <a:rPr lang="ar-SA" b="1" dirty="0" err="1"/>
              <a:t>بافلوف</a:t>
            </a:r>
            <a:r>
              <a:rPr lang="ar-SA" b="1" dirty="0"/>
              <a:t> آن هذه الظاهرة لها نفس خصائص الفعل المنعكس الطبيعي - والمقصود هنا تلك الافعال التي تحدث تلقائيا عند حدوث استثارة خارجية في موضع معين من الجسم مثل الاستجابة التي تحدث عندما تتم استثارة موضع محدد في الركبة أو مثل استجابة حركة العين عندما يدخل الهواء إلى داخل كرة العين ، - ولكن في التعلم فالظاهرة سببها العوامل النفسية ، ولقد أطلق </a:t>
            </a:r>
            <a:r>
              <a:rPr lang="ar-SA" b="1" dirty="0" err="1"/>
              <a:t>بافلوف</a:t>
            </a:r>
            <a:r>
              <a:rPr lang="ar-SA" b="1" dirty="0"/>
              <a:t> علي هذه الظاهرة اسم (الفعل المنعكس الشرطي بدلاً عن الطبيعي ) . </a:t>
            </a:r>
            <a:endParaRPr lang="en-US" dirty="0"/>
          </a:p>
          <a:p>
            <a:r>
              <a:rPr lang="ar-SA" b="1" dirty="0"/>
              <a:t>لكن ما هو تفسير </a:t>
            </a:r>
            <a:r>
              <a:rPr lang="ar-SA" b="1" dirty="0" err="1"/>
              <a:t>بافلوف</a:t>
            </a:r>
            <a:r>
              <a:rPr lang="ar-SA" b="1" dirty="0"/>
              <a:t> لكل هذا علمياً ؟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4302224" cy="1477328"/>
          </a:xfrm>
          <a:prstGeom prst="rect">
            <a:avLst/>
          </a:prstGeom>
        </p:spPr>
        <p:txBody>
          <a:bodyPr wrap="square">
            <a:spAutoFit/>
          </a:bodyPr>
          <a:lstStyle/>
          <a:p>
            <a:r>
              <a:rPr lang="ar-EG" b="1" dirty="0"/>
              <a:t> </a:t>
            </a:r>
            <a:r>
              <a:rPr lang="ar-EG" b="1" dirty="0" smtClean="0"/>
              <a:t>ملاحظات </a:t>
            </a:r>
            <a:r>
              <a:rPr lang="en-US" b="1" dirty="0"/>
              <a:t/>
            </a:r>
            <a:br>
              <a:rPr lang="en-US" b="1" dirty="0"/>
            </a:br>
            <a:r>
              <a:rPr lang="en-US" b="1" dirty="0"/>
              <a:t/>
            </a:r>
            <a:br>
              <a:rPr lang="en-US" b="1" dirty="0"/>
            </a:br>
            <a:r>
              <a:rPr lang="ar-SA" b="1" dirty="0" smtClean="0"/>
              <a:t>.</a:t>
            </a:r>
            <a:endParaRPr lang="en-US" dirty="0"/>
          </a:p>
          <a:p>
            <a:r>
              <a:rPr lang="ar-IQ" b="1" dirty="0"/>
              <a:t/>
            </a:r>
            <a:br>
              <a:rPr lang="ar-IQ" b="1" dirty="0"/>
            </a:br>
            <a:r>
              <a:rPr lang="ar-IQ" b="1" dirty="0"/>
              <a:t> </a:t>
            </a:r>
            <a:endParaRPr lang="en-US" b="1" dirty="0"/>
          </a:p>
        </p:txBody>
      </p:sp>
      <p:sp>
        <p:nvSpPr>
          <p:cNvPr id="3" name="عنصر نائب للمحتوى 2"/>
          <p:cNvSpPr>
            <a:spLocks noGrp="1"/>
          </p:cNvSpPr>
          <p:nvPr>
            <p:ph sz="half" idx="2"/>
          </p:nvPr>
        </p:nvSpPr>
        <p:spPr>
          <a:xfrm>
            <a:off x="1259632" y="1124744"/>
            <a:ext cx="7488832" cy="5328592"/>
          </a:xfrm>
        </p:spPr>
        <p:txBody>
          <a:bodyPr>
            <a:normAutofit fontScale="77500" lnSpcReduction="20000"/>
          </a:bodyPr>
          <a:lstStyle/>
          <a:p>
            <a:endParaRPr lang="en-US" dirty="0"/>
          </a:p>
          <a:p>
            <a:r>
              <a:rPr lang="ar-SA" b="1" dirty="0"/>
              <a:t>لقد </a:t>
            </a:r>
            <a:r>
              <a:rPr lang="ar-SA" b="1" dirty="0" err="1"/>
              <a:t>إفترض</a:t>
            </a:r>
            <a:r>
              <a:rPr lang="ar-SA" b="1" dirty="0"/>
              <a:t> </a:t>
            </a:r>
            <a:r>
              <a:rPr lang="ar-SA" b="1" dirty="0" err="1"/>
              <a:t>بافلوف</a:t>
            </a:r>
            <a:r>
              <a:rPr lang="ar-SA" b="1" dirty="0"/>
              <a:t> أن الفعل المنعكس الشرطي يحدث نتيجة لإنتاج ظروف كيمائية جديدة في الدماغ . ومن ثم أصبح يطلق علي هذه الظاهرة أو النمط في التعلم مصطلح (التعلم الشرطي الكلاسيكي) أو(</a:t>
            </a:r>
            <a:r>
              <a:rPr lang="ar-SA" b="1" dirty="0" err="1"/>
              <a:t>الإشراط</a:t>
            </a:r>
            <a:r>
              <a:rPr lang="ar-SA" b="1" dirty="0"/>
              <a:t> </a:t>
            </a:r>
            <a:r>
              <a:rPr lang="ar-SA" b="1" dirty="0" err="1"/>
              <a:t>الكلاسيكى</a:t>
            </a:r>
            <a:r>
              <a:rPr lang="ar-SA" b="1" dirty="0"/>
              <a:t>). </a:t>
            </a:r>
            <a:endParaRPr lang="en-US" sz="2000" dirty="0"/>
          </a:p>
          <a:p>
            <a:r>
              <a:rPr lang="en-US" dirty="0"/>
              <a:t> </a:t>
            </a:r>
          </a:p>
          <a:p>
            <a:r>
              <a:rPr lang="ar-SA" b="1" dirty="0"/>
              <a:t>تفسير التعلم الشرطي الكلاسيكي عند </a:t>
            </a:r>
            <a:r>
              <a:rPr lang="ar-SA" b="1" dirty="0" err="1"/>
              <a:t>بافلوف</a:t>
            </a:r>
            <a:r>
              <a:rPr lang="en-US" dirty="0"/>
              <a:t> </a:t>
            </a:r>
            <a:r>
              <a:rPr lang="ar-SA" b="1" dirty="0"/>
              <a:t> </a:t>
            </a:r>
            <a:endParaRPr lang="en-US" sz="1800" dirty="0"/>
          </a:p>
          <a:p>
            <a:r>
              <a:rPr lang="ar-SA" b="1" dirty="0"/>
              <a:t> </a:t>
            </a:r>
            <a:endParaRPr lang="en-US" sz="2000" dirty="0"/>
          </a:p>
          <a:p>
            <a:r>
              <a:rPr lang="ar-SA" b="1" dirty="0"/>
              <a:t> </a:t>
            </a:r>
            <a:endParaRPr lang="en-US" sz="2000" dirty="0"/>
          </a:p>
          <a:p>
            <a:r>
              <a:rPr lang="ar-SA" b="1" dirty="0"/>
              <a:t> وحتى نزيد </a:t>
            </a:r>
            <a:r>
              <a:rPr lang="ar-SA" b="1" dirty="0" err="1"/>
              <a:t>فى</a:t>
            </a:r>
            <a:r>
              <a:rPr lang="ar-SA" b="1" dirty="0"/>
              <a:t> وضوح هذا الأمر يجب شرح بعض المصطلحات الأساسية لهذا الإجراء </a:t>
            </a:r>
            <a:r>
              <a:rPr lang="ar-SA" b="1" dirty="0" err="1"/>
              <a:t>البافلوفى</a:t>
            </a:r>
            <a:r>
              <a:rPr lang="ar-SA" b="1" dirty="0"/>
              <a:t> ,عند وضع مسحوق اللحم المجفف على لسان الكلب الجائع ,يبدأ لعاب الكلب بالسيلان .وهذه الاستجابة اللعابية </a:t>
            </a:r>
            <a:r>
              <a:rPr lang="ar-SA" b="1" dirty="0" err="1"/>
              <a:t>هى</a:t>
            </a:r>
            <a:r>
              <a:rPr lang="ar-SA" b="1" dirty="0"/>
              <a:t> فعل منعكس </a:t>
            </a:r>
            <a:r>
              <a:rPr lang="ar-SA" b="1" dirty="0" err="1"/>
              <a:t>طبيعى</a:t>
            </a:r>
            <a:r>
              <a:rPr lang="ar-SA" b="1" dirty="0"/>
              <a:t> نتيجة لوضع الطعام </a:t>
            </a:r>
            <a:r>
              <a:rPr lang="ar-SA" b="1" dirty="0" err="1"/>
              <a:t>فى</a:t>
            </a:r>
            <a:r>
              <a:rPr lang="ar-SA" b="1" dirty="0"/>
              <a:t> الفم .ويسمى </a:t>
            </a:r>
            <a:r>
              <a:rPr lang="ar-SA" b="1" dirty="0" err="1"/>
              <a:t>بافلوف</a:t>
            </a:r>
            <a:r>
              <a:rPr lang="ar-SA" b="1" dirty="0"/>
              <a:t> مسحوق الطعام بالمثير غير </a:t>
            </a:r>
            <a:r>
              <a:rPr lang="ar-SA" b="1" dirty="0" err="1"/>
              <a:t>الشرطى</a:t>
            </a:r>
            <a:r>
              <a:rPr lang="ar-SA" b="1" dirty="0"/>
              <a:t> </a:t>
            </a:r>
            <a:r>
              <a:rPr lang="ar-SA" b="1" dirty="0" err="1"/>
              <a:t>أى</a:t>
            </a:r>
            <a:r>
              <a:rPr lang="ar-SA" b="1" dirty="0"/>
              <a:t> </a:t>
            </a:r>
            <a:r>
              <a:rPr lang="ar-SA" b="1" dirty="0" err="1"/>
              <a:t>طبيعى</a:t>
            </a:r>
            <a:r>
              <a:rPr lang="ar-SA" b="1" dirty="0"/>
              <a:t> ,ويسمى سيلان اللعاب الذى يحدث   لنتيجة للمثير غير </a:t>
            </a:r>
            <a:r>
              <a:rPr lang="ar-SA" b="1" dirty="0" err="1"/>
              <a:t>الشرطى</a:t>
            </a:r>
            <a:r>
              <a:rPr lang="ar-SA" b="1" dirty="0"/>
              <a:t> يسميه بالاستجابة غير الشرطية, .وذلك لان العلاقة بينه  وبين المثير غير </a:t>
            </a:r>
            <a:r>
              <a:rPr lang="ar-SA" b="1" dirty="0" err="1"/>
              <a:t>الشرطى</a:t>
            </a:r>
            <a:r>
              <a:rPr lang="ar-SA" b="1" dirty="0"/>
              <a:t> علاقة وظيفية غير </a:t>
            </a:r>
            <a:r>
              <a:rPr lang="ar-SA" b="1" dirty="0" err="1"/>
              <a:t>طبيعيه</a:t>
            </a:r>
            <a:r>
              <a:rPr lang="ar-SA" b="1" dirty="0"/>
              <a:t>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a:bodyPr>
          <a:lstStyle/>
          <a:p>
            <a:r>
              <a:rPr lang="ar-SA" b="1" dirty="0"/>
              <a:t>وهكذا يتضح لنا ان الاشراط الكلاسيكي في جوهرة هو ارتباط بين المثير شرطي ما ، واستجابة ما ، من خلال  الاقتران الزمني بينهما ، والتكرار وتوفر الدافع للمتعلم . وأن تعزل بقية المثيرات التي يمكن ان تكون متغيرات غير مرغوبة فيها أو ما يسمي بالمتغيرات الدخيلة . </a:t>
            </a:r>
            <a:endParaRPr lang="en-US" dirty="0"/>
          </a:p>
          <a:p>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691680" y="764704"/>
            <a:ext cx="6995120" cy="5361459"/>
          </a:xfrm>
        </p:spPr>
        <p:txBody>
          <a:bodyPr/>
          <a:lstStyle/>
          <a:p>
            <a:endParaRPr lang="ar-EG" dirty="0"/>
          </a:p>
        </p:txBody>
      </p:sp>
      <p:sp>
        <p:nvSpPr>
          <p:cNvPr id="3" name="مستطيل 2"/>
          <p:cNvSpPr/>
          <p:nvPr/>
        </p:nvSpPr>
        <p:spPr>
          <a:xfrm>
            <a:off x="2286000" y="1028343"/>
            <a:ext cx="4572000" cy="4247317"/>
          </a:xfrm>
          <a:prstGeom prst="rect">
            <a:avLst/>
          </a:prstGeom>
        </p:spPr>
        <p:txBody>
          <a:bodyPr>
            <a:spAutoFit/>
          </a:bodyPr>
          <a:lstStyle/>
          <a:p>
            <a:r>
              <a:rPr lang="ar-SA" b="1" dirty="0"/>
              <a:t> إن اقتران صوت الجرس بالمثير غير </a:t>
            </a:r>
            <a:r>
              <a:rPr lang="ar-SA" b="1" dirty="0" err="1"/>
              <a:t>الشرطى</a:t>
            </a:r>
            <a:r>
              <a:rPr lang="ar-SA" b="1" dirty="0"/>
              <a:t> ( مسحوق اللحم ) عدة مرات يعطى هذا الصوت القدرة على اكتساب استشارة الاستجابة اللعابية ، </a:t>
            </a:r>
            <a:r>
              <a:rPr lang="ar-SA" b="1" dirty="0" err="1"/>
              <a:t>اى</a:t>
            </a:r>
            <a:r>
              <a:rPr lang="ar-SA" b="1" dirty="0"/>
              <a:t> أن صوت الجرس اكتسب خاصية الطعام ، أطلق </a:t>
            </a:r>
            <a:r>
              <a:rPr lang="ar-SA" b="1" dirty="0" err="1"/>
              <a:t>بابلوف</a:t>
            </a:r>
            <a:r>
              <a:rPr lang="ar-SA" b="1" dirty="0"/>
              <a:t> على صوت الجرس عندما يؤدى الى سيلان اللعاب ، اطلق علية اسم المثير </a:t>
            </a:r>
            <a:r>
              <a:rPr lang="ar-SA" b="1" dirty="0" err="1"/>
              <a:t>الشرطى</a:t>
            </a:r>
            <a:r>
              <a:rPr lang="ar-SA" b="1" dirty="0"/>
              <a:t>  لأنه اكتسب هذه القدرة عن طريق التدريب المستمر لا من طبيعته,  ومن ثم اطلق علي استجابة الكلب بسيلان اللعاب . وهي الاستجابة التي يستثيرها المثير الشرطي (صوت الجرس) أطلق عليها اسم الاستجابة الشرطية وذلك </a:t>
            </a:r>
            <a:r>
              <a:rPr lang="ar-SA" b="1" dirty="0" err="1"/>
              <a:t>لانها</a:t>
            </a:r>
            <a:r>
              <a:rPr lang="ar-SA" b="1" dirty="0"/>
              <a:t> تحدث عند تقديم المثير الشرطي . </a:t>
            </a:r>
            <a:endParaRPr lang="en-US" dirty="0"/>
          </a:p>
          <a:p>
            <a:r>
              <a:rPr lang="ar-SA" b="1" dirty="0"/>
              <a:t>وهكذا يتضح لنا ان الاشراط الكلاسيكي في جوهرة هو ارتباط بين المثير شرطي ما ، واستجابة ما ، من خلال  الاقتران الزمني بينهما ، والتكرار وتوفر الدافع للمتعلم . وأن تعزل بقية المثيرات التي يمكن ان تكون متغيرات غير مرغوبة فيها أو ما يسمي بالمتغيرات الدخيلة .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115616" y="836712"/>
            <a:ext cx="7571184" cy="5289451"/>
          </a:xfrm>
        </p:spPr>
        <p:txBody>
          <a:bodyPr>
            <a:normAutofit fontScale="70000" lnSpcReduction="20000"/>
          </a:bodyPr>
          <a:lstStyle/>
          <a:p>
            <a:r>
              <a:rPr lang="ar-SA" b="1" u="sng" dirty="0"/>
              <a:t>قوانين </a:t>
            </a:r>
            <a:r>
              <a:rPr lang="ar-SA" b="1" u="sng" dirty="0" err="1"/>
              <a:t>بافلوف</a:t>
            </a:r>
            <a:r>
              <a:rPr lang="ar-SA" b="1" u="sng" dirty="0"/>
              <a:t> </a:t>
            </a:r>
            <a:endParaRPr lang="en-US" dirty="0"/>
          </a:p>
          <a:p>
            <a:r>
              <a:rPr lang="ar-SA" b="1" dirty="0"/>
              <a:t>ومن أجل تفسير التعلم </a:t>
            </a:r>
            <a:r>
              <a:rPr lang="ar-SA" b="1" dirty="0" err="1"/>
              <a:t>الاشراطي</a:t>
            </a:r>
            <a:r>
              <a:rPr lang="ar-SA" b="1" dirty="0"/>
              <a:t> الكلاسيكي  نستعرض القوانين التي أضافها </a:t>
            </a:r>
            <a:r>
              <a:rPr lang="ar-SA" b="1" dirty="0" err="1"/>
              <a:t>بافلوف</a:t>
            </a:r>
            <a:r>
              <a:rPr lang="ar-SA" b="1" dirty="0"/>
              <a:t> في ميدان التعلم ، أو ما يسمي (بقوانين </a:t>
            </a:r>
            <a:r>
              <a:rPr lang="ar-SA" b="1" dirty="0" err="1"/>
              <a:t>بافلوف</a:t>
            </a:r>
            <a:r>
              <a:rPr lang="ar-SA" b="1" dirty="0"/>
              <a:t>) ،وهي : </a:t>
            </a:r>
            <a:endParaRPr lang="en-US" dirty="0"/>
          </a:p>
          <a:p>
            <a:pPr lvl="0"/>
            <a:r>
              <a:rPr lang="ar-SA" b="1" dirty="0"/>
              <a:t>التعزيز: في </a:t>
            </a:r>
            <a:r>
              <a:rPr lang="ar-SA" b="1" dirty="0" err="1"/>
              <a:t>الإشراط</a:t>
            </a:r>
            <a:r>
              <a:rPr lang="ar-SA" b="1" dirty="0"/>
              <a:t> الكلاسيكي التعزيز هو أن يسبق ظهور المثير الشرطي تقديم المثير الطبيعي أثناء التدريب. </a:t>
            </a:r>
            <a:endParaRPr lang="en-US" dirty="0"/>
          </a:p>
          <a:p>
            <a:pPr lvl="0"/>
            <a:r>
              <a:rPr lang="ar-SA" b="1" dirty="0" err="1"/>
              <a:t>الإنطفاء</a:t>
            </a:r>
            <a:r>
              <a:rPr lang="ar-SA" b="1" dirty="0"/>
              <a:t>: ويعنى تقديم المثير الشرطي باستمرار ولعدة مرات متتالية بدون تقديم المكافأة (طعام) وبالنتيجة فإن الاستجابة الشرطية المتعلمة تتلاشي تدريجياً ، حتي تختفي ، وهو عكس المكافأة في التأثير . </a:t>
            </a:r>
            <a:endParaRPr lang="en-US" dirty="0"/>
          </a:p>
          <a:p>
            <a:r>
              <a:rPr lang="ar-SA" b="1" dirty="0"/>
              <a:t>      </a:t>
            </a:r>
            <a:r>
              <a:rPr lang="ar-SA" b="1" u="sng" dirty="0"/>
              <a:t>وهذا القانون له ما بعده :  </a:t>
            </a:r>
            <a:endParaRPr lang="en-US" dirty="0"/>
          </a:p>
          <a:p>
            <a:pPr lvl="0"/>
            <a:r>
              <a:rPr lang="ar-SA" b="1" dirty="0"/>
              <a:t>فالعلاقة بين المكافأة ومقاومة </a:t>
            </a:r>
            <a:r>
              <a:rPr lang="ar-SA" b="1" dirty="0" err="1"/>
              <a:t>الانطفاء</a:t>
            </a:r>
            <a:r>
              <a:rPr lang="ar-SA" b="1" dirty="0"/>
              <a:t> ، هي علاقة طردية موجبة ، بحيث أنه إذا زادت كمية المكافأة زادت المقاومة </a:t>
            </a:r>
            <a:r>
              <a:rPr lang="ar-SA" b="1" dirty="0" err="1"/>
              <a:t>للانطفاء</a:t>
            </a:r>
            <a:r>
              <a:rPr lang="ar-SA" b="1" dirty="0"/>
              <a:t> .</a:t>
            </a:r>
            <a:endParaRPr lang="en-US" dirty="0"/>
          </a:p>
          <a:p>
            <a:pPr lvl="0"/>
            <a:r>
              <a:rPr lang="ar-SA" b="1" dirty="0"/>
              <a:t> والعلاقة التي تحكم المكافأة (تقديم المثير الطبيعي) </a:t>
            </a:r>
            <a:r>
              <a:rPr lang="ar-SA" b="1" dirty="0" err="1"/>
              <a:t>بالانطفاء</a:t>
            </a:r>
            <a:r>
              <a:rPr lang="ar-SA" b="1" dirty="0"/>
              <a:t> (توقف (الاستجابة الشرطية) هي علاقة عكسية ، بحيث إذا زادت كمية المكافأة قلت احتمالية ظهور الاستجابة المطفأة . </a:t>
            </a:r>
            <a:endParaRPr lang="en-US" dirty="0"/>
          </a:p>
          <a:p>
            <a:pPr lvl="0"/>
            <a:r>
              <a:rPr lang="ar-SA" b="1" dirty="0"/>
              <a:t>الاسترجاع التلقائي: وهو أن تقديم المثير الشرطي للحيوان بعد فترة راحة يؤدي الي أن الاستجابة الشرطية المتعلمة تعود الي الظهور مرة اخري . </a:t>
            </a:r>
            <a:endParaRPr lang="en-US" dirty="0"/>
          </a:p>
          <a:p>
            <a:pPr lvl="0"/>
            <a:r>
              <a:rPr lang="ar-SA" b="1" dirty="0"/>
              <a:t>التعميم: ويعنى أن كل مثير </a:t>
            </a:r>
            <a:r>
              <a:rPr lang="ar-SA" b="1" dirty="0" err="1"/>
              <a:t>مشابة</a:t>
            </a:r>
            <a:r>
              <a:rPr lang="ar-SA" b="1" dirty="0"/>
              <a:t> للمثير الشرطي ينتج نفس الاستجابة بنفس القدرة، وهي استجابة شرطية متعلمة . </a:t>
            </a:r>
            <a:endParaRPr lang="en-US" dirty="0"/>
          </a:p>
        </p:txBody>
      </p:sp>
      <p:sp>
        <p:nvSpPr>
          <p:cNvPr id="3" name="مستطيل 2"/>
          <p:cNvSpPr/>
          <p:nvPr/>
        </p:nvSpPr>
        <p:spPr>
          <a:xfrm flipH="1">
            <a:off x="1259632" y="908720"/>
            <a:ext cx="7128792" cy="369332"/>
          </a:xfrm>
          <a:prstGeom prst="rect">
            <a:avLst/>
          </a:prstGeom>
        </p:spPr>
        <p:txBody>
          <a:bodyPr wrap="square">
            <a:spAutoFit/>
          </a:bodyPr>
          <a:lstStyle/>
          <a:p>
            <a:pPr lvl="0"/>
            <a:r>
              <a:rPr lang="ar-SA" b="1" dirty="0" smtClean="0"/>
              <a:t>0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62500" lnSpcReduction="20000"/>
          </a:bodyPr>
          <a:lstStyle/>
          <a:p>
            <a:endParaRPr lang="ar-EG" b="1" u="sng" dirty="0" smtClean="0"/>
          </a:p>
          <a:p>
            <a:r>
              <a:rPr lang="ar-SA" b="1" dirty="0"/>
              <a:t> </a:t>
            </a:r>
            <a:r>
              <a:rPr lang="ar-SA" b="1" u="sng" dirty="0"/>
              <a:t>. التعلم الشرطي عند واطسون</a:t>
            </a:r>
            <a:endParaRPr lang="en-US" dirty="0"/>
          </a:p>
          <a:p>
            <a:r>
              <a:rPr lang="ar-SA" b="1" dirty="0"/>
              <a:t>لقد قام واطسون الذي يلقب (</a:t>
            </a:r>
            <a:r>
              <a:rPr lang="ar-SA" b="1" dirty="0" err="1"/>
              <a:t>بأبى</a:t>
            </a:r>
            <a:r>
              <a:rPr lang="ar-SA" b="1" dirty="0"/>
              <a:t> السلوكية) ومساعدته بتطبيق مبادئ الاشراط الكلاسيكي في ميادين التعلم الانساني سنة (1920)م, وذلك من خلال تطبيق استجاباته وتجاربه مع الطفل (ألبرت) المشهورة في ذلك الصدد. فألبرت طفل رضيع </a:t>
            </a:r>
            <a:r>
              <a:rPr lang="ar-SA" b="1" dirty="0" err="1"/>
              <a:t>لايتعدى</a:t>
            </a:r>
            <a:r>
              <a:rPr lang="ar-SA" b="1" dirty="0"/>
              <a:t> عمره السبعة شهور. قام واطسون بتعليمه الخوف من الأرنب البيضاء بإصدار صوت عالي فجائي كلما ظهر الأرنب, وبتكرار هذه العملية أصبح ألبرت يخاف من مجرد ظهور الأرنب. وفي مواصلة للتجربة جرب </a:t>
            </a:r>
            <a:r>
              <a:rPr lang="ar-SA" b="1" dirty="0" err="1"/>
              <a:t>واطسن</a:t>
            </a:r>
            <a:r>
              <a:rPr lang="ar-SA" b="1" dirty="0"/>
              <a:t> أن يعطي الطفل قطعة حلوى بدلاً عن الصوت العالي فكانت النتيجة أن انقلب شعور الخوف من الأرنب إلى شعور بالفرح عند ظهور الأرنب.</a:t>
            </a:r>
            <a:endParaRPr lang="en-US" dirty="0"/>
          </a:p>
          <a:p>
            <a:r>
              <a:rPr lang="en-US" b="1" dirty="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931</Words>
  <Application>Microsoft Office PowerPoint</Application>
  <PresentationFormat>عرض على الشاشة (3:4)‏</PresentationFormat>
  <Paragraphs>53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 Mohamed Morsy</dc:creator>
  <cp:lastModifiedBy>asrar</cp:lastModifiedBy>
  <cp:revision>113</cp:revision>
  <dcterms:created xsi:type="dcterms:W3CDTF">2016-10-26T18:07:55Z</dcterms:created>
  <dcterms:modified xsi:type="dcterms:W3CDTF">2020-04-03T20:20:41Z</dcterms:modified>
</cp:coreProperties>
</file>