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2915816" y="1019869"/>
            <a:ext cx="5770984" cy="5145435"/>
          </a:xfrm>
        </p:spPr>
        <p:txBody>
          <a:bodyPr/>
          <a:lstStyle/>
          <a:p>
            <a:endParaRPr lang="ar-EG" dirty="0" smtClean="0"/>
          </a:p>
          <a:p>
            <a:endParaRPr lang="ar-EG" dirty="0"/>
          </a:p>
          <a:p>
            <a:endParaRPr lang="ar-EG" dirty="0" smtClean="0"/>
          </a:p>
          <a:p>
            <a:endParaRPr lang="ar-EG" dirty="0"/>
          </a:p>
        </p:txBody>
      </p:sp>
      <p:sp>
        <p:nvSpPr>
          <p:cNvPr id="3" name="مستطيل 2"/>
          <p:cNvSpPr/>
          <p:nvPr/>
        </p:nvSpPr>
        <p:spPr>
          <a:xfrm>
            <a:off x="3779913" y="2060848"/>
            <a:ext cx="4104456" cy="1200329"/>
          </a:xfrm>
          <a:prstGeom prst="rect">
            <a:avLst/>
          </a:prstGeom>
        </p:spPr>
        <p:txBody>
          <a:bodyPr wrap="square">
            <a:spAutoFit/>
          </a:bodyPr>
          <a:lstStyle/>
          <a:p>
            <a:r>
              <a:rPr lang="en-US" b="1" dirty="0" smtClean="0"/>
              <a:t>   </a:t>
            </a:r>
            <a:r>
              <a:rPr lang="ar-EG" b="1" dirty="0"/>
              <a:t>د محمد مرسى  قسم علم النفس الفرقة الاولى </a:t>
            </a:r>
            <a:r>
              <a:rPr lang="ar-EG" b="1" dirty="0" smtClean="0"/>
              <a:t> سيكولوجية  التعلم   المحاضرة </a:t>
            </a:r>
            <a:r>
              <a:rPr lang="ar-EG" b="1" dirty="0" smtClean="0"/>
              <a:t>الرابعة   نظريات  التعلم </a:t>
            </a:r>
            <a:endParaRPr lang="ar-EG" b="1" dirty="0"/>
          </a:p>
          <a:p>
            <a:r>
              <a:rPr lang="en-US" dirty="0" smtClean="0"/>
              <a:t>mohamed.ibrahim01@fart.bu.edu.eg</a:t>
            </a:r>
            <a:endParaRPr 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40000" lnSpcReduction="20000"/>
          </a:bodyPr>
          <a:lstStyle/>
          <a:p>
            <a:r>
              <a:rPr lang="ar-SA" b="1" dirty="0"/>
              <a:t>قانون الاستعداد</a:t>
            </a:r>
            <a:endParaRPr lang="en-US" sz="1800" dirty="0"/>
          </a:p>
          <a:p>
            <a:r>
              <a:rPr lang="ar-SA" b="1" dirty="0"/>
              <a:t>إذا كانت الوحدة العصبية مستعدة للإيصال فالإيصال عامل مريح لها . أما إذا لم تكن مستعدة للإيصال فإنه يكون مزعج لها ، وإذا كانت مستعدة للإيصال ولم توصل فذلك مزعج لها أيضاً .</a:t>
            </a:r>
            <a:endParaRPr lang="en-US" sz="2000" dirty="0"/>
          </a:p>
          <a:p>
            <a:r>
              <a:rPr lang="en-US" b="1" dirty="0"/>
              <a:t> </a:t>
            </a:r>
            <a:r>
              <a:rPr lang="en-US" dirty="0"/>
              <a:t> </a:t>
            </a:r>
            <a:r>
              <a:rPr lang="en-US" sz="2400" b="1" dirty="0"/>
              <a:t> </a:t>
            </a:r>
            <a:endParaRPr lang="en-US" sz="1800" dirty="0"/>
          </a:p>
          <a:p>
            <a:r>
              <a:rPr lang="en-US" b="1" dirty="0"/>
              <a:t> </a:t>
            </a:r>
            <a:endParaRPr lang="en-US" sz="2000" dirty="0"/>
          </a:p>
          <a:p>
            <a:r>
              <a:rPr lang="en-US" b="1" dirty="0"/>
              <a:t> </a:t>
            </a:r>
            <a:endParaRPr lang="en-US" sz="2000" dirty="0"/>
          </a:p>
          <a:p>
            <a:r>
              <a:rPr lang="en-US" dirty="0"/>
              <a:t/>
            </a:r>
            <a:br>
              <a:rPr lang="en-US" dirty="0"/>
            </a:br>
            <a:r>
              <a:rPr lang="ar-SA" b="1" dirty="0"/>
              <a:t>3. قانون التكرار  </a:t>
            </a:r>
            <a:endParaRPr lang="en-US" sz="1800" dirty="0"/>
          </a:p>
          <a:p>
            <a:r>
              <a:rPr lang="ar-SA" b="1" dirty="0"/>
              <a:t>نص القانون ( إذا تكونت رابطة قابلة للتعديل بين المثير والاستجابة وكانت العوامل </a:t>
            </a:r>
            <a:r>
              <a:rPr lang="ar-SA" b="1" dirty="0" err="1"/>
              <a:t>الأخري</a:t>
            </a:r>
            <a:r>
              <a:rPr lang="ar-SA" b="1" dirty="0"/>
              <a:t> متعادلة فإن التكرار يزيد هذه الرابطة قوة ) </a:t>
            </a:r>
            <a:endParaRPr lang="en-US" sz="2000" dirty="0"/>
          </a:p>
          <a:p>
            <a:r>
              <a:rPr lang="ar-SA" b="1" dirty="0"/>
              <a:t>ويري </a:t>
            </a:r>
            <a:r>
              <a:rPr lang="ar-SA" b="1" dirty="0" err="1"/>
              <a:t>ثورنديك</a:t>
            </a:r>
            <a:r>
              <a:rPr lang="ar-SA" b="1" dirty="0"/>
              <a:t> أن هذا القانون ينقسم إلي قسمين : </a:t>
            </a:r>
            <a:endParaRPr lang="en-US" sz="1800" dirty="0"/>
          </a:p>
          <a:p>
            <a:pPr lvl="0"/>
            <a:r>
              <a:rPr lang="ar-SA" sz="3200" b="1" dirty="0"/>
              <a:t>قانون الاستعمال:</a:t>
            </a:r>
            <a:r>
              <a:rPr lang="ar-SA" b="1" dirty="0"/>
              <a:t> وهو أن </a:t>
            </a:r>
            <a:r>
              <a:rPr lang="ar-SA" b="1" dirty="0" err="1"/>
              <a:t>الإرتباطات</a:t>
            </a:r>
            <a:r>
              <a:rPr lang="ar-SA" b="1" dirty="0"/>
              <a:t> تقوي عن طريق التكرار والممارسة .</a:t>
            </a:r>
            <a:endParaRPr lang="en-US" sz="2000" dirty="0"/>
          </a:p>
          <a:p>
            <a:pPr lvl="0"/>
            <a:r>
              <a:rPr lang="ar-SA" sz="3200" b="1" dirty="0"/>
              <a:t>قانون الاهمال والترك:</a:t>
            </a:r>
            <a:r>
              <a:rPr lang="ar-SA" b="1" dirty="0"/>
              <a:t> الذي يتضمن أن الرابطة بين المثير </a:t>
            </a:r>
            <a:r>
              <a:rPr lang="ar-SA" b="1" dirty="0" err="1"/>
              <a:t>والإستجابة</a:t>
            </a:r>
            <a:r>
              <a:rPr lang="ar-SA" b="1" dirty="0"/>
              <a:t> تضعف تنسى عن طريق الإهمال . </a:t>
            </a:r>
            <a:endParaRPr lang="en-US" sz="2000" dirty="0"/>
          </a:p>
          <a:p>
            <a:r>
              <a:rPr lang="ar-SA" b="1" dirty="0"/>
              <a:t>اذا تكونت رابطة قابلة للتعديل بين المثير والاستجابة وكانت العوامل </a:t>
            </a:r>
            <a:r>
              <a:rPr lang="ar-SA" b="1" dirty="0" err="1"/>
              <a:t>الاخري</a:t>
            </a:r>
            <a:r>
              <a:rPr lang="ar-SA" b="1" dirty="0"/>
              <a:t> متعادلة فإن التكرار يزيد هذه الرابطة قوة . ويري </a:t>
            </a:r>
            <a:r>
              <a:rPr lang="ar-SA" b="1" dirty="0" err="1"/>
              <a:t>ثورنديك</a:t>
            </a:r>
            <a:r>
              <a:rPr lang="ar-SA" b="1" dirty="0"/>
              <a:t> أن هذا القانون ينقسم إلى قسمين هما: قانون </a:t>
            </a:r>
            <a:r>
              <a:rPr lang="ar-SA" b="1" dirty="0" err="1"/>
              <a:t>الإستعمال</a:t>
            </a:r>
            <a:r>
              <a:rPr lang="ar-SA" b="1" dirty="0"/>
              <a:t> وهو أن </a:t>
            </a:r>
            <a:r>
              <a:rPr lang="ar-SA" b="1" dirty="0" err="1"/>
              <a:t>الإرتباطات</a:t>
            </a:r>
            <a:r>
              <a:rPr lang="ar-SA" b="1" dirty="0"/>
              <a:t> تقوي عن طريق التكرار </a:t>
            </a:r>
            <a:r>
              <a:rPr lang="ar-SA" b="1" dirty="0" err="1"/>
              <a:t>والممارسة.وقانون</a:t>
            </a:r>
            <a:r>
              <a:rPr lang="ar-SA" b="1" dirty="0"/>
              <a:t> الإهمال والترك الذي يتضمن أن الرابطة بين المثير </a:t>
            </a:r>
            <a:r>
              <a:rPr lang="ar-SA" b="1" dirty="0" err="1"/>
              <a:t>والإستجابة</a:t>
            </a:r>
            <a:r>
              <a:rPr lang="ar-SA" b="1" dirty="0"/>
              <a:t> تضعف وتنسى عن طريق الإهمال . </a:t>
            </a:r>
            <a:endParaRPr lang="en-US" sz="2000" dirty="0"/>
          </a:p>
          <a:p>
            <a:r>
              <a:rPr lang="en-US" b="1" dirty="0"/>
              <a:t> </a:t>
            </a:r>
            <a:endParaRPr lang="en-US" sz="2000" dirty="0"/>
          </a:p>
          <a:p>
            <a:r>
              <a:rPr lang="en-US" dirty="0"/>
              <a:t> </a:t>
            </a:r>
          </a:p>
          <a:p>
            <a:r>
              <a:rPr lang="ar-SA" b="1" dirty="0"/>
              <a:t> </a:t>
            </a:r>
            <a:endParaRPr lang="en-US" sz="2000" dirty="0"/>
          </a:p>
          <a:p>
            <a:r>
              <a:rPr lang="ar-SA" b="1" dirty="0"/>
              <a:t>.</a:t>
            </a:r>
            <a:endParaRPr lang="en-US" sz="2000" dirty="0"/>
          </a:p>
          <a:p>
            <a:r>
              <a:rPr lang="ar-SA" b="1" dirty="0"/>
              <a:t>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3131840" y="908720"/>
            <a:ext cx="5554960" cy="5217443"/>
          </a:xfrm>
        </p:spPr>
        <p:txBody>
          <a:bodyPr>
            <a:normAutofit fontScale="85000" lnSpcReduction="10000"/>
          </a:bodyPr>
          <a:lstStyle/>
          <a:p>
            <a:r>
              <a:rPr lang="ar-SA" b="1" u="sng" dirty="0"/>
              <a:t>النَّظرية: </a:t>
            </a:r>
            <a:endParaRPr lang="en-US" dirty="0"/>
          </a:p>
          <a:p>
            <a:r>
              <a:rPr lang="ar-SA" b="1" dirty="0"/>
              <a:t>هيَ عبارةٌ عن مجموعة من البناءات والافتراضات المترابطة التي توضح العلاقات القائمة بين عددٍ من المتغيرات وتهدف إلى تفسير ظاهرة والتنبؤ بها. (</a:t>
            </a:r>
            <a:r>
              <a:rPr lang="ar-SA" b="1" dirty="0" err="1"/>
              <a:t>كيرلنجر</a:t>
            </a:r>
            <a:r>
              <a:rPr lang="ar-SA" b="1" dirty="0"/>
              <a:t>- </a:t>
            </a:r>
            <a:r>
              <a:rPr lang="en-US" b="1" dirty="0" err="1"/>
              <a:t>Kerlinger</a:t>
            </a:r>
            <a:r>
              <a:rPr lang="ar-SA" b="1" dirty="0"/>
              <a:t>).</a:t>
            </a:r>
            <a:endParaRPr lang="en-US" dirty="0"/>
          </a:p>
          <a:p>
            <a:r>
              <a:rPr lang="ar-SA" b="1" u="sng" dirty="0"/>
              <a:t>نظريات التعلم: </a:t>
            </a:r>
            <a:endParaRPr lang="en-US" dirty="0"/>
          </a:p>
          <a:p>
            <a:r>
              <a:rPr lang="ar-SA" b="1" dirty="0"/>
              <a:t>نظريات التعلم والتعليم هي مجموعة من النظريات التي تم وضعها في بدايات القرن العشرين الميلادي وبقي العمل على تطويرها حتى وقتنا الراهن وأول المدارس الفلسفية التي اهتمت بنظريات التعلم والتعليم كانت المدرسة السلوكية رغم أن بوادر نظريات مشابهة بُدأ العمل بها في المرحلة ما قبل </a:t>
            </a:r>
            <a:r>
              <a:rPr lang="ar-SA" b="1" dirty="0" err="1"/>
              <a:t>السلوكية.وهي</a:t>
            </a:r>
            <a:r>
              <a:rPr lang="ar-SA" b="1" dirty="0"/>
              <a:t> النظريات التي تفسر لنا الطريقة التي يتعلم بها الإنسان – الطفل – الشاب – الكهل ...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62500" lnSpcReduction="20000"/>
          </a:bodyPr>
          <a:lstStyle/>
          <a:p>
            <a:r>
              <a:rPr lang="ar-SA" b="1" dirty="0"/>
              <a:t>- وهي أيضا الطريقة التي </a:t>
            </a:r>
            <a:r>
              <a:rPr lang="ar-SA" b="1" dirty="0" err="1"/>
              <a:t>يستدمج</a:t>
            </a:r>
            <a:r>
              <a:rPr lang="ar-SA" b="1" dirty="0"/>
              <a:t>  بها الشخص  المعارف ضمن بنيته الذهنية والوجدانية، أي نعم إن للوجدان مدخلا في التعليم والتعلم. أو هي  الطريقة التي يعالج بها ما </a:t>
            </a:r>
            <a:r>
              <a:rPr lang="ar-SA" b="1" dirty="0" err="1"/>
              <a:t>استدخله</a:t>
            </a:r>
            <a:r>
              <a:rPr lang="ar-SA" b="1" dirty="0"/>
              <a:t> الطفل مثلا من معلومات ومهارات...</a:t>
            </a:r>
            <a:endParaRPr lang="en-US" dirty="0"/>
          </a:p>
          <a:p>
            <a:r>
              <a:rPr lang="ar-SA" b="1" dirty="0"/>
              <a:t>-وهى أيضا  الطريقة والأسلوب الذي يُفسر به تعلم الناس. فهل نتعلم من خلال المثير والاستجابة؟ أو نتعلم بالمنطق الكلي (من الكل إلى مجموعة الأجزاء) ؟ أو نتعلم م خلال بناء المعرفة والتكيف معها (التوازن) وفقا للمرحلة العمرية والخصائص النمائية؟ أو نتعلم من خلال الاندماج الاجتماعي والعلاقات التي تربط بالمعلم بالمتعلم ؟؟ </a:t>
            </a:r>
            <a:endParaRPr lang="en-US" dirty="0"/>
          </a:p>
          <a:p>
            <a:r>
              <a:rPr lang="ar-SA" b="1" dirty="0"/>
              <a:t>- يعني هناك تفسيرات متعددة للطريقة التي يتلقى ويستوعب ويفهم ويتعلم بها الإنسان (الطفل)، وهي طرائق ونظريات متكاملة إجمالا، وقد تتناقض في بعض التفاصيل، ولكنها مقاربات تفسيرية.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763688" y="476672"/>
            <a:ext cx="6696744" cy="5328592"/>
          </a:xfrm>
        </p:spPr>
        <p:txBody>
          <a:bodyPr>
            <a:normAutofit/>
          </a:bodyPr>
          <a:lstStyle/>
          <a:p>
            <a:r>
              <a:rPr lang="ar-SA" b="1" dirty="0"/>
              <a:t> </a:t>
            </a:r>
            <a:endParaRPr lang="en-US" dirty="0"/>
          </a:p>
          <a:p>
            <a:r>
              <a:rPr lang="ar-EG" b="1" u="sng" dirty="0"/>
              <a:t>نظريات التعلم</a:t>
            </a:r>
            <a:endParaRPr lang="en-US" dirty="0"/>
          </a:p>
          <a:p>
            <a:r>
              <a:rPr lang="ar-EG" b="1" dirty="0"/>
              <a:t>سنتطرق، بنوع من التركيز إلى أهم نظريات التعلم، وخصوصا منها المدرسة السلوكية، والمدرسة </a:t>
            </a:r>
            <a:endParaRPr lang="en-US" dirty="0"/>
          </a:p>
          <a:p>
            <a:r>
              <a:rPr lang="ar-EG" b="1" dirty="0" err="1"/>
              <a:t>الجشطالتية</a:t>
            </a:r>
            <a:r>
              <a:rPr lang="ar-EG" b="1" dirty="0"/>
              <a:t>، والمدرسة البنائية</a:t>
            </a:r>
            <a:endParaRPr lang="en-US" dirty="0"/>
          </a:p>
          <a:p>
            <a:r>
              <a:rPr lang="ar-EG" b="1" dirty="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4302224" cy="1477328"/>
          </a:xfrm>
          <a:prstGeom prst="rect">
            <a:avLst/>
          </a:prstGeom>
        </p:spPr>
        <p:txBody>
          <a:bodyPr wrap="square">
            <a:spAutoFit/>
          </a:bodyPr>
          <a:lstStyle/>
          <a:p>
            <a:r>
              <a:rPr lang="ar-EG" b="1" dirty="0"/>
              <a:t> </a:t>
            </a:r>
            <a:r>
              <a:rPr lang="ar-EG" b="1" dirty="0" smtClean="0"/>
              <a:t>ملاحظات </a:t>
            </a:r>
            <a:r>
              <a:rPr lang="en-US" b="1" dirty="0"/>
              <a:t/>
            </a:r>
            <a:br>
              <a:rPr lang="en-US" b="1" dirty="0"/>
            </a:br>
            <a:r>
              <a:rPr lang="en-US" b="1" dirty="0"/>
              <a:t/>
            </a:r>
            <a:br>
              <a:rPr lang="en-US" b="1" dirty="0"/>
            </a:br>
            <a:r>
              <a:rPr lang="ar-SA" b="1" dirty="0" smtClean="0"/>
              <a:t>.</a:t>
            </a:r>
            <a:endParaRPr lang="en-US" dirty="0"/>
          </a:p>
          <a:p>
            <a:r>
              <a:rPr lang="ar-IQ" b="1" dirty="0"/>
              <a:t/>
            </a:r>
            <a:br>
              <a:rPr lang="ar-IQ" b="1" dirty="0"/>
            </a:br>
            <a:r>
              <a:rPr lang="ar-IQ" b="1" dirty="0"/>
              <a:t> </a:t>
            </a:r>
            <a:endParaRPr lang="en-US" b="1" dirty="0"/>
          </a:p>
        </p:txBody>
      </p:sp>
      <p:sp>
        <p:nvSpPr>
          <p:cNvPr id="3" name="عنصر نائب للمحتوى 2"/>
          <p:cNvSpPr>
            <a:spLocks noGrp="1"/>
          </p:cNvSpPr>
          <p:nvPr>
            <p:ph sz="half" idx="2"/>
          </p:nvPr>
        </p:nvSpPr>
        <p:spPr>
          <a:xfrm>
            <a:off x="1259632" y="1124744"/>
            <a:ext cx="7488832" cy="5328592"/>
          </a:xfrm>
        </p:spPr>
        <p:txBody>
          <a:bodyPr/>
          <a:lstStyle/>
          <a:p>
            <a:pPr lvl="1"/>
            <a:r>
              <a:rPr lang="ar-SA" b="1" dirty="0" smtClean="0"/>
              <a:t>نظرية, إيفان</a:t>
            </a:r>
            <a:r>
              <a:rPr lang="ar-EG" b="1" dirty="0" smtClean="0"/>
              <a:t>  </a:t>
            </a:r>
            <a:r>
              <a:rPr lang="ar-EG" b="1" dirty="0" err="1" smtClean="0"/>
              <a:t>بافلوف</a:t>
            </a:r>
            <a:r>
              <a:rPr lang="ar-EG" b="1" dirty="0" smtClean="0"/>
              <a:t> </a:t>
            </a:r>
            <a:endParaRPr lang="en-US" sz="1800" dirty="0"/>
          </a:p>
          <a:p>
            <a:pPr lvl="1"/>
            <a:r>
              <a:rPr lang="ar-SA" b="1" dirty="0"/>
              <a:t>نظرية </a:t>
            </a:r>
            <a:r>
              <a:rPr lang="ar-SA" b="1" dirty="0" err="1"/>
              <a:t>الإشراط</a:t>
            </a:r>
            <a:r>
              <a:rPr lang="ar-SA" b="1" dirty="0"/>
              <a:t> </a:t>
            </a:r>
            <a:r>
              <a:rPr lang="ar-SA" b="1" dirty="0" err="1"/>
              <a:t>السلوكي,واطسون</a:t>
            </a:r>
            <a:r>
              <a:rPr lang="ar-SA" b="1" dirty="0"/>
              <a:t>.</a:t>
            </a:r>
            <a:endParaRPr lang="en-US" sz="1800" dirty="0"/>
          </a:p>
          <a:p>
            <a:pPr lvl="1"/>
            <a:r>
              <a:rPr lang="ar-SA" b="1" dirty="0"/>
              <a:t> نظرية </a:t>
            </a:r>
            <a:r>
              <a:rPr lang="ar-SA" b="1" dirty="0" err="1"/>
              <a:t>الإشراط</a:t>
            </a:r>
            <a:r>
              <a:rPr lang="ar-SA" b="1" dirty="0"/>
              <a:t> الإجرائي, ب, ف, </a:t>
            </a:r>
            <a:r>
              <a:rPr lang="ar-SA" b="1" dirty="0" err="1"/>
              <a:t>إسكنر</a:t>
            </a:r>
            <a:r>
              <a:rPr lang="ar-SA" b="1" dirty="0"/>
              <a:t>.</a:t>
            </a:r>
            <a:endParaRPr lang="en-US" sz="1800" dirty="0"/>
          </a:p>
          <a:p>
            <a:pPr lvl="1"/>
            <a:r>
              <a:rPr lang="ar-SA" b="1" dirty="0"/>
              <a:t>نظرية المحاولة والخطأ, </a:t>
            </a:r>
            <a:r>
              <a:rPr lang="ar-SA" b="1" dirty="0" err="1"/>
              <a:t>ثورندايك</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55000" lnSpcReduction="20000"/>
          </a:bodyPr>
          <a:lstStyle/>
          <a:p>
            <a:r>
              <a:rPr lang="ar-SA" b="1" u="sng" dirty="0"/>
              <a:t>تعلم المحاولة والخطأ </a:t>
            </a:r>
            <a:r>
              <a:rPr lang="ar-SA" b="1" u="sng" dirty="0" err="1"/>
              <a:t>لثورندايك</a:t>
            </a:r>
            <a:r>
              <a:rPr lang="ar-SA" b="1" u="sng" dirty="0"/>
              <a:t> </a:t>
            </a:r>
            <a:endParaRPr lang="en-US" dirty="0"/>
          </a:p>
          <a:p>
            <a:r>
              <a:rPr lang="ar-SA" b="1" dirty="0"/>
              <a:t>وصاحب هذه المدرسة هو العالم الامريكي إدوارد </a:t>
            </a:r>
            <a:r>
              <a:rPr lang="ar-SA" b="1" dirty="0" err="1"/>
              <a:t>ثورندايك</a:t>
            </a:r>
            <a:r>
              <a:rPr lang="ar-SA" b="1" dirty="0"/>
              <a:t>, ويسمي هذا الاتجاه احياناً بالترابطية او (الاتجاه </a:t>
            </a:r>
            <a:r>
              <a:rPr lang="ar-SA" b="1" dirty="0" err="1"/>
              <a:t>الربطي</a:t>
            </a:r>
            <a:r>
              <a:rPr lang="ar-SA" b="1" dirty="0"/>
              <a:t>) ، حيث نجد أن المتعلم  يقوم بربط المثير </a:t>
            </a:r>
            <a:r>
              <a:rPr lang="ar-SA" b="1" dirty="0" err="1"/>
              <a:t>والإستجابة</a:t>
            </a:r>
            <a:r>
              <a:rPr lang="ar-SA" b="1" dirty="0"/>
              <a:t>, وتشكل الرابطة هنا وحدة التعلم التي يقاس بها </a:t>
            </a:r>
            <a:r>
              <a:rPr lang="ar-SA" b="1" dirty="0" err="1"/>
              <a:t>الآداء</a:t>
            </a:r>
            <a:r>
              <a:rPr lang="ar-SA" b="1" dirty="0"/>
              <a:t> . </a:t>
            </a:r>
            <a:endParaRPr lang="en-US" dirty="0"/>
          </a:p>
          <a:p>
            <a:r>
              <a:rPr lang="ar-SA" b="1" dirty="0"/>
              <a:t>استخلص </a:t>
            </a:r>
            <a:r>
              <a:rPr lang="ar-SA" b="1" dirty="0" err="1"/>
              <a:t>ثورندايك</a:t>
            </a:r>
            <a:r>
              <a:rPr lang="ar-SA" b="1" dirty="0"/>
              <a:t> </a:t>
            </a:r>
            <a:r>
              <a:rPr lang="ar-SA" b="1" dirty="0" err="1"/>
              <a:t>مبادئة</a:t>
            </a:r>
            <a:r>
              <a:rPr lang="ar-SA" b="1" dirty="0"/>
              <a:t> في تفسير نظريته هذه من تجاربه علي القطط ، حيث وضع القطة الجائعة  داخل قفص يمكن فتحه </a:t>
            </a:r>
            <a:r>
              <a:rPr lang="ar-SA" b="1" dirty="0" err="1"/>
              <a:t>براسطة</a:t>
            </a:r>
            <a:r>
              <a:rPr lang="ar-SA" b="1" dirty="0"/>
              <a:t> سقاط على الباب ووضع الطعام خارج القفص بحيث يمكن للقط رؤيته ولا يمكنه الوصول إليه إلا بعد فتح الباب. لاحظ </a:t>
            </a:r>
            <a:r>
              <a:rPr lang="ar-SA" b="1" dirty="0" err="1"/>
              <a:t>ثورندايك</a:t>
            </a:r>
            <a:r>
              <a:rPr lang="ar-SA" b="1" dirty="0"/>
              <a:t> أن القطط تقوم بحركات عشوائية عند محاولتها الخروج من القفص والحصول على الطعام، ولكن بعد عدد من المحاولات وعن طريق الصدفة البحتة ضغطت القطة علي السقاطة ففتح القفص وخرجت منه. </a:t>
            </a:r>
            <a:endParaRPr lang="en-US" dirty="0"/>
          </a:p>
          <a:p>
            <a:r>
              <a:rPr lang="ar-SA" b="1" dirty="0"/>
              <a:t>وقد سجل </a:t>
            </a:r>
            <a:r>
              <a:rPr lang="ar-SA" b="1" dirty="0" err="1"/>
              <a:t>ثورنديك</a:t>
            </a:r>
            <a:r>
              <a:rPr lang="ar-SA" b="1" dirty="0"/>
              <a:t> الزمن اللازم للخروج من القفص وعدد المحاولات العشوائية للقطة لتحل المشكلة، ومن ثم يحدث نوع من الاستبعاد للمحاولات الفاشلة والابقاء علي الاستجابة أو الاستجابات الناجحة ، ويتم تعلم الاستجابات (روابط) جديدة . </a:t>
            </a:r>
            <a:endParaRPr lang="en-US" dirty="0"/>
          </a:p>
          <a:p>
            <a:r>
              <a:rPr lang="ar-SA" b="1" dirty="0" smtClean="0"/>
              <a:t>:</a:t>
            </a: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691680" y="764704"/>
            <a:ext cx="6995120" cy="5361459"/>
          </a:xfrm>
        </p:spPr>
        <p:txBody>
          <a:bodyPr/>
          <a:lstStyle/>
          <a:p>
            <a:endParaRPr lang="ar-EG" dirty="0"/>
          </a:p>
        </p:txBody>
      </p:sp>
      <p:sp>
        <p:nvSpPr>
          <p:cNvPr id="3" name="مستطيل 2"/>
          <p:cNvSpPr/>
          <p:nvPr/>
        </p:nvSpPr>
        <p:spPr>
          <a:xfrm>
            <a:off x="2286000" y="1028343"/>
            <a:ext cx="4572000" cy="2862322"/>
          </a:xfrm>
          <a:prstGeom prst="rect">
            <a:avLst/>
          </a:prstGeom>
        </p:spPr>
        <p:txBody>
          <a:bodyPr>
            <a:spAutoFit/>
          </a:bodyPr>
          <a:lstStyle/>
          <a:p>
            <a:endParaRPr lang="en-US" dirty="0"/>
          </a:p>
          <a:p>
            <a:r>
              <a:rPr lang="ar-SA" b="1" dirty="0"/>
              <a:t>إن المتعلم  يقوم بربط المثير والاستجابة. وتشكل الرابطة هنا وحدة التعلم التي يقاس بها الأداء</a:t>
            </a:r>
            <a:r>
              <a:rPr lang="ar-SA" dirty="0"/>
              <a:t> . </a:t>
            </a:r>
            <a:endParaRPr lang="en-US" dirty="0"/>
          </a:p>
          <a:p>
            <a:r>
              <a:rPr lang="ar-SA" b="1" dirty="0"/>
              <a:t> </a:t>
            </a:r>
            <a:endParaRPr lang="en-US" dirty="0"/>
          </a:p>
          <a:p>
            <a:r>
              <a:rPr lang="en-US" dirty="0"/>
              <a:t> </a:t>
            </a:r>
          </a:p>
          <a:p>
            <a:r>
              <a:rPr lang="ar-SA" b="1" u="sng" dirty="0"/>
              <a:t>مبادئ نظرية </a:t>
            </a:r>
            <a:r>
              <a:rPr lang="ar-SA" b="1" u="sng" dirty="0" err="1"/>
              <a:t>ثورندايك</a:t>
            </a:r>
            <a:r>
              <a:rPr lang="ar-SA" b="1" u="sng" dirty="0"/>
              <a:t> في التعلم</a:t>
            </a:r>
            <a:r>
              <a:rPr lang="en-US" dirty="0"/>
              <a:t> </a:t>
            </a:r>
            <a:r>
              <a:rPr lang="ar-SA" b="1" dirty="0"/>
              <a:t> </a:t>
            </a:r>
            <a:endParaRPr lang="en-US" dirty="0"/>
          </a:p>
          <a:p>
            <a:r>
              <a:rPr lang="ar-SA" b="1" dirty="0"/>
              <a:t> </a:t>
            </a:r>
            <a:endParaRPr lang="en-US" dirty="0"/>
          </a:p>
          <a:p>
            <a:r>
              <a:rPr lang="ar-SA" b="1" u="sng" dirty="0"/>
              <a:t>قوانين </a:t>
            </a:r>
            <a:r>
              <a:rPr lang="ar-SA" b="1" u="sng" dirty="0" err="1"/>
              <a:t>ثورندايك</a:t>
            </a:r>
            <a:endParaRPr lang="en-US" dirty="0"/>
          </a:p>
          <a:p>
            <a:r>
              <a:rPr lang="ar-SA" b="1" dirty="0"/>
              <a:t>لقد حاول </a:t>
            </a:r>
            <a:r>
              <a:rPr lang="ar-SA" b="1" dirty="0" err="1"/>
              <a:t>ثورندايك</a:t>
            </a:r>
            <a:r>
              <a:rPr lang="ar-SA" b="1" dirty="0"/>
              <a:t> تفسير عملية التعلم الإنساني حسب القوانين الآتية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115616" y="836712"/>
            <a:ext cx="7571184" cy="5289451"/>
          </a:xfrm>
        </p:spPr>
        <p:txBody>
          <a:bodyPr/>
          <a:lstStyle/>
          <a:p>
            <a:pPr lvl="0"/>
            <a:r>
              <a:rPr lang="ar-SA" b="1" dirty="0"/>
              <a:t>قانون الأثر. </a:t>
            </a:r>
            <a:endParaRPr lang="en-US" dirty="0"/>
          </a:p>
          <a:p>
            <a:pPr lvl="0"/>
            <a:r>
              <a:rPr lang="ar-SA" b="1" dirty="0"/>
              <a:t>قانون الاستعداد .</a:t>
            </a:r>
            <a:endParaRPr lang="en-US" dirty="0"/>
          </a:p>
          <a:p>
            <a:pPr lvl="0"/>
            <a:r>
              <a:rPr lang="ar-SA" b="1" dirty="0"/>
              <a:t>قانون التكرار .</a:t>
            </a:r>
            <a:endParaRPr lang="en-US" dirty="0"/>
          </a:p>
          <a:p>
            <a:r>
              <a:rPr lang="ar-SA" b="1" dirty="0"/>
              <a:t>قانون </a:t>
            </a:r>
            <a:r>
              <a:rPr lang="ar-SA" b="1" dirty="0" err="1"/>
              <a:t>الإستعداد</a:t>
            </a:r>
            <a:endParaRPr lang="en-US" b="1" dirty="0"/>
          </a:p>
          <a:p>
            <a:r>
              <a:rPr lang="ar-SA" b="1" dirty="0"/>
              <a:t>قانون التكرار</a:t>
            </a:r>
            <a:endParaRPr lang="en-US" b="1" dirty="0"/>
          </a:p>
          <a:p>
            <a:r>
              <a:rPr lang="ar-SA" b="1" dirty="0"/>
              <a:t>قانون الأثر</a:t>
            </a:r>
            <a:endParaRPr lang="en-US" b="1" dirty="0"/>
          </a:p>
          <a:p>
            <a:r>
              <a:rPr lang="ar-SA" b="1" dirty="0"/>
              <a:t>قوانين </a:t>
            </a:r>
            <a:r>
              <a:rPr lang="ar-SA" b="1" dirty="0" err="1"/>
              <a:t>ثورندايك</a:t>
            </a:r>
            <a:endParaRPr lang="en-US" b="1" dirty="0"/>
          </a:p>
        </p:txBody>
      </p:sp>
      <p:sp>
        <p:nvSpPr>
          <p:cNvPr id="3" name="مستطيل 2"/>
          <p:cNvSpPr/>
          <p:nvPr/>
        </p:nvSpPr>
        <p:spPr>
          <a:xfrm flipH="1">
            <a:off x="1259632" y="908720"/>
            <a:ext cx="7128792" cy="369332"/>
          </a:xfrm>
          <a:prstGeom prst="rect">
            <a:avLst/>
          </a:prstGeom>
        </p:spPr>
        <p:txBody>
          <a:bodyPr wrap="square">
            <a:spAutoFit/>
          </a:bodyPr>
          <a:lstStyle/>
          <a:p>
            <a:pPr lvl="0"/>
            <a:r>
              <a:rPr lang="ar-SA" b="1" dirty="0" smtClean="0"/>
              <a:t>0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55000" lnSpcReduction="20000"/>
          </a:bodyPr>
          <a:lstStyle/>
          <a:p>
            <a:endParaRPr lang="ar-EG" b="1" u="sng" dirty="0" smtClean="0"/>
          </a:p>
          <a:p>
            <a:r>
              <a:rPr lang="ar-SA" b="1" dirty="0"/>
              <a:t> </a:t>
            </a:r>
            <a:r>
              <a:rPr lang="en-US" b="1" dirty="0"/>
              <a:t>1</a:t>
            </a:r>
            <a:r>
              <a:rPr lang="ar-SA" b="1" dirty="0"/>
              <a:t>. قانون الأثر  </a:t>
            </a:r>
            <a:endParaRPr lang="en-US" dirty="0"/>
          </a:p>
          <a:p>
            <a:r>
              <a:rPr lang="ar-SA" b="1" dirty="0"/>
              <a:t>نص القانون ( إذا ما تكونت رابطة قابلة للتعديل بين المثير والاستجابة ، فإن هذه الرابطة تتقوي إذا صاحبتها أو لحقت بها حالة رضي ، وتضعف إذا أُتْبِعَتْ بحالة مؤلمة أو مزعجة). </a:t>
            </a:r>
            <a:endParaRPr lang="en-US" dirty="0"/>
          </a:p>
          <a:p>
            <a:r>
              <a:rPr lang="ar-SA" b="1" dirty="0"/>
              <a:t>وهو يري هنا أن الأثر الطيب يتبعه تعلم رابطة ، أما الأثر السيئ فيتبعه نفور وألم مما يدفع الفرد إلى عدم تكرار هذه الرابطة بين المثير والاستجابة ويعمل علي تجنبها . ويعتبر </a:t>
            </a:r>
            <a:r>
              <a:rPr lang="ar-SA" b="1" dirty="0" err="1"/>
              <a:t>ثورنديك</a:t>
            </a:r>
            <a:r>
              <a:rPr lang="ar-SA" b="1" dirty="0"/>
              <a:t> أن هذا القانون هو القانون الأساسي للتعلم والتعليم . </a:t>
            </a:r>
            <a:endParaRPr lang="en-US" dirty="0"/>
          </a:p>
          <a:p>
            <a:r>
              <a:rPr lang="ar-SA" b="1" u="sng" dirty="0"/>
              <a:t>قانون الأثر</a:t>
            </a:r>
            <a:endParaRPr lang="en-US" dirty="0"/>
          </a:p>
          <a:p>
            <a:r>
              <a:rPr lang="ar-SA" b="1" dirty="0"/>
              <a:t>إذا ما تكونت رابطة قابلة للتعديل بين المثير </a:t>
            </a:r>
            <a:r>
              <a:rPr lang="ar-SA" b="1" dirty="0" err="1"/>
              <a:t>والإستجابة</a:t>
            </a:r>
            <a:r>
              <a:rPr lang="ar-SA" b="1" dirty="0"/>
              <a:t> ، فإن هذه الرابطة تتقوي إذا صاحبتها أو لحقت بها حالة رضي ، وتضعف إذا أتبعت بحالة مؤلمة.</a:t>
            </a:r>
            <a:endParaRPr lang="en-US" dirty="0"/>
          </a:p>
          <a:p>
            <a:r>
              <a:rPr lang="ar-SA" b="1" dirty="0"/>
              <a:t> </a:t>
            </a:r>
            <a:r>
              <a:rPr lang="en-US" dirty="0"/>
              <a:t> </a:t>
            </a:r>
            <a:r>
              <a:rPr lang="ar-SA" b="1" dirty="0"/>
              <a:t> </a:t>
            </a:r>
            <a:endParaRPr lang="en-US" dirty="0"/>
          </a:p>
          <a:p>
            <a:r>
              <a:rPr lang="ar-SA" b="1" dirty="0"/>
              <a:t> </a:t>
            </a:r>
            <a:endParaRPr lang="en-US" dirty="0"/>
          </a:p>
          <a:p>
            <a:r>
              <a:rPr lang="en-US" b="1" dirty="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601</Words>
  <Application>Microsoft Office PowerPoint</Application>
  <PresentationFormat>عرض على الشاشة (3:4)‏</PresentationFormat>
  <Paragraphs>68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 Mohamed Morsy</dc:creator>
  <cp:lastModifiedBy>asrar</cp:lastModifiedBy>
  <cp:revision>102</cp:revision>
  <dcterms:created xsi:type="dcterms:W3CDTF">2016-10-26T18:07:55Z</dcterms:created>
  <dcterms:modified xsi:type="dcterms:W3CDTF">2020-04-03T20:15:11Z</dcterms:modified>
</cp:coreProperties>
</file>