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1" r:id="rId3"/>
    <p:sldId id="262" r:id="rId4"/>
    <p:sldId id="263" r:id="rId5"/>
    <p:sldId id="264" r:id="rId6"/>
    <p:sldId id="265" r:id="rId7"/>
    <p:sldId id="266" r:id="rId8"/>
    <p:sldId id="267" r:id="rId9"/>
    <p:sldId id="268" r:id="rId10"/>
    <p:sldId id="269"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2915816" y="1019869"/>
            <a:ext cx="5770984" cy="5145435"/>
          </a:xfrm>
        </p:spPr>
        <p:txBody>
          <a:bodyPr/>
          <a:lstStyle/>
          <a:p>
            <a:endParaRPr lang="ar-EG" dirty="0" smtClean="0"/>
          </a:p>
          <a:p>
            <a:endParaRPr lang="ar-EG" dirty="0"/>
          </a:p>
          <a:p>
            <a:endParaRPr lang="ar-EG" dirty="0" smtClean="0"/>
          </a:p>
          <a:p>
            <a:endParaRPr lang="ar-EG" dirty="0"/>
          </a:p>
        </p:txBody>
      </p:sp>
      <p:sp>
        <p:nvSpPr>
          <p:cNvPr id="3" name="مستطيل 2"/>
          <p:cNvSpPr/>
          <p:nvPr/>
        </p:nvSpPr>
        <p:spPr>
          <a:xfrm>
            <a:off x="3779913" y="2060848"/>
            <a:ext cx="4104456" cy="923330"/>
          </a:xfrm>
          <a:prstGeom prst="rect">
            <a:avLst/>
          </a:prstGeom>
        </p:spPr>
        <p:txBody>
          <a:bodyPr wrap="square">
            <a:spAutoFit/>
          </a:bodyPr>
          <a:lstStyle/>
          <a:p>
            <a:r>
              <a:rPr lang="en-US" b="1" dirty="0" smtClean="0"/>
              <a:t>   </a:t>
            </a:r>
            <a:r>
              <a:rPr lang="ar-EG" b="1" dirty="0"/>
              <a:t>د محمد مرسى  قسم علم النفس الفرقة الاولى </a:t>
            </a:r>
            <a:r>
              <a:rPr lang="ar-EG" b="1" dirty="0" smtClean="0"/>
              <a:t> سيكولوجية  التعلم   المحاضرة الثالثة </a:t>
            </a:r>
            <a:endParaRPr lang="ar-EG" b="1" dirty="0"/>
          </a:p>
          <a:p>
            <a:r>
              <a:rPr lang="en-US" dirty="0" smtClean="0"/>
              <a:t>mohamed.ibrahim01@fart.bu.edu.eg</a:t>
            </a:r>
            <a:endParaRPr lang="ar-E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62500" lnSpcReduction="20000"/>
          </a:bodyPr>
          <a:lstStyle/>
          <a:p>
            <a:r>
              <a:rPr lang="ar-IQ" b="1" u="sng" dirty="0"/>
              <a:t>مــــــــــــلاحظــات</a:t>
            </a:r>
            <a:endParaRPr lang="en-US" dirty="0"/>
          </a:p>
          <a:p>
            <a:r>
              <a:rPr lang="ar-IQ" b="1" dirty="0"/>
              <a:t>-	</a:t>
            </a:r>
            <a:r>
              <a:rPr lang="ar-SA" b="1" dirty="0"/>
              <a:t> أن الدراسة المعملية لسلوك الحيوانات تمكن من معرفة القوانين التي تحكم التعلم عند الإنسان باعتبار  أن الإنسان هو تطور طبيعي للأنواع الأخرى كما كانت تقول بذلك نظرية التطور </a:t>
            </a:r>
            <a:r>
              <a:rPr lang="ar-SA" b="1" dirty="0" err="1"/>
              <a:t>لتشارلس</a:t>
            </a:r>
            <a:r>
              <a:rPr lang="ar-SA" b="1" dirty="0"/>
              <a:t> دارون.   ونظرا لما للتعلم من أهمية بالغة وشمولية تمتد إلى معظم المواقف والى معظم أنماط السلوك. فقد بذل العلماء جهدا كبيرا في محاولتهم تفسير عملية التعلم عند الإنسان واشتهر من هؤلاء العلماء: </a:t>
            </a:r>
            <a:r>
              <a:rPr lang="ar-SA" b="1" dirty="0" err="1"/>
              <a:t>ثورندايك</a:t>
            </a:r>
            <a:r>
              <a:rPr lang="ar-SA" b="1" dirty="0"/>
              <a:t>،  </a:t>
            </a:r>
            <a:r>
              <a:rPr lang="ar-SA" b="1" dirty="0" err="1"/>
              <a:t>بافلوف</a:t>
            </a:r>
            <a:r>
              <a:rPr lang="ar-SA" b="1" dirty="0"/>
              <a:t>،  </a:t>
            </a:r>
            <a:r>
              <a:rPr lang="ar-SA" b="1" dirty="0" err="1"/>
              <a:t>جاثري</a:t>
            </a:r>
            <a:r>
              <a:rPr lang="ar-SA" b="1" dirty="0"/>
              <a:t>، </a:t>
            </a:r>
            <a:r>
              <a:rPr lang="ar-SA" b="1" dirty="0" err="1"/>
              <a:t>سكنر</a:t>
            </a:r>
            <a:r>
              <a:rPr lang="ar-SA" b="1" dirty="0"/>
              <a:t>، هل، </a:t>
            </a:r>
            <a:r>
              <a:rPr lang="ar-SA" b="1" dirty="0" err="1"/>
              <a:t>كوهلر</a:t>
            </a:r>
            <a:r>
              <a:rPr lang="ar-SA" b="1" dirty="0"/>
              <a:t>، ليفين، تولمان، </a:t>
            </a:r>
            <a:r>
              <a:rPr lang="ar-SA" b="1" dirty="0" err="1"/>
              <a:t>باندورا</a:t>
            </a:r>
            <a:r>
              <a:rPr lang="ar-SA" b="1" dirty="0"/>
              <a:t> وغيرهم كثير من العلماء الذين بحثوا في مجال التعلم فدرسوه في أبسط صوره على أساس الاعتقاد بأن مبادئ التعلم تنطبق غالبا على كل مواقف التعلم. وقد بذلت جهود عديدة في مجا ل اكتشاف مبادئ التعلم وقوانينه</a:t>
            </a:r>
            <a:endParaRPr lang="ar-E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3131840" y="908720"/>
            <a:ext cx="5554960" cy="5217443"/>
          </a:xfrm>
        </p:spPr>
        <p:txBody>
          <a:bodyPr>
            <a:normAutofit lnSpcReduction="10000"/>
          </a:bodyPr>
          <a:lstStyle/>
          <a:p>
            <a:r>
              <a:rPr lang="ar-EG" b="1" u="sng" dirty="0"/>
              <a:t>العلاقة بين النمو والنضج والتعلم</a:t>
            </a:r>
            <a:endParaRPr lang="en-US" dirty="0"/>
          </a:p>
          <a:p>
            <a:r>
              <a:rPr lang="ar-SA" b="1" u="sng" dirty="0"/>
              <a:t>تعريف النمو</a:t>
            </a:r>
            <a:r>
              <a:rPr lang="en-US" b="1" u="sng" dirty="0"/>
              <a:t>: Development </a:t>
            </a:r>
            <a:br>
              <a:rPr lang="en-US" b="1" u="sng" dirty="0"/>
            </a:br>
            <a:r>
              <a:rPr lang="ar-SA" b="1" dirty="0"/>
              <a:t>يحسن في البداية أن نفرق بين كلمتين شائعتين في اللغة الانجليزية و هما</a:t>
            </a:r>
            <a:r>
              <a:rPr lang="en-US" b="1" dirty="0"/>
              <a:t> Development, Growth. </a:t>
            </a:r>
            <a:r>
              <a:rPr lang="ar-SA" b="1" dirty="0"/>
              <a:t>و غالبا ما يستخدما بمعني واحد في اللغة العربية و هو النمو، و إن كان البعض يقصر استخدام الأولى </a:t>
            </a:r>
            <a:r>
              <a:rPr lang="ar-SA" b="1" dirty="0" err="1"/>
              <a:t>اى</a:t>
            </a:r>
            <a:r>
              <a:rPr lang="en-US" b="1" dirty="0"/>
              <a:t> Growth </a:t>
            </a:r>
            <a:r>
              <a:rPr lang="ar-SA" b="1" dirty="0"/>
              <a:t>علي كلمة نمو بينما يستخدم الثانية</a:t>
            </a:r>
            <a:r>
              <a:rPr lang="en-US" b="1" dirty="0"/>
              <a:t> Development </a:t>
            </a:r>
            <a:r>
              <a:rPr lang="ar-SA" b="1" dirty="0"/>
              <a:t>تحت عنوان تطور أو ارتقاء</a:t>
            </a:r>
            <a:r>
              <a:rPr lang="en-US" b="1" dirty="0"/>
              <a:t>.</a:t>
            </a:r>
            <a:r>
              <a:rPr lang="ar-SA" b="1" dirty="0"/>
              <a:t>و حيث يشمل التطور</a:t>
            </a:r>
            <a:r>
              <a:rPr lang="en-US" b="1" dirty="0"/>
              <a:t> Development </a:t>
            </a:r>
            <a:r>
              <a:rPr lang="ar-SA" b="1" dirty="0"/>
              <a:t>أو الارتقاء كلا من النمو</a:t>
            </a:r>
            <a:r>
              <a:rPr lang="en-US" b="1" dirty="0"/>
              <a:t> Growth </a:t>
            </a:r>
            <a:r>
              <a:rPr lang="ar-SA" b="1" dirty="0"/>
              <a:t>و النضج</a:t>
            </a:r>
            <a:r>
              <a:rPr lang="en-US" b="1" dirty="0"/>
              <a:t> Maturation </a:t>
            </a:r>
            <a:r>
              <a:rPr lang="ar-SA" b="1" dirty="0"/>
              <a:t>و التعلم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92500" lnSpcReduction="20000"/>
          </a:bodyPr>
          <a:lstStyle/>
          <a:p>
            <a:r>
              <a:rPr lang="ar-SA" b="1" u="sng" dirty="0"/>
              <a:t>أولاً : النضــج : </a:t>
            </a:r>
            <a:endParaRPr lang="en-US" dirty="0"/>
          </a:p>
          <a:p>
            <a:r>
              <a:rPr lang="ar-SA" b="1" dirty="0"/>
              <a:t>والواقع إن العلاقة بين النضج والتعلم تحتل أهمية خاصة في علم النفس </a:t>
            </a:r>
            <a:r>
              <a:rPr lang="ar-SA" b="1" dirty="0" err="1"/>
              <a:t>اواهميته</a:t>
            </a:r>
            <a:r>
              <a:rPr lang="ar-SA" b="1" dirty="0"/>
              <a:t>  العلمية والنظرية للنضج تتمثل في علاقته بنتائج التدريب في مختلف الأعمار لان ألوان السلوك تنمو بتأثير كل من النضج والتعليم . </a:t>
            </a:r>
            <a:endParaRPr lang="en-US" dirty="0"/>
          </a:p>
          <a:p>
            <a:r>
              <a:rPr lang="ar-SA" b="1" dirty="0"/>
              <a:t>فالطفل يبدأ في استخدام اللغة حين ( تنضج ) وظائفه الكلامية أما اللغة التي </a:t>
            </a:r>
            <a:r>
              <a:rPr lang="ar-SA" b="1" dirty="0" err="1"/>
              <a:t>يتكلمها</a:t>
            </a:r>
            <a:r>
              <a:rPr lang="ar-SA" b="1" dirty="0"/>
              <a:t> فعادة ما تكون من نتائج البيئة المحيطة </a:t>
            </a:r>
            <a:r>
              <a:rPr lang="ar-SA" b="1" dirty="0" err="1"/>
              <a:t>بة</a:t>
            </a:r>
            <a:r>
              <a:rPr lang="ar-SA" b="1" dirty="0"/>
              <a:t> ( التعليم )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763688" y="476672"/>
            <a:ext cx="6696744" cy="5328592"/>
          </a:xfrm>
        </p:spPr>
        <p:txBody>
          <a:bodyPr>
            <a:normAutofit fontScale="62500" lnSpcReduction="20000"/>
          </a:bodyPr>
          <a:lstStyle/>
          <a:p>
            <a:r>
              <a:rPr lang="ar-SA" b="1" dirty="0"/>
              <a:t> </a:t>
            </a:r>
            <a:endParaRPr lang="en-US" dirty="0"/>
          </a:p>
          <a:p>
            <a:r>
              <a:rPr lang="ar-SA" b="1" u="sng" dirty="0"/>
              <a:t>النمو</a:t>
            </a:r>
            <a:r>
              <a:rPr lang="en-US" b="1" u="sng" dirty="0"/>
              <a:t>: Growth</a:t>
            </a:r>
            <a:br>
              <a:rPr lang="en-US" b="1" u="sng" dirty="0"/>
            </a:br>
            <a:r>
              <a:rPr lang="ar-SA" b="1" dirty="0"/>
              <a:t>يشير إلي كل التغيرات الجسمية و التي في طبيعتها كمية لأنها تتضمن إضافات أكثر من تحولات ، مثل هذه التغيرات الزيادة في الطول أو الوزن أو اتساع الأنف</a:t>
            </a:r>
            <a:r>
              <a:rPr lang="en-US" b="1" dirty="0"/>
              <a:t>.</a:t>
            </a:r>
            <a:br>
              <a:rPr lang="en-US" b="1" dirty="0"/>
            </a:br>
            <a:endParaRPr lang="en-US" sz="1800" dirty="0"/>
          </a:p>
          <a:p>
            <a:r>
              <a:rPr lang="ar-SA" b="1" u="sng" dirty="0"/>
              <a:t>النضج</a:t>
            </a:r>
            <a:r>
              <a:rPr lang="en-US" b="1" u="sng" dirty="0"/>
              <a:t> :Maturation </a:t>
            </a:r>
            <a:br>
              <a:rPr lang="en-US" b="1" u="sng" dirty="0"/>
            </a:br>
            <a:r>
              <a:rPr lang="ar-SA" b="1" dirty="0"/>
              <a:t>غالبا ما يستخدم هذا المصطلح لوصف التغيرات التي تعتبر مستقلة إلي حد ما عن بيئة الطفل و التي غالبا ما تعود إلي الاستعدادات الوراثية . أي تشير كلمة النضج الي أنماط التغير المحددة داخليا مثل حجم الجسم ، و هي واحدة عند جميع أفراد النوع بغض النظر عن التدريب أو الخبرة ، و يتضح هذا جيدا في شكل النمو قبل الولادة . و لكنة لا يقف عند الميلاد بل يستمر بعد ذلك، فتنمو المهارات الأزمة و الضرورية للزحف أو المشي التي تكتسب وفق جدول زمني و كأنها نتيجة عوامل داخلية فسيولوجية فقط</a:t>
            </a:r>
            <a:r>
              <a:rPr lang="en-US" b="1" dirty="0"/>
              <a:t> . </a:t>
            </a:r>
            <a:endParaRPr lang="en-US" sz="1800" dirty="0"/>
          </a:p>
          <a:p>
            <a:r>
              <a:rPr lang="ar-SA" b="1" u="sng" dirty="0"/>
              <a:t>التعلم</a:t>
            </a:r>
            <a:r>
              <a:rPr lang="en-US" b="1" u="sng" dirty="0"/>
              <a:t>: learning</a:t>
            </a:r>
            <a:br>
              <a:rPr lang="en-US" b="1" u="sng" dirty="0"/>
            </a:br>
            <a:r>
              <a:rPr lang="ar-SA" b="1" dirty="0"/>
              <a:t>هو تعديل في السلوك نتيجة الخبرة و الممارسة و ليس نتيجة عمليات النضج او نتيجة التأثيرات المؤقتة للعقاقير او التعب</a:t>
            </a:r>
            <a:r>
              <a:rPr lang="en-US" b="1" dirty="0"/>
              <a:t> .</a:t>
            </a:r>
            <a:br>
              <a:rPr lang="en-US" b="1" dirty="0"/>
            </a:br>
            <a:r>
              <a:rPr lang="ar-SA" b="1" dirty="0"/>
              <a:t>إما التطور</a:t>
            </a:r>
            <a:r>
              <a:rPr lang="en-US" b="1" dirty="0"/>
              <a:t> Development </a:t>
            </a:r>
            <a:r>
              <a:rPr lang="ar-SA" b="1" dirty="0"/>
              <a:t>او الارتقاء او النمو بمعناه الشامل فهو العملية الكلية التي يتوافق فيها الفرد مع بيئته ، و حيث ان النمو</a:t>
            </a:r>
            <a:r>
              <a:rPr lang="en-US" b="1" dirty="0"/>
              <a:t> Growth </a:t>
            </a:r>
            <a:r>
              <a:rPr lang="ar-SA" b="1" dirty="0"/>
              <a:t>و النضج و التعلم عمليات مسئولة عن هذه التغيرات التكيفية فكلها مجالات للتطور او النمو بمعناه الشامل . </a:t>
            </a:r>
            <a:r>
              <a:rPr lang="ar-SA" b="1"/>
              <a:t>و يشير النمو بهذا المعني الي التغيرات الحادثة في السلوك خلال الزمن و لقد نظمت هذه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582341"/>
            <a:ext cx="4302224" cy="6463308"/>
          </a:xfrm>
          <a:prstGeom prst="rect">
            <a:avLst/>
          </a:prstGeom>
        </p:spPr>
        <p:txBody>
          <a:bodyPr wrap="square">
            <a:spAutoFit/>
          </a:bodyPr>
          <a:lstStyle/>
          <a:p>
            <a:r>
              <a:rPr lang="ar-EG" b="1" dirty="0"/>
              <a:t> </a:t>
            </a:r>
            <a:r>
              <a:rPr lang="ar-EG" b="1" dirty="0" smtClean="0"/>
              <a:t>ملاحظات </a:t>
            </a:r>
            <a:r>
              <a:rPr lang="en-US" b="1" dirty="0"/>
              <a:t/>
            </a:r>
            <a:br>
              <a:rPr lang="en-US" b="1" dirty="0"/>
            </a:br>
            <a:r>
              <a:rPr lang="ar-SA" b="1" dirty="0"/>
              <a:t>يري كثير من علماء النمو أن النمو هو سلسة متتابعة من التغييرات التي تهدف الى اكتمال نضج الكائن الحي من أن النمو جميع النواحي الجسمية و العقلية و الاجتماعية و الانفعالية و تحدث هذه التغيرات بترتيب معين و بطريقة يمكن التنبؤ بها كنتيجة للنضج و الخبرة</a:t>
            </a:r>
            <a:r>
              <a:rPr lang="en-US" b="1" dirty="0"/>
              <a:t>.</a:t>
            </a:r>
            <a:br>
              <a:rPr lang="en-US" b="1" dirty="0"/>
            </a:br>
            <a:r>
              <a:rPr lang="ar-SA" b="1" dirty="0"/>
              <a:t>و النمو بهذا المعني لا يحدث فجأة بل يتطور بانتظام علي خطوات متلاحقة ، و لا يتكون النمو من مجرد إضافة بضع سنتيمترات لطول الفرد ، أو حتي مجرد تحسن في قدراته ، بل هو عملية معقدة تتكون من تكامل كثير من البناءات و الوظائف</a:t>
            </a:r>
            <a:r>
              <a:rPr lang="en-US" b="1" dirty="0"/>
              <a:t> .</a:t>
            </a:r>
            <a:br>
              <a:rPr lang="en-US" b="1" dirty="0"/>
            </a:br>
            <a:r>
              <a:rPr lang="ar-SA" b="1" dirty="0"/>
              <a:t>و لا تقتصر دراسة علم نفس النمو علي دراسة سلوك الأطفال ، بل تمتد لتشمل المراهقة و الرشد بل و الشيخوخة أيضا ، بهذا أصبح هذا العلم يشمل دراسة ظاهرة النمو النفسي خلال جميع مراحل الحياة المختلفة منذ لحظة الخلق او التكوين حتي نهاية العمر في الشيخوخة . و بهذا يشمل علم نفس النمو الميادين الثلاثة التالية</a:t>
            </a:r>
            <a:r>
              <a:rPr lang="en-US" b="1" dirty="0"/>
              <a:t> .</a:t>
            </a:r>
            <a:br>
              <a:rPr lang="en-US" b="1" dirty="0"/>
            </a:br>
            <a:r>
              <a:rPr lang="en-US" b="1" dirty="0"/>
              <a:t/>
            </a:r>
            <a:br>
              <a:rPr lang="en-US" b="1" dirty="0"/>
            </a:br>
            <a:r>
              <a:rPr lang="en-US" b="1" dirty="0"/>
              <a:t/>
            </a:r>
            <a:br>
              <a:rPr lang="en-US" b="1" dirty="0"/>
            </a:br>
            <a:r>
              <a:rPr lang="ar-SA" b="1" dirty="0" smtClean="0"/>
              <a:t>.</a:t>
            </a:r>
            <a:endParaRPr lang="en-US" dirty="0"/>
          </a:p>
          <a:p>
            <a:r>
              <a:rPr lang="ar-IQ" b="1" dirty="0"/>
              <a:t/>
            </a:r>
            <a:br>
              <a:rPr lang="ar-IQ" b="1" dirty="0"/>
            </a:br>
            <a:r>
              <a:rPr lang="ar-IQ" b="1" dirty="0"/>
              <a:t> </a:t>
            </a:r>
            <a:endParaRPr lang="en-US" b="1" dirty="0"/>
          </a:p>
        </p:txBody>
      </p:sp>
      <p:sp>
        <p:nvSpPr>
          <p:cNvPr id="3" name="عنصر نائب للمحتوى 2"/>
          <p:cNvSpPr>
            <a:spLocks noGrp="1"/>
          </p:cNvSpPr>
          <p:nvPr>
            <p:ph sz="half" idx="2"/>
          </p:nvPr>
        </p:nvSpPr>
        <p:spPr>
          <a:xfrm>
            <a:off x="1331640" y="1582342"/>
            <a:ext cx="7416824" cy="4943002"/>
          </a:xfrm>
        </p:spPr>
        <p:txBody>
          <a:bodyPr/>
          <a:lstStyle/>
          <a:p>
            <a:endParaRPr lang="ar-E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62500" lnSpcReduction="20000"/>
          </a:bodyPr>
          <a:lstStyle/>
          <a:p>
            <a:r>
              <a:rPr lang="ar-EG" b="1" u="sng" dirty="0" smtClean="0"/>
              <a:t>نظريات التعلم </a:t>
            </a:r>
          </a:p>
          <a:p>
            <a:r>
              <a:rPr lang="ar-SA" b="1" dirty="0" smtClean="0"/>
              <a:t> </a:t>
            </a:r>
            <a:r>
              <a:rPr lang="ar-SA" b="1" dirty="0"/>
              <a:t>نظرا لما للتعلم من أهمية بالغة وشمولية تمتد إلى معظم المواقف والى معظم أنماط السلوك. فقد بذل العلماء جهدا كبيرا في محاولتهم تفسير عملية التعلم عند الإنسان واشتهر من هؤلاء العلماء: </a:t>
            </a:r>
            <a:r>
              <a:rPr lang="ar-SA" b="1" dirty="0" err="1"/>
              <a:t>ثورندايك</a:t>
            </a:r>
            <a:r>
              <a:rPr lang="ar-SA" b="1" dirty="0"/>
              <a:t>،  </a:t>
            </a:r>
            <a:r>
              <a:rPr lang="ar-SA" b="1" dirty="0" err="1"/>
              <a:t>بافلوف</a:t>
            </a:r>
            <a:r>
              <a:rPr lang="ar-SA" b="1" dirty="0"/>
              <a:t>،  </a:t>
            </a:r>
            <a:r>
              <a:rPr lang="ar-SA" b="1" dirty="0" err="1"/>
              <a:t>جاثري</a:t>
            </a:r>
            <a:r>
              <a:rPr lang="ar-SA" b="1" dirty="0"/>
              <a:t>، </a:t>
            </a:r>
            <a:r>
              <a:rPr lang="ar-SA" b="1" dirty="0" err="1"/>
              <a:t>سكنر</a:t>
            </a:r>
            <a:r>
              <a:rPr lang="ar-SA" b="1" dirty="0"/>
              <a:t>، هل، </a:t>
            </a:r>
            <a:r>
              <a:rPr lang="ar-SA" b="1" dirty="0" err="1"/>
              <a:t>كوهلر</a:t>
            </a:r>
            <a:r>
              <a:rPr lang="ar-SA" b="1" dirty="0"/>
              <a:t>، ليفين، تولمان، </a:t>
            </a:r>
            <a:r>
              <a:rPr lang="ar-SA" b="1" dirty="0" err="1"/>
              <a:t>باندورا</a:t>
            </a:r>
            <a:r>
              <a:rPr lang="ar-SA" b="1" dirty="0"/>
              <a:t> وغيرهم كثير من العلماء الذين بحثوا في مجال التعلم فدرسوه في أبسط صوره على أساس الاعتقاد بأن مبادئ التعلم تنطبق غالبا على كل مواقف التعلم. وقد بذلت جهود عديدة في مجا ل اكتشاف مبادئ التعلم وقوانينه. ونتج عن هذا عدد من الإطارات النظرية التي حاولت تفسير التعلم. ومعظم هذه الإطارات النظرية يكمل بعضها بعضاً . لأن بعض عمليات التعلم التي لا تفسرها إحدى النظريات تحاول النظرية الأخرى تفسيرها. ويمكن أن تندرج نظريات تفسير التعلم ضمن ثلاثة نماذج رئيسية لتفسير عملية التعلم هي:</a:t>
            </a:r>
            <a:endParaRPr lang="ar-E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691680" y="764704"/>
            <a:ext cx="6995120" cy="5361459"/>
          </a:xfrm>
        </p:spPr>
        <p:txBody>
          <a:bodyPr/>
          <a:lstStyle/>
          <a:p>
            <a:endParaRPr lang="ar-EG" dirty="0"/>
          </a:p>
        </p:txBody>
      </p:sp>
      <p:sp>
        <p:nvSpPr>
          <p:cNvPr id="3" name="مستطيل 2"/>
          <p:cNvSpPr/>
          <p:nvPr/>
        </p:nvSpPr>
        <p:spPr>
          <a:xfrm>
            <a:off x="2286000" y="1028343"/>
            <a:ext cx="4572000" cy="2585323"/>
          </a:xfrm>
          <a:prstGeom prst="rect">
            <a:avLst/>
          </a:prstGeom>
        </p:spPr>
        <p:txBody>
          <a:bodyPr>
            <a:spAutoFit/>
          </a:bodyPr>
          <a:lstStyle/>
          <a:p>
            <a:r>
              <a:rPr lang="ar-SA" b="1" u="sng" dirty="0"/>
              <a:t>نماذج تفسير التعلم الارتباطية: ويندرج تحت هذا العنوان: النظريات الاشتراطية الكلاسيكية وتشتمل على نظريتي </a:t>
            </a:r>
            <a:r>
              <a:rPr lang="ar-SA" b="1" u="sng" dirty="0" err="1"/>
              <a:t>بافلوف</a:t>
            </a:r>
            <a:r>
              <a:rPr lang="ar-SA" b="1" u="sng" dirty="0"/>
              <a:t> وواطسون، والنظريات الاشتراطية </a:t>
            </a:r>
            <a:r>
              <a:rPr lang="ar-SA" b="1" u="sng" dirty="0" err="1"/>
              <a:t>الوسيلية</a:t>
            </a:r>
            <a:r>
              <a:rPr lang="ar-SA" b="1" u="sng" dirty="0"/>
              <a:t>: وتشتمل على نظريات كل من: </a:t>
            </a:r>
            <a:r>
              <a:rPr lang="ar-SA" b="1" u="sng" dirty="0" err="1"/>
              <a:t>ثورندايك</a:t>
            </a:r>
            <a:r>
              <a:rPr lang="ar-SA" b="1" u="sng" dirty="0"/>
              <a:t>، </a:t>
            </a:r>
            <a:r>
              <a:rPr lang="ar-SA" b="1" u="sng" dirty="0" err="1"/>
              <a:t>وجاثري</a:t>
            </a:r>
            <a:r>
              <a:rPr lang="ar-SA" b="1" u="sng" dirty="0"/>
              <a:t>، </a:t>
            </a:r>
            <a:r>
              <a:rPr lang="ar-SA" b="1" u="sng" dirty="0" err="1"/>
              <a:t>وسكنر</a:t>
            </a:r>
            <a:r>
              <a:rPr lang="ar-SA" b="1" u="sng" dirty="0"/>
              <a:t>، وهل.</a:t>
            </a:r>
            <a:endParaRPr lang="en-US" dirty="0"/>
          </a:p>
          <a:p>
            <a:r>
              <a:rPr lang="ar-SA" b="1" u="sng" dirty="0"/>
              <a:t>نماذج تفسير التعلم المجالية: وتشتمل على نظريات كل من: </a:t>
            </a:r>
            <a:r>
              <a:rPr lang="ar-SA" b="1" u="sng" dirty="0" err="1"/>
              <a:t>الجشطالت</a:t>
            </a:r>
            <a:r>
              <a:rPr lang="ar-SA" b="1" u="sng" dirty="0"/>
              <a:t>، وليفين، وتولمان.</a:t>
            </a:r>
            <a:endParaRPr lang="en-US" dirty="0"/>
          </a:p>
          <a:p>
            <a:r>
              <a:rPr lang="ar-SA" b="1" u="sng" dirty="0"/>
              <a:t>نماذج تفسير التعلم الاجتماعية: وتشتمل على </a:t>
            </a:r>
            <a:r>
              <a:rPr lang="ar-SA" b="1" u="sng" dirty="0" err="1"/>
              <a:t>تظريتي</a:t>
            </a:r>
            <a:r>
              <a:rPr lang="ar-SA" b="1" u="sng" dirty="0"/>
              <a:t> </a:t>
            </a:r>
            <a:r>
              <a:rPr lang="ar-SA" b="1" u="sng" dirty="0" err="1"/>
              <a:t>دولارد</a:t>
            </a:r>
            <a:r>
              <a:rPr lang="ar-SA" b="1" u="sng" dirty="0"/>
              <a:t> </a:t>
            </a:r>
            <a:r>
              <a:rPr lang="ar-SA" b="1" u="sng" dirty="0" err="1"/>
              <a:t>وميللر</a:t>
            </a:r>
            <a:r>
              <a:rPr lang="ar-SA" b="1" u="sng" dirty="0"/>
              <a:t> </a:t>
            </a:r>
            <a:r>
              <a:rPr lang="ar-SA" b="1" u="sng" dirty="0" err="1"/>
              <a:t>وباندورا</a:t>
            </a:r>
            <a:r>
              <a:rPr lang="ar-SA" b="1" u="sng" dirty="0"/>
              <a:t> في التعلم الاجتماعي.</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115616" y="836712"/>
            <a:ext cx="7571184" cy="5289451"/>
          </a:xfrm>
        </p:spPr>
        <p:txBody>
          <a:bodyPr/>
          <a:lstStyle/>
          <a:p>
            <a:r>
              <a:rPr lang="ar-SA" b="1" u="sng" dirty="0"/>
              <a:t> أولاً وجهة النظر السلوكية وتطبيقاتها المقترحة لتحسين التعلم  </a:t>
            </a:r>
            <a:endParaRPr lang="en-US" dirty="0"/>
          </a:p>
          <a:p>
            <a:r>
              <a:rPr lang="ar-SA" b="1" dirty="0"/>
              <a:t>في الواقع لا توجد نظرية سلوكية واحدة فقط  لتفسير كيفية حدوث التعلم، ولكن هناك مجموعة من النظريات يجمع بينها مجموعة من المبادئ العامة التي اصبحت فيما بعد تعرف بمبادئ المدرسة السلوكية في علم النفس نختصرها فيما يلي:</a:t>
            </a:r>
            <a:endParaRPr lang="en-US" dirty="0"/>
          </a:p>
          <a:p>
            <a:pPr lvl="0"/>
            <a:r>
              <a:rPr lang="ar-SA" b="1" dirty="0"/>
              <a:t>أن السلوك ظاهرة طبيعية يجب دراستها بواسطة المنهج التجريبي كما هو الحال في العلوم الطبيعية.</a:t>
            </a:r>
            <a:endParaRPr lang="ar-EG" dirty="0"/>
          </a:p>
        </p:txBody>
      </p:sp>
      <p:sp>
        <p:nvSpPr>
          <p:cNvPr id="3" name="مستطيل 2"/>
          <p:cNvSpPr/>
          <p:nvPr/>
        </p:nvSpPr>
        <p:spPr>
          <a:xfrm flipH="1">
            <a:off x="1259632" y="908720"/>
            <a:ext cx="7128792" cy="369332"/>
          </a:xfrm>
          <a:prstGeom prst="rect">
            <a:avLst/>
          </a:prstGeom>
        </p:spPr>
        <p:txBody>
          <a:bodyPr wrap="square">
            <a:spAutoFit/>
          </a:bodyPr>
          <a:lstStyle/>
          <a:p>
            <a:pPr lvl="0"/>
            <a:r>
              <a:rPr lang="ar-SA" b="1" dirty="0" smtClean="0"/>
              <a:t>0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92500" lnSpcReduction="10000"/>
          </a:bodyPr>
          <a:lstStyle/>
          <a:p>
            <a:endParaRPr lang="ar-EG" b="1" u="sng" dirty="0" smtClean="0"/>
          </a:p>
          <a:p>
            <a:pPr lvl="0"/>
            <a:r>
              <a:rPr lang="ar-SA" b="1" dirty="0"/>
              <a:t> أن معظم سلوك الإنسان مكتسب نتيجة لتفاعل الفرد مع البيئة الخارجية أما بقية سلوكه فهو سلوك فطري يولد الفرد مزود به لتمكينه من لتفاعل مع بيئته الخارجية لعد الولادة.</a:t>
            </a:r>
            <a:endParaRPr lang="en-US" dirty="0"/>
          </a:p>
          <a:p>
            <a:pPr lvl="0"/>
            <a:r>
              <a:rPr lang="ar-SA" b="1" dirty="0"/>
              <a:t> أن المدخل الصحيح لدراسة وفهم السلوك الإنساني هو دراسة السلوك الملاحظ الذي يمكن قياسه.</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310</Words>
  <Application>Microsoft Office PowerPoint</Application>
  <PresentationFormat>عرض على الشاشة (3:4)‏</PresentationFormat>
  <Paragraphs>29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 Mohamed Morsy</dc:creator>
  <cp:lastModifiedBy>asrar</cp:lastModifiedBy>
  <cp:revision>95</cp:revision>
  <dcterms:created xsi:type="dcterms:W3CDTF">2016-10-26T18:07:55Z</dcterms:created>
  <dcterms:modified xsi:type="dcterms:W3CDTF">2020-04-03T20:04:26Z</dcterms:modified>
</cp:coreProperties>
</file>