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7" r:id="rId2"/>
    <p:sldId id="258" r:id="rId3"/>
    <p:sldId id="260" r:id="rId4"/>
    <p:sldId id="297"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6DE90E8-7B99-45A4-8B40-3CCFA59FDE4E}" type="datetimeFigureOut">
              <a:rPr lang="ar-EG" smtClean="0"/>
              <a:t>16/08/1441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32DB72-DA13-43A2-B67B-3B58C1DBC88B}" type="slidenum">
              <a:rPr lang="ar-EG" smtClean="0"/>
              <a:t>‹#›</a:t>
            </a:fld>
            <a:endParaRPr lang="ar-EG"/>
          </a:p>
        </p:txBody>
      </p:sp>
    </p:spTree>
    <p:extLst>
      <p:ext uri="{BB962C8B-B14F-4D97-AF65-F5344CB8AC3E}">
        <p14:creationId xmlns:p14="http://schemas.microsoft.com/office/powerpoint/2010/main" val="33221372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C32DB72-DA13-43A2-B67B-3B58C1DBC88B}" type="slidenum">
              <a:rPr lang="ar-EG" smtClean="0"/>
              <a:t>1</a:t>
            </a:fld>
            <a:endParaRPr lang="ar-EG"/>
          </a:p>
        </p:txBody>
      </p:sp>
    </p:spTree>
    <p:extLst>
      <p:ext uri="{BB962C8B-B14F-4D97-AF65-F5344CB8AC3E}">
        <p14:creationId xmlns:p14="http://schemas.microsoft.com/office/powerpoint/2010/main" val="954630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C32DB72-DA13-43A2-B67B-3B58C1DBC88B}" type="slidenum">
              <a:rPr lang="ar-EG" smtClean="0"/>
              <a:t>10</a:t>
            </a:fld>
            <a:endParaRPr lang="ar-EG"/>
          </a:p>
        </p:txBody>
      </p:sp>
    </p:spTree>
    <p:extLst>
      <p:ext uri="{BB962C8B-B14F-4D97-AF65-F5344CB8AC3E}">
        <p14:creationId xmlns:p14="http://schemas.microsoft.com/office/powerpoint/2010/main" val="3124132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C32DB72-DA13-43A2-B67B-3B58C1DBC88B}" type="slidenum">
              <a:rPr lang="ar-EG" smtClean="0"/>
              <a:t>11</a:t>
            </a:fld>
            <a:endParaRPr lang="ar-EG"/>
          </a:p>
        </p:txBody>
      </p:sp>
    </p:spTree>
    <p:extLst>
      <p:ext uri="{BB962C8B-B14F-4D97-AF65-F5344CB8AC3E}">
        <p14:creationId xmlns:p14="http://schemas.microsoft.com/office/powerpoint/2010/main" val="4146584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C32DB72-DA13-43A2-B67B-3B58C1DBC88B}" type="slidenum">
              <a:rPr lang="ar-EG" smtClean="0"/>
              <a:t>12</a:t>
            </a:fld>
            <a:endParaRPr lang="ar-EG"/>
          </a:p>
        </p:txBody>
      </p:sp>
    </p:spTree>
    <p:extLst>
      <p:ext uri="{BB962C8B-B14F-4D97-AF65-F5344CB8AC3E}">
        <p14:creationId xmlns:p14="http://schemas.microsoft.com/office/powerpoint/2010/main" val="2655199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C32DB72-DA13-43A2-B67B-3B58C1DBC88B}" type="slidenum">
              <a:rPr lang="ar-EG" smtClean="0"/>
              <a:t>13</a:t>
            </a:fld>
            <a:endParaRPr lang="ar-EG"/>
          </a:p>
        </p:txBody>
      </p:sp>
    </p:spTree>
    <p:extLst>
      <p:ext uri="{BB962C8B-B14F-4D97-AF65-F5344CB8AC3E}">
        <p14:creationId xmlns:p14="http://schemas.microsoft.com/office/powerpoint/2010/main" val="2636006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C32DB72-DA13-43A2-B67B-3B58C1DBC88B}" type="slidenum">
              <a:rPr lang="ar-EG" smtClean="0"/>
              <a:t>2</a:t>
            </a:fld>
            <a:endParaRPr lang="ar-EG"/>
          </a:p>
        </p:txBody>
      </p:sp>
    </p:spTree>
    <p:extLst>
      <p:ext uri="{BB962C8B-B14F-4D97-AF65-F5344CB8AC3E}">
        <p14:creationId xmlns:p14="http://schemas.microsoft.com/office/powerpoint/2010/main" val="2985405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C32DB72-DA13-43A2-B67B-3B58C1DBC88B}" type="slidenum">
              <a:rPr lang="ar-EG" smtClean="0"/>
              <a:t>3</a:t>
            </a:fld>
            <a:endParaRPr lang="ar-EG"/>
          </a:p>
        </p:txBody>
      </p:sp>
    </p:spTree>
    <p:extLst>
      <p:ext uri="{BB962C8B-B14F-4D97-AF65-F5344CB8AC3E}">
        <p14:creationId xmlns:p14="http://schemas.microsoft.com/office/powerpoint/2010/main" val="1832842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C32DB72-DA13-43A2-B67B-3B58C1DBC88B}" type="slidenum">
              <a:rPr lang="ar-EG" smtClean="0"/>
              <a:t>4</a:t>
            </a:fld>
            <a:endParaRPr lang="ar-EG"/>
          </a:p>
        </p:txBody>
      </p:sp>
    </p:spTree>
    <p:extLst>
      <p:ext uri="{BB962C8B-B14F-4D97-AF65-F5344CB8AC3E}">
        <p14:creationId xmlns:p14="http://schemas.microsoft.com/office/powerpoint/2010/main" val="3995730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C32DB72-DA13-43A2-B67B-3B58C1DBC88B}" type="slidenum">
              <a:rPr lang="ar-EG" smtClean="0"/>
              <a:t>5</a:t>
            </a:fld>
            <a:endParaRPr lang="ar-EG"/>
          </a:p>
        </p:txBody>
      </p:sp>
    </p:spTree>
    <p:extLst>
      <p:ext uri="{BB962C8B-B14F-4D97-AF65-F5344CB8AC3E}">
        <p14:creationId xmlns:p14="http://schemas.microsoft.com/office/powerpoint/2010/main" val="3979323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C32DB72-DA13-43A2-B67B-3B58C1DBC88B}" type="slidenum">
              <a:rPr lang="ar-EG" smtClean="0"/>
              <a:t>6</a:t>
            </a:fld>
            <a:endParaRPr lang="ar-EG"/>
          </a:p>
        </p:txBody>
      </p:sp>
    </p:spTree>
    <p:extLst>
      <p:ext uri="{BB962C8B-B14F-4D97-AF65-F5344CB8AC3E}">
        <p14:creationId xmlns:p14="http://schemas.microsoft.com/office/powerpoint/2010/main" val="2775439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C32DB72-DA13-43A2-B67B-3B58C1DBC88B}" type="slidenum">
              <a:rPr lang="ar-EG" smtClean="0"/>
              <a:t>7</a:t>
            </a:fld>
            <a:endParaRPr lang="ar-EG"/>
          </a:p>
        </p:txBody>
      </p:sp>
    </p:spTree>
    <p:extLst>
      <p:ext uri="{BB962C8B-B14F-4D97-AF65-F5344CB8AC3E}">
        <p14:creationId xmlns:p14="http://schemas.microsoft.com/office/powerpoint/2010/main" val="2343171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C32DB72-DA13-43A2-B67B-3B58C1DBC88B}" type="slidenum">
              <a:rPr lang="ar-EG" smtClean="0"/>
              <a:t>8</a:t>
            </a:fld>
            <a:endParaRPr lang="ar-EG"/>
          </a:p>
        </p:txBody>
      </p:sp>
    </p:spTree>
    <p:extLst>
      <p:ext uri="{BB962C8B-B14F-4D97-AF65-F5344CB8AC3E}">
        <p14:creationId xmlns:p14="http://schemas.microsoft.com/office/powerpoint/2010/main" val="4049404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C32DB72-DA13-43A2-B67B-3B58C1DBC88B}" type="slidenum">
              <a:rPr lang="ar-EG" smtClean="0"/>
              <a:t>9</a:t>
            </a:fld>
            <a:endParaRPr lang="ar-EG"/>
          </a:p>
        </p:txBody>
      </p:sp>
    </p:spTree>
    <p:extLst>
      <p:ext uri="{BB962C8B-B14F-4D97-AF65-F5344CB8AC3E}">
        <p14:creationId xmlns:p14="http://schemas.microsoft.com/office/powerpoint/2010/main" val="1325901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16/08/1441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16/08/1441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16/08/1441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16/08/1441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2915816" y="1019869"/>
            <a:ext cx="5770984" cy="5145435"/>
          </a:xfrm>
        </p:spPr>
        <p:txBody>
          <a:bodyPr/>
          <a:lstStyle/>
          <a:p>
            <a:endParaRPr lang="ar-EG" dirty="0" smtClean="0"/>
          </a:p>
          <a:p>
            <a:endParaRPr lang="ar-EG" dirty="0"/>
          </a:p>
          <a:p>
            <a:endParaRPr lang="ar-EG" dirty="0" smtClean="0"/>
          </a:p>
          <a:p>
            <a:endParaRPr lang="ar-EG" dirty="0"/>
          </a:p>
        </p:txBody>
      </p:sp>
      <p:sp>
        <p:nvSpPr>
          <p:cNvPr id="3" name="مستطيل 2"/>
          <p:cNvSpPr/>
          <p:nvPr/>
        </p:nvSpPr>
        <p:spPr>
          <a:xfrm>
            <a:off x="3779913" y="2060848"/>
            <a:ext cx="4104456" cy="923330"/>
          </a:xfrm>
          <a:prstGeom prst="rect">
            <a:avLst/>
          </a:prstGeom>
        </p:spPr>
        <p:txBody>
          <a:bodyPr wrap="square">
            <a:spAutoFit/>
          </a:bodyPr>
          <a:lstStyle/>
          <a:p>
            <a:r>
              <a:rPr lang="en-US" b="1" dirty="0" smtClean="0"/>
              <a:t>   </a:t>
            </a:r>
            <a:r>
              <a:rPr lang="ar-EG" b="1" dirty="0"/>
              <a:t>د محمد مرسى  قسم علم النفس الفرقة الاولى </a:t>
            </a:r>
            <a:r>
              <a:rPr lang="ar-EG" b="1" dirty="0" smtClean="0"/>
              <a:t> سيكولوجية  التعلم </a:t>
            </a:r>
            <a:endParaRPr lang="ar-EG" b="1" dirty="0"/>
          </a:p>
          <a:p>
            <a:r>
              <a:rPr lang="en-US" dirty="0" smtClean="0"/>
              <a:t>mohamed.ibrahim01@fart.bu.edu.eg</a:t>
            </a:r>
            <a:endParaRPr lang="ar-E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691680" y="764704"/>
            <a:ext cx="6995120" cy="5361459"/>
          </a:xfrm>
        </p:spPr>
        <p:txBody>
          <a:bodyPr/>
          <a:lstStyle/>
          <a:p>
            <a:endParaRPr lang="ar-EG" dirty="0"/>
          </a:p>
        </p:txBody>
      </p:sp>
      <p:sp>
        <p:nvSpPr>
          <p:cNvPr id="3" name="مستطيل 2"/>
          <p:cNvSpPr/>
          <p:nvPr/>
        </p:nvSpPr>
        <p:spPr>
          <a:xfrm>
            <a:off x="2286000" y="1028343"/>
            <a:ext cx="4572000" cy="4801314"/>
          </a:xfrm>
          <a:prstGeom prst="rect">
            <a:avLst/>
          </a:prstGeom>
        </p:spPr>
        <p:txBody>
          <a:bodyPr>
            <a:spAutoFit/>
          </a:bodyPr>
          <a:lstStyle/>
          <a:p>
            <a:r>
              <a:rPr lang="ar-SA" b="1" u="sng" dirty="0"/>
              <a:t>مفهوم الدافعية : </a:t>
            </a:r>
            <a:endParaRPr lang="en-US" dirty="0"/>
          </a:p>
          <a:p>
            <a:r>
              <a:rPr lang="ar-SA" b="1" dirty="0"/>
              <a:t>* الدافع النفسي قوة نفسية فسيولوجية تنبع من النفس وتحركها مثيرات داخلية أو خارجية فتؤدي إلى وجود رغبة ملحة في القيام بنشاط معين والاستمرار فيه حتى تتحقق هذه الرغبة ويتم إشباع هذا الدافع بما يخفف من حدة التوتر النفسي </a:t>
            </a:r>
            <a:endParaRPr lang="en-US" dirty="0"/>
          </a:p>
          <a:p>
            <a:r>
              <a:rPr lang="ar-SA" b="1" dirty="0"/>
              <a:t>* الدافعية من المفاهيم الخلافية في علم النفس الذي لا يتسع المقام للخوض فيها ، وهي موضوع محير بسبب : </a:t>
            </a:r>
            <a:endParaRPr lang="en-US" dirty="0"/>
          </a:p>
          <a:p>
            <a:pPr lvl="0"/>
            <a:r>
              <a:rPr lang="ar-SA" b="1" dirty="0"/>
              <a:t>أنها قوة داخل النفس ولا تلاحظ ، إنما يستدل عليها بآثارها . </a:t>
            </a:r>
            <a:endParaRPr lang="en-US" dirty="0"/>
          </a:p>
          <a:p>
            <a:pPr lvl="0"/>
            <a:r>
              <a:rPr lang="ar-SA" b="1" dirty="0"/>
              <a:t>الدافع الواحد لا يعمل مستقلاً داخل الفرد ، فيؤثر أحدهم على غيره من الدوافع ويتأثر بها . </a:t>
            </a:r>
            <a:endParaRPr lang="en-US" dirty="0"/>
          </a:p>
          <a:p>
            <a:pPr lvl="0"/>
            <a:r>
              <a:rPr lang="ar-SA" b="1" dirty="0"/>
              <a:t>لا تظهر الدوافع في سلوك الفرد إلا عندما تصل إلى درجة معينة وهي مختلفة نسبياً . </a:t>
            </a:r>
            <a:endParaRPr lang="en-US" dirty="0"/>
          </a:p>
          <a:p>
            <a:pPr lvl="0"/>
            <a:r>
              <a:rPr lang="ar-SA" b="1" dirty="0"/>
              <a:t>البيئة السلوكية بميزاتها المتنوعة تؤثر في تقوية واستثارة الدوافع أو كبتها أو تحويل طاقتها مما يؤثر فيها أو في مظاهرها .</a:t>
            </a:r>
            <a:endParaRPr lang="en-US" dirty="0"/>
          </a:p>
          <a:p>
            <a:r>
              <a:rPr lang="ar-SA" b="1" dirty="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115616" y="836712"/>
            <a:ext cx="7571184" cy="5289451"/>
          </a:xfrm>
        </p:spPr>
        <p:txBody>
          <a:bodyPr/>
          <a:lstStyle/>
          <a:p>
            <a:endParaRPr lang="ar-EG" dirty="0"/>
          </a:p>
        </p:txBody>
      </p:sp>
      <p:sp>
        <p:nvSpPr>
          <p:cNvPr id="3" name="مستطيل 2"/>
          <p:cNvSpPr/>
          <p:nvPr/>
        </p:nvSpPr>
        <p:spPr>
          <a:xfrm flipH="1">
            <a:off x="1259632" y="908720"/>
            <a:ext cx="7128792" cy="1754326"/>
          </a:xfrm>
          <a:prstGeom prst="rect">
            <a:avLst/>
          </a:prstGeom>
        </p:spPr>
        <p:txBody>
          <a:bodyPr wrap="square">
            <a:spAutoFit/>
          </a:bodyPr>
          <a:lstStyle/>
          <a:p>
            <a:r>
              <a:rPr lang="ar-SA" b="1" u="sng" dirty="0"/>
              <a:t>ولتوضيح المفهوم نضرب المثال التالي : </a:t>
            </a:r>
            <a:endParaRPr lang="en-US" dirty="0"/>
          </a:p>
          <a:p>
            <a:r>
              <a:rPr lang="ar-SA" b="1" dirty="0"/>
              <a:t>	يشاهد التلميذ رسماً معيناً على السبورة أو جهازاً علمياً أو وسيلة تعليمية على طاولة المعلم ، فينتبه للرسم أو الوسيلة فيستيقظ لديه حب الاستطلاع والرغبة في المعرفة ، فيتوقف أو يجلس منتظراً ما سيقوله المعلم حول الرسم أو الجهاز ، وربما يقترب منه ويركز نظره على الأشياء أو يطرح أسئلته على المعلم سعياً لتحقيق الهدف أو تلبية الحاجة التي يشعر بها وهي </a:t>
            </a:r>
            <a:r>
              <a:rPr lang="ar-SA" b="1" dirty="0" smtClean="0"/>
              <a:t>المعرفة</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55000" lnSpcReduction="20000"/>
          </a:bodyPr>
          <a:lstStyle/>
          <a:p>
            <a:r>
              <a:rPr lang="ar-SA" b="1" u="sng" dirty="0"/>
              <a:t>2) الحافز :</a:t>
            </a:r>
            <a:endParaRPr lang="en-US" dirty="0"/>
          </a:p>
          <a:p>
            <a:r>
              <a:rPr lang="ar-SA" b="1" dirty="0"/>
              <a:t>	يعرّف الحافز بأنه تكوين فرضي يستخدم للإشارة إلى العمليات الدافعة الداخلية التي تصحب بعض المعالجات الخاصة بمنبه معين ، وتؤدي بالتالي إلى إحداث السلوك . فهو بمثابة "القوة الدافعة للكائن الحي لكي يقوم بنشاط ما بغية تحقيق هدف محدد " .</a:t>
            </a:r>
            <a:endParaRPr lang="en-US" dirty="0"/>
          </a:p>
          <a:p>
            <a:r>
              <a:rPr lang="ar-SA" b="1" dirty="0"/>
              <a:t>وهنا نشير إلى أن بعض الباحثين يعتبر أن مفهومي الدافع والحافز مترادفان على أساس أن كلاً منهما يعبر عن حالة التوتر العامة نتيجة لشعور الكائن الحي بحاجة معينة . لكن الواقع أن مفهوم الحافز أقل عمومية من مفهوم الدافع بحيث يندرج تحته . فمفهوم الدافع يستخدم للإشارة إلى فئتي الدوافع العريضتين (الفسيولوجية والسيكولوجية) فنتحدث عن دافع الجوع (الفسيولوجي المنشأ) ، ودافع الإنجاز (السيكولوجي المنشأ) بينما تشير الحوافز إلى الدوافع الفسيولوجية المنشأ فقط، وهو ما تعبر عنه المفاهيم الشائعة مثل حافز الجوع وحافز العطش. بمعنى آخر يعبر الحافز عن حالة النشاط </a:t>
            </a:r>
            <a:r>
              <a:rPr lang="ar-SA" b="1" dirty="0" err="1"/>
              <a:t>الدافعي</a:t>
            </a:r>
            <a:r>
              <a:rPr lang="ar-SA" b="1" dirty="0"/>
              <a:t> المرتبطة بإشباع حاجات فسيولوجية المنشأ فقط . </a:t>
            </a:r>
            <a:endParaRPr lang="en-US" dirty="0"/>
          </a:p>
          <a:p>
            <a:endParaRPr lang="ar-E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85000" lnSpcReduction="20000"/>
          </a:bodyPr>
          <a:lstStyle/>
          <a:p>
            <a:r>
              <a:rPr lang="ar-EG" b="1" dirty="0"/>
              <a:t> </a:t>
            </a:r>
            <a:r>
              <a:rPr lang="ar-EG" b="1" dirty="0" smtClean="0"/>
              <a:t>وغالبا ما </a:t>
            </a:r>
            <a:r>
              <a:rPr lang="ar-SA" b="1" dirty="0" smtClean="0"/>
              <a:t>نجد </a:t>
            </a:r>
            <a:r>
              <a:rPr lang="ar-SA" b="1" dirty="0"/>
              <a:t>أن الحاجة تنشأ لدى الكائن الحي نتيجة لحرمانه من شيء معين أو لشعوره بنقص شيء آخر . ويترتب على ذلك أن ينشأ الدافع الذي يعبئ طاقة الكائن الحي . ويوجه سلوكه من أجل الوصول إلى الباعث (الهدف) ، وعند محاولة الكائن الحي للوصول إلى الباعث يكون بصدد احتمالين : إما أن تشبع حاجته بصورة مناسبة ، وتهدأ حالة التوتر والاستثارة المرتبطة بالدافع المُثار، وإما أن تحدث له حالة من الإحباط نتيجة لعدم إشباع الحاجة بعد على الإطلاق ، أو لعدم إشباعها بصورة مناسبة </a:t>
            </a:r>
            <a:endParaRPr lang="en-US" dirty="0"/>
          </a:p>
          <a:p>
            <a:endParaRPr lang="ar-E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547664" y="404664"/>
            <a:ext cx="6912768" cy="5721499"/>
          </a:xfrm>
        </p:spPr>
        <p:txBody>
          <a:bodyPr>
            <a:normAutofit fontScale="55000" lnSpcReduction="20000"/>
          </a:bodyPr>
          <a:lstStyle/>
          <a:p>
            <a:pPr marL="0" indent="0">
              <a:buNone/>
            </a:pPr>
            <a:r>
              <a:rPr lang="ar-EG" sz="4400" dirty="0" smtClean="0"/>
              <a:t>د محمد مرسى  قسم علم النفس الفرقة الاولى </a:t>
            </a:r>
          </a:p>
          <a:p>
            <a:pPr marL="0" indent="0">
              <a:buNone/>
            </a:pPr>
            <a:r>
              <a:rPr lang="ar-EG" sz="2500" b="1" dirty="0" smtClean="0"/>
              <a:t>المحاضرة  الأولى </a:t>
            </a:r>
          </a:p>
          <a:p>
            <a:pPr lvl="0"/>
            <a:r>
              <a:rPr lang="ar-SA" u="heavy" dirty="0"/>
              <a:t>سيكولوجية التعلم واهميتها  </a:t>
            </a:r>
            <a:r>
              <a:rPr lang="ar-SA" u="heavy" dirty="0" smtClean="0"/>
              <a:t>.</a:t>
            </a:r>
            <a:endParaRPr lang="ar-EG" u="heavy" dirty="0" smtClean="0"/>
          </a:p>
          <a:p>
            <a:r>
              <a:rPr lang="ar-SA" b="1" u="heavy" dirty="0"/>
              <a:t>أهمية التعلم :</a:t>
            </a:r>
            <a:endParaRPr lang="en-US" dirty="0"/>
          </a:p>
          <a:p>
            <a:r>
              <a:rPr lang="ar-SA" b="1" dirty="0"/>
              <a:t>وبالنظر للأهمية الكبيرة للتعلم في حياتنا جميعا فقد عنى علماء النفس عناية كبيرة بدراسة عملية التعلم دراسة علمية تجريبية وأدت بحوثهم إلى اكتشاف أهم مبادئ التعلم التي سوف ندرسها لاحقا في هذا المؤلف وكذلك نظريات التعلم وتطبيقاتها . وسوف نتعرف على كثير من الأساليب التي يمكننا من خلالها تعليم أبنائنا وبناتنا السلوك السوي المرغوب فيه ونحسن من أداء اتهم في عملية التعلم.</a:t>
            </a:r>
            <a:endParaRPr lang="en-US" dirty="0"/>
          </a:p>
          <a:p>
            <a:r>
              <a:rPr lang="ar-SA" b="1" dirty="0"/>
              <a:t> </a:t>
            </a:r>
            <a:endParaRPr lang="en-US" dirty="0"/>
          </a:p>
          <a:p>
            <a:r>
              <a:rPr lang="ar-SA" b="1" dirty="0"/>
              <a:t>ولاشك بأن كل شخص  يواجه في مسيرته الحياتية الكثير من المشكلات المختلفة في طبيعتها وعناصرها والأطراف المشاركة فيها. ولذا، فانه يسعى دائما إلى اكتساب المعارف والمهارات والاتجاهات المناسبة التي تمكنه من مواجهة التحديات وحل المشكلات المرتبطة بها. سواء أكانت مشكلات معرفية أدرا كية، أم اجتماعية، أم وجدانية قيمية. أم عملية تتصل بالمهارات الحركية التي يطلب إليه أداؤها .</a:t>
            </a:r>
            <a:endParaRPr lang="en-US" dirty="0"/>
          </a:p>
          <a:p>
            <a:r>
              <a:rPr lang="ar-SA" b="1" dirty="0"/>
              <a:t> </a:t>
            </a:r>
            <a:endParaRPr lang="en-US" dirty="0"/>
          </a:p>
          <a:p>
            <a:r>
              <a:rPr lang="ar-SA" b="1" dirty="0"/>
              <a:t>إن الاهتمام بحل مشكلات الأفراد المتعلمين  له أثره المباشر في المكونات الأخرى للعملية التعليمية </a:t>
            </a:r>
            <a:r>
              <a:rPr lang="ar-SA" b="1" dirty="0" err="1"/>
              <a:t>التعليمية</a:t>
            </a:r>
            <a:r>
              <a:rPr lang="ar-SA" b="1" dirty="0"/>
              <a:t>: الأهداف، المحتوى، الأساليب والأنشطة. وبالتالي، التأثير على الطالب الذي يمثل محور العملية التعليمية وهدفها الأساسي.</a:t>
            </a:r>
            <a:endParaRPr lang="en-US" dirty="0"/>
          </a:p>
          <a:p>
            <a:r>
              <a:rPr lang="ar-SA" b="1" dirty="0"/>
              <a:t>وفي ضوء التعريفات لمفهوم التعلم يتضح أن </a:t>
            </a:r>
            <a:r>
              <a:rPr lang="ar-SA" b="1" u="sng" dirty="0"/>
              <a:t>من أبرز خصائصه أنه يظهر في شكل تغير في السلوك أو نشأة سلوك جديد لم يكن موجوداً من قبل </a:t>
            </a:r>
            <a:r>
              <a:rPr lang="ar-SA" b="1" dirty="0"/>
              <a:t>. والأمثلة على ذلك كثيرة في مواقف التعلم المختلفة فمثلاً : تعلم ركوب الدراجة ، واكتساب مفردات اللغة، وحفظ قصيدة من الشعر ، كلها مظاهر لنشأة أنواع جديدة من السلوك لم تكن موجودة لدى المتعلم . وهناك أشكال أخرى من السلوك يتعلمها الفرد ، وإن كان هذا التعلم ليس شديد الوضوح ونعني بها الاتجاهات الاجتماعية نحو الأشياء أو الأفراد أو الأحداث ، والميول والمثل </a:t>
            </a:r>
            <a:endParaRPr lang="ar-EG" dirty="0"/>
          </a:p>
          <a:p>
            <a:pPr lvl="0"/>
            <a:endParaRPr lang="en-US" dirty="0"/>
          </a:p>
          <a:p>
            <a:pPr marL="0" indent="0">
              <a:buNone/>
            </a:pPr>
            <a:endParaRPr lang="ar-E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474345"/>
            <a:ext cx="4572000" cy="5909310"/>
          </a:xfrm>
          <a:prstGeom prst="rect">
            <a:avLst/>
          </a:prstGeom>
        </p:spPr>
        <p:txBody>
          <a:bodyPr>
            <a:spAutoFit/>
          </a:bodyPr>
          <a:lstStyle/>
          <a:p>
            <a:r>
              <a:rPr lang="ar-SA" b="1" dirty="0"/>
              <a:t>لقد تعددت واختلفت التعاريف التي قال بها كبار علماء النفس لتحديد معني التعلم ، نذكر منها : </a:t>
            </a:r>
            <a:endParaRPr lang="en-US" dirty="0"/>
          </a:p>
          <a:p>
            <a:r>
              <a:rPr lang="ar-SA" b="1" u="sng" dirty="0"/>
              <a:t>تعريف جيتس</a:t>
            </a:r>
            <a:r>
              <a:rPr lang="en-US" b="1" u="sng" dirty="0"/>
              <a:t>:  </a:t>
            </a:r>
            <a:endParaRPr lang="en-US" dirty="0"/>
          </a:p>
          <a:p>
            <a:r>
              <a:rPr lang="ar-SA" b="1" dirty="0"/>
              <a:t>يقول (أن التعلم تغير في السلوك له صفة الاستمرار ؛ وصفة بذل الجهد المتكرر حتي يصل الفرد إلي استجابة ترضي دوافعه وتحقق غاياته). ونلاحظ أن جيتس يري بأن الفرد يتعلم إذا كان لديه الدافع أو الحاجة لتوجيه سلوكه نحو تحقيق هدف معين لإرضاء هذا الدافع أو إشباع هذه الحاجة .</a:t>
            </a:r>
            <a:endParaRPr lang="en-US" dirty="0"/>
          </a:p>
          <a:p>
            <a:r>
              <a:rPr lang="ar-SA" b="1" u="sng" dirty="0"/>
              <a:t>تعريف </a:t>
            </a:r>
            <a:r>
              <a:rPr lang="ar-SA" b="1" u="sng" dirty="0" err="1"/>
              <a:t>جليفورد</a:t>
            </a:r>
            <a:r>
              <a:rPr lang="ar-SA" b="1" u="sng" dirty="0"/>
              <a:t> </a:t>
            </a:r>
            <a:endParaRPr lang="en-US" dirty="0"/>
          </a:p>
          <a:p>
            <a:r>
              <a:rPr lang="ar-SA" b="1" dirty="0"/>
              <a:t>يعرف </a:t>
            </a:r>
            <a:r>
              <a:rPr lang="ar-SA" b="1" dirty="0" err="1"/>
              <a:t>جليفورد</a:t>
            </a:r>
            <a:r>
              <a:rPr lang="ar-SA" b="1" dirty="0"/>
              <a:t> التعلم بأنه (تغير في السلوك يحدث نتيجة استثارة). وهو تعريف شامل لا يعطي حدوداً لعملية التعلم . فطبيعة الاستثارة قد تمتد من مثيرات فيزيائية بسيطة تستدعي نوعاً من الاستجابات لا يمكن أن تقول عنها أنها متعلمة, وتنتقل إلى مواقف </a:t>
            </a:r>
            <a:r>
              <a:rPr lang="ar-SA" b="1" dirty="0" err="1"/>
              <a:t>الأخري</a:t>
            </a:r>
            <a:r>
              <a:rPr lang="ar-SA" b="1" dirty="0"/>
              <a:t>  قد تكون معقدة جداً . </a:t>
            </a:r>
            <a:endParaRPr lang="en-US" dirty="0"/>
          </a:p>
          <a:p>
            <a:r>
              <a:rPr lang="ar-SA" b="1" dirty="0"/>
              <a:t>تعريف أحمد زكي صالح  يقول  أن (التعلم هو كل ما يعتري الفرد من تغيرات داخلية أثناء وجوده في الموقف التعليمي ، وأثناء تكرار هذا الموقف التعليمي علية) . </a:t>
            </a:r>
            <a:endParaRPr lang="en-US" dirty="0"/>
          </a:p>
          <a:p>
            <a:r>
              <a:rPr lang="ar-SA" b="1" u="sng" dirty="0"/>
              <a:t>التعريف الاجرائي للتعلم:</a:t>
            </a:r>
            <a:endParaRPr lang="en-US" dirty="0"/>
          </a:p>
          <a:p>
            <a:r>
              <a:rPr lang="ar-SA" b="1" dirty="0"/>
              <a:t> بالرغم من كل هذه الاختلافات في تعريف التعلم إلا أنه يمكن أن نلاحظ أن هناك شبه اتفاق بين </a:t>
            </a:r>
            <a:endParaRPr lang="ar-EG" dirty="0"/>
          </a:p>
        </p:txBody>
      </p:sp>
      <p:sp>
        <p:nvSpPr>
          <p:cNvPr id="3" name="عنصر نائب للمحتوى 2"/>
          <p:cNvSpPr>
            <a:spLocks noGrp="1"/>
          </p:cNvSpPr>
          <p:nvPr>
            <p:ph sz="half" idx="2"/>
          </p:nvPr>
        </p:nvSpPr>
        <p:spPr>
          <a:xfrm>
            <a:off x="1043608" y="474345"/>
            <a:ext cx="7560840" cy="5909309"/>
          </a:xfrm>
        </p:spPr>
        <p:txBody>
          <a:bodyPr/>
          <a:lstStyle/>
          <a:p>
            <a:endParaRPr lang="ar-E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dirty="0"/>
          </a:p>
        </p:txBody>
      </p:sp>
      <p:sp>
        <p:nvSpPr>
          <p:cNvPr id="3" name="عنصر نائب للمحتوى 2"/>
          <p:cNvSpPr>
            <a:spLocks noGrp="1"/>
          </p:cNvSpPr>
          <p:nvPr>
            <p:ph sz="half" idx="1"/>
          </p:nvPr>
        </p:nvSpPr>
        <p:spPr/>
        <p:txBody>
          <a:bodyPr>
            <a:normAutofit/>
          </a:bodyPr>
          <a:lstStyle/>
          <a:p>
            <a:r>
              <a:rPr lang="ar-SA" b="1" dirty="0" smtClean="0"/>
              <a:t>أنواع </a:t>
            </a:r>
            <a:r>
              <a:rPr lang="ar-SA" b="1" dirty="0"/>
              <a:t>التعلم</a:t>
            </a:r>
            <a:endParaRPr lang="en-US" b="1" dirty="0"/>
          </a:p>
          <a:p>
            <a:r>
              <a:rPr lang="ar-SA" b="1" dirty="0"/>
              <a:t>حركي</a:t>
            </a:r>
            <a:endParaRPr lang="en-US" b="1" dirty="0"/>
          </a:p>
          <a:p>
            <a:r>
              <a:rPr lang="ar-SA" b="1" dirty="0"/>
              <a:t>وجداني</a:t>
            </a:r>
            <a:endParaRPr lang="en-US" b="1" dirty="0"/>
          </a:p>
          <a:p>
            <a:r>
              <a:rPr lang="ar-SA" b="1" dirty="0"/>
              <a:t>اجتماعي</a:t>
            </a:r>
            <a:endParaRPr lang="en-US" b="1" dirty="0"/>
          </a:p>
          <a:p>
            <a:r>
              <a:rPr lang="ar-SA" b="1" dirty="0"/>
              <a:t>لفظي</a:t>
            </a:r>
            <a:endParaRPr lang="en-US" b="1" dirty="0"/>
          </a:p>
          <a:p>
            <a:r>
              <a:rPr lang="en-US" b="1" dirty="0"/>
              <a:t> </a:t>
            </a:r>
          </a:p>
          <a:p>
            <a:r>
              <a:rPr lang="ar-SA" b="1" dirty="0"/>
              <a:t>معرفي</a:t>
            </a:r>
            <a:endParaRPr lang="en-US" b="1" dirty="0"/>
          </a:p>
          <a:p>
            <a:r>
              <a:rPr lang="en-US" b="1" dirty="0"/>
              <a:t> </a:t>
            </a:r>
          </a:p>
          <a:p>
            <a:endParaRPr lang="ar-EG" dirty="0"/>
          </a:p>
        </p:txBody>
      </p:sp>
      <p:sp>
        <p:nvSpPr>
          <p:cNvPr id="4" name="عنصر نائب للمحتوى 3"/>
          <p:cNvSpPr>
            <a:spLocks noGrp="1"/>
          </p:cNvSpPr>
          <p:nvPr>
            <p:ph sz="half" idx="2"/>
          </p:nvPr>
        </p:nvSpPr>
        <p:spPr/>
        <p:txBody>
          <a:bodyPr>
            <a:normAutofit/>
          </a:bodyPr>
          <a:lstStyle/>
          <a:p>
            <a:r>
              <a:rPr lang="ar-SA" b="1" dirty="0"/>
              <a:t>وهكذا يتضح لنا أن التعلم  تغير في السلوك .وأن هذا التغير يجب أن يكون  ثابت نسبياً </a:t>
            </a:r>
            <a:r>
              <a:rPr lang="ar-SA" b="1" dirty="0" err="1"/>
              <a:t>أى</a:t>
            </a:r>
            <a:r>
              <a:rPr lang="ar-SA" b="1" dirty="0"/>
              <a:t> مستمر لفترة طويلة نسبياّ.  ويجب أن يكون هذا التغير ناجم عن الخبرة أو الممارسة .وأن يكون قابل لأن يستدل علية في أداء المتعلم . </a:t>
            </a:r>
            <a:endParaRPr lang="en-US" dirty="0"/>
          </a:p>
          <a:p>
            <a:r>
              <a:rPr lang="ar-SA" b="1" dirty="0"/>
              <a:t> </a:t>
            </a:r>
            <a:endParaRPr lang="en-US" dirty="0"/>
          </a:p>
          <a:p>
            <a:endParaRPr lang="ar-EG" dirty="0"/>
          </a:p>
        </p:txBody>
      </p:sp>
    </p:spTree>
    <p:extLst>
      <p:ext uri="{BB962C8B-B14F-4D97-AF65-F5344CB8AC3E}">
        <p14:creationId xmlns:p14="http://schemas.microsoft.com/office/powerpoint/2010/main" val="2856349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3131840" y="908720"/>
            <a:ext cx="5554960" cy="5217443"/>
          </a:xfrm>
        </p:spPr>
        <p:txBody>
          <a:bodyPr>
            <a:normAutofit fontScale="77500" lnSpcReduction="20000"/>
          </a:bodyPr>
          <a:lstStyle/>
          <a:p>
            <a:r>
              <a:rPr lang="ar-SA" b="1" u="sng" dirty="0"/>
              <a:t>التعلم والتعليم </a:t>
            </a:r>
            <a:endParaRPr lang="en-US" dirty="0"/>
          </a:p>
          <a:p>
            <a:r>
              <a:rPr lang="ar-SA" b="1" dirty="0"/>
              <a:t>التعليم والتعلم هما وجهان لعملة واحدة ، حيث نجد أن هناك تداخلاً كبيراً بينهما من حيث المفهوم,  فهما عمليتان فيهما الكثير من التبادل والتفاعل . وكما اشرنا آنفاً فإن التعلم في بعض تعريفاته هو عملية تغير وتعديل في السلوك يتصف بنوع ما من الاستمرارية النسبية . كما يتضمن كل أنواع الخبرات اللازمة للحصول علي النتائج التعليمة المطلوبة . كل هذا يوضح لنا أن عملية التعلم تمثل مهارة تطبيق المعرفة والخبرات والمبادئ العلمية التي تساعد في إنشاء بيئة مناسبة لتسهيل عملية التعلم . </a:t>
            </a:r>
            <a:endParaRPr lang="en-US" dirty="0"/>
          </a:p>
          <a:p>
            <a:r>
              <a:rPr lang="ar-SA" b="1" dirty="0"/>
              <a:t> </a:t>
            </a:r>
            <a:endParaRPr lang="en-US" dirty="0"/>
          </a:p>
          <a:p>
            <a:r>
              <a:rPr lang="ar-SA" b="1" dirty="0"/>
              <a:t>وبذلك فإن  التعليم عملية تبدو أكثر تحديداً من عملية التعلم ، خاصة في بيئة التعليم المدرسي ، فالتعليم يأخذ شكلاً من التدريب الواعي والمنظم يؤدي إلى إنشاء بيئة مشتركة بين المعلم والمتعلم. </a:t>
            </a:r>
            <a:endParaRPr lang="ar-E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85000" lnSpcReduction="20000"/>
          </a:bodyPr>
          <a:lstStyle/>
          <a:p>
            <a:r>
              <a:rPr lang="ar-SA" b="1" dirty="0"/>
              <a:t> أسباب عدم حدوث </a:t>
            </a:r>
            <a:r>
              <a:rPr lang="ar-SA" sz="2400" b="1" dirty="0"/>
              <a:t>تحسن في الأداء</a:t>
            </a:r>
            <a:r>
              <a:rPr lang="ar-SA" b="1" dirty="0"/>
              <a:t> </a:t>
            </a:r>
            <a:r>
              <a:rPr lang="ar-EG" b="1" dirty="0" smtClean="0"/>
              <a:t> اثناء التعلم </a:t>
            </a:r>
            <a:r>
              <a:rPr lang="ar-SA" b="1" dirty="0" smtClean="0"/>
              <a:t>:</a:t>
            </a:r>
            <a:endParaRPr lang="en-US" sz="1800" dirty="0"/>
          </a:p>
          <a:p>
            <a:r>
              <a:rPr lang="ar-SA" b="1" dirty="0"/>
              <a:t>أ. أسباب تعود للمتعلم":</a:t>
            </a:r>
            <a:endParaRPr lang="en-US" sz="1800" dirty="0"/>
          </a:p>
          <a:p>
            <a:pPr lvl="2"/>
            <a:r>
              <a:rPr lang="ar-SA" b="1" dirty="0"/>
              <a:t>حدوث تغييرات فسيولوجية مثل اضطراب العين أثناء القراءة</a:t>
            </a:r>
            <a:endParaRPr lang="en-US" sz="1600" dirty="0"/>
          </a:p>
          <a:p>
            <a:pPr lvl="2"/>
            <a:r>
              <a:rPr lang="ar-SA" b="1" dirty="0"/>
              <a:t>نقصان مؤقت في الدافعية</a:t>
            </a:r>
            <a:endParaRPr lang="en-US" sz="1600" dirty="0"/>
          </a:p>
          <a:p>
            <a:pPr lvl="2"/>
            <a:r>
              <a:rPr lang="ar-SA" b="1" dirty="0"/>
              <a:t>ظهور بعض مشاعر الفشل الإحباط</a:t>
            </a:r>
            <a:endParaRPr lang="en-US" sz="1600" dirty="0"/>
          </a:p>
          <a:p>
            <a:pPr lvl="2"/>
            <a:r>
              <a:rPr lang="ar-SA" b="1" dirty="0"/>
              <a:t>تشتت الانتباه او نقصانه </a:t>
            </a:r>
            <a:endParaRPr lang="en-US" sz="1600" dirty="0"/>
          </a:p>
          <a:p>
            <a:pPr lvl="0"/>
            <a:r>
              <a:rPr lang="ar-SA" b="1" dirty="0"/>
              <a:t>أسباب ترجع لظروف التعلم</a:t>
            </a:r>
            <a:endParaRPr lang="en-US" sz="1800" dirty="0"/>
          </a:p>
          <a:p>
            <a:pPr lvl="3"/>
            <a:r>
              <a:rPr lang="ar-SA" b="1" dirty="0" err="1"/>
              <a:t>إرتكاب</a:t>
            </a:r>
            <a:r>
              <a:rPr lang="ar-SA" b="1" dirty="0"/>
              <a:t> المفحوص لخطأ غير مقصود أو عادة سيئة تعوق تقدم التعلم فإذا صحح المفحوص الخطأ تظهر الهضبة.</a:t>
            </a:r>
            <a:endParaRPr lang="en-US" sz="1400" dirty="0"/>
          </a:p>
          <a:p>
            <a:pPr lvl="3"/>
            <a:r>
              <a:rPr lang="ar-SA" b="1" dirty="0" err="1"/>
              <a:t>إكتساب</a:t>
            </a:r>
            <a:r>
              <a:rPr lang="ar-SA" b="1" dirty="0"/>
              <a:t> عادات غير كاملة في البداية.</a:t>
            </a:r>
            <a:endParaRPr lang="en-US" sz="1400" dirty="0"/>
          </a:p>
          <a:p>
            <a:pPr lvl="3"/>
            <a:r>
              <a:rPr lang="ar-SA" b="1" dirty="0" err="1"/>
              <a:t>الإنتقال</a:t>
            </a:r>
            <a:r>
              <a:rPr lang="ar-SA" b="1" dirty="0"/>
              <a:t> من طريقة في الأداء إلى أخرى أفضل أو أسوأ.</a:t>
            </a:r>
            <a:endParaRPr lang="en-US" sz="1400" dirty="0"/>
          </a:p>
          <a:p>
            <a:pPr lvl="3"/>
            <a:r>
              <a:rPr lang="ar-SA" b="1" dirty="0" err="1"/>
              <a:t>الإهتمام</a:t>
            </a:r>
            <a:r>
              <a:rPr lang="ar-SA" b="1" dirty="0"/>
              <a:t> بجزء من المهام عل حساب مهام أخرى </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763688" y="476672"/>
            <a:ext cx="6696744" cy="5328592"/>
          </a:xfrm>
        </p:spPr>
        <p:txBody>
          <a:bodyPr>
            <a:normAutofit lnSpcReduction="10000"/>
          </a:bodyPr>
          <a:lstStyle/>
          <a:p>
            <a:r>
              <a:rPr lang="ar-SA" b="1" dirty="0"/>
              <a:t> </a:t>
            </a:r>
            <a:endParaRPr lang="en-US" dirty="0"/>
          </a:p>
          <a:p>
            <a:r>
              <a:rPr lang="ar-SA" b="1" u="sng" dirty="0"/>
              <a:t>الأسس الفسيولوجية للتعلم</a:t>
            </a:r>
            <a:endParaRPr lang="en-US" dirty="0"/>
          </a:p>
          <a:p>
            <a:r>
              <a:rPr lang="ar-SA" b="1" dirty="0"/>
              <a:t>يتكون دماغ الإنسان من نصفين متناظرين، أيمن وأيسر يقومان بالوظيفة نفسها، غير أن كل نصف منهما مسؤول عن الاتجاه المعاكس للأنشطة الحركية، أي النصف الأيمن يدير النصف الأيسر من الجسم، والعكس، كما أن كل نصف من النصفين مسؤول عن نوع مختلف من الوظائف النفسية، فالنصف الأيسر مسؤول عن التفكير والمنطق والاستدلال، بينما النصف الأيمن مسؤول عن الحدس والوجدان والانفعال والخيال، وقد يعمل النصفان بالقدر نفسه من النشاط لدى بعض الأفراد. </a:t>
            </a:r>
            <a:endParaRPr lang="ar-E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1"/>
          <p:cNvSpPr/>
          <p:nvPr/>
        </p:nvSpPr>
        <p:spPr>
          <a:xfrm>
            <a:off x="2051720" y="1582340"/>
            <a:ext cx="4806280" cy="3416320"/>
          </a:xfrm>
          <a:prstGeom prst="rect">
            <a:avLst/>
          </a:prstGeom>
        </p:spPr>
        <p:txBody>
          <a:bodyPr wrap="square">
            <a:spAutoFit/>
          </a:bodyPr>
          <a:lstStyle/>
          <a:p>
            <a:r>
              <a:rPr lang="ar-SA" b="1" dirty="0"/>
              <a:t> </a:t>
            </a:r>
            <a:endParaRPr lang="en-US" dirty="0"/>
          </a:p>
          <a:p>
            <a:r>
              <a:rPr lang="ar-SA" b="1" dirty="0"/>
              <a:t>                                     الدافعية والتعلم</a:t>
            </a:r>
            <a:endParaRPr lang="en-US" dirty="0"/>
          </a:p>
          <a:p>
            <a:r>
              <a:rPr lang="ar-SA" b="1" dirty="0"/>
              <a:t> </a:t>
            </a:r>
            <a:endParaRPr lang="en-US" dirty="0"/>
          </a:p>
          <a:p>
            <a:r>
              <a:rPr lang="ar-SA" b="1" dirty="0"/>
              <a:t>أهمية دراسة الدوافع .مفهوم الدافعية .بعض المفاهيم وثيقة الصلة بمفهوم الدافعية .</a:t>
            </a:r>
            <a:endParaRPr lang="en-US" dirty="0"/>
          </a:p>
          <a:p>
            <a:r>
              <a:rPr lang="ar-SA" b="1" dirty="0"/>
              <a:t>وظيفة الدافعية في التعلم .أنواع الدوافع .</a:t>
            </a:r>
            <a:endParaRPr lang="en-US" dirty="0"/>
          </a:p>
          <a:p>
            <a:r>
              <a:rPr lang="ar-SA" b="1" dirty="0"/>
              <a:t>العوامل المؤثرة في قوة الدافعية .</a:t>
            </a:r>
            <a:endParaRPr lang="en-US" dirty="0"/>
          </a:p>
          <a:p>
            <a:r>
              <a:rPr lang="ar-SA" b="1" dirty="0"/>
              <a:t>طرق قياس الدافعية .</a:t>
            </a:r>
            <a:endParaRPr lang="en-US" dirty="0"/>
          </a:p>
          <a:p>
            <a:r>
              <a:rPr lang="ar-SA" b="1" dirty="0"/>
              <a:t>نظرية </a:t>
            </a:r>
            <a:r>
              <a:rPr lang="ar-SA" b="1" dirty="0" err="1"/>
              <a:t>ماسلو</a:t>
            </a:r>
            <a:r>
              <a:rPr lang="ar-SA" b="1" dirty="0"/>
              <a:t> والدافعية .</a:t>
            </a:r>
            <a:endParaRPr lang="en-US" dirty="0"/>
          </a:p>
          <a:p>
            <a:r>
              <a:rPr lang="ar-SA" b="1" dirty="0"/>
              <a:t>ماذا يستفاد من نظرية </a:t>
            </a:r>
            <a:r>
              <a:rPr lang="ar-SA" b="1" dirty="0" err="1"/>
              <a:t>ماسلو</a:t>
            </a:r>
            <a:r>
              <a:rPr lang="ar-SA" b="1" dirty="0"/>
              <a:t> في عملية التعلم .</a:t>
            </a:r>
            <a:endParaRPr lang="en-US" dirty="0"/>
          </a:p>
          <a:p>
            <a:r>
              <a:rPr lang="ar-IQ" b="1" dirty="0"/>
              <a:t/>
            </a:r>
            <a:br>
              <a:rPr lang="ar-IQ" b="1" dirty="0"/>
            </a:br>
            <a:r>
              <a:rPr lang="ar-IQ" b="1" dirty="0"/>
              <a:t> </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55000" lnSpcReduction="20000"/>
          </a:bodyPr>
          <a:lstStyle/>
          <a:p>
            <a:r>
              <a:rPr lang="ar-SA" b="1" u="sng" dirty="0"/>
              <a:t> أهمية دراسة الدوافع :</a:t>
            </a:r>
            <a:endParaRPr lang="en-US" dirty="0"/>
          </a:p>
          <a:p>
            <a:r>
              <a:rPr lang="ar-SA" b="1" dirty="0"/>
              <a:t>الدوافع من أهم موضوعات علم النفس ، لأن موقع الدافع من السلوك الذي هو موضوع علم النفس موقع أساسي ومركزي فالذي يحرك السلوك هو الدافع، وأساليب سلوكنا كلها ترتبط بصورة قوية بدافع معين .. ويهم الناس جميعاً أن يتعرفوا على الدوافع التي تدفعهم وتدفع الآخرين إلى السلوك في اتجاه معين حتى يستطيعوا فهم أنفسهم وفهم الآخرين مما يمكنهم من تحقيق التكيف الفردي والتكيف الاجتماعي . </a:t>
            </a:r>
            <a:endParaRPr lang="en-US" dirty="0"/>
          </a:p>
          <a:p>
            <a:r>
              <a:rPr lang="ar-SA" b="1" dirty="0"/>
              <a:t>فهو يهم الأب الذي يريد أن يعرف لماذا يميل طفله إلى الانطواء على نفسه والعزوف عن اللّعب مع أترابه ؟ ولماذا يكون طيعا في المدرسة ومشاكساً في البيت؟ أو لماذا يسرف في الكذب ؟ وأيضاً يهم الطبيب الذي يريد أن يعرف سبب الشكوى عند المريض الذي يدل فحصه على خلوه من أسباب المرض الجسمي ؟ أو لماذا يهمل بعض المرضى اتباع نصائحه وإرشاداته ؟ ورجل القانون يهمه أن يعرف الأسباب والدوافع التي تحمل بعض المجرمين على معاودة الجريمة بالرغم مما يوقع عليهم من عقابٍ أليم . وصاحب العمل يهمه أن يعرف ما يدفع العمال إلى التمرد بالرغم من كفاية الأجور .... الخ. </a:t>
            </a:r>
            <a:endParaRPr lang="ar-E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905</Words>
  <Application>Microsoft Office PowerPoint</Application>
  <PresentationFormat>On-screen Show (4:3)</PresentationFormat>
  <Paragraphs>90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 Mohamed Morsy</dc:creator>
  <cp:lastModifiedBy>DrMohsen</cp:lastModifiedBy>
  <cp:revision>84</cp:revision>
  <dcterms:created xsi:type="dcterms:W3CDTF">2016-10-26T18:07:55Z</dcterms:created>
  <dcterms:modified xsi:type="dcterms:W3CDTF">2020-04-08T22:03:32Z</dcterms:modified>
</cp:coreProperties>
</file>