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85" d="100"/>
          <a:sy n="85" d="100"/>
        </p:scale>
        <p:origin x="-112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4" name="Freeform 2"/>
          <p:cNvSpPr>
            <a:spLocks/>
          </p:cNvSpPr>
          <p:nvPr/>
        </p:nvSpPr>
        <p:spPr bwMode="auto">
          <a:xfrm>
            <a:off x="1663700" y="3327400"/>
            <a:ext cx="7480300" cy="3087688"/>
          </a:xfrm>
          <a:custGeom>
            <a:avLst/>
            <a:gdLst>
              <a:gd name="T0" fmla="*/ 104 w 4712"/>
              <a:gd name="T1" fmla="*/ 1944 h 1945"/>
              <a:gd name="T2" fmla="*/ 144 w 4712"/>
              <a:gd name="T3" fmla="*/ 1912 h 1945"/>
              <a:gd name="T4" fmla="*/ 1320 w 4712"/>
              <a:gd name="T5" fmla="*/ 1568 h 1945"/>
              <a:gd name="T6" fmla="*/ 2000 w 4712"/>
              <a:gd name="T7" fmla="*/ 1264 h 1945"/>
              <a:gd name="T8" fmla="*/ 2104 w 4712"/>
              <a:gd name="T9" fmla="*/ 1208 h 1945"/>
              <a:gd name="T10" fmla="*/ 2312 w 4712"/>
              <a:gd name="T11" fmla="*/ 1056 h 1945"/>
              <a:gd name="T12" fmla="*/ 2416 w 4712"/>
              <a:gd name="T13" fmla="*/ 936 h 1945"/>
              <a:gd name="T14" fmla="*/ 2464 w 4712"/>
              <a:gd name="T15" fmla="*/ 824 h 1945"/>
              <a:gd name="T16" fmla="*/ 3376 w 4712"/>
              <a:gd name="T17" fmla="*/ 504 h 1945"/>
              <a:gd name="T18" fmla="*/ 3648 w 4712"/>
              <a:gd name="T19" fmla="*/ 496 h 1945"/>
              <a:gd name="T20" fmla="*/ 4160 w 4712"/>
              <a:gd name="T21" fmla="*/ 400 h 1945"/>
              <a:gd name="T22" fmla="*/ 4416 w 4712"/>
              <a:gd name="T23" fmla="*/ 304 h 1945"/>
              <a:gd name="T24" fmla="*/ 4472 w 4712"/>
              <a:gd name="T25" fmla="*/ 296 h 1945"/>
              <a:gd name="T26" fmla="*/ 4711 w 4712"/>
              <a:gd name="T27" fmla="*/ 224 h 1945"/>
              <a:gd name="T28" fmla="*/ 4711 w 4712"/>
              <a:gd name="T29" fmla="*/ 0 h 1945"/>
              <a:gd name="T30" fmla="*/ 2440 w 4712"/>
              <a:gd name="T31" fmla="*/ 768 h 1945"/>
              <a:gd name="T32" fmla="*/ 2232 w 4712"/>
              <a:gd name="T33" fmla="*/ 760 h 1945"/>
              <a:gd name="T34" fmla="*/ 1784 w 4712"/>
              <a:gd name="T35" fmla="*/ 808 h 1945"/>
              <a:gd name="T36" fmla="*/ 1600 w 4712"/>
              <a:gd name="T37" fmla="*/ 848 h 1945"/>
              <a:gd name="T38" fmla="*/ 760 w 4712"/>
              <a:gd name="T39" fmla="*/ 1056 h 1945"/>
              <a:gd name="T40" fmla="*/ 0 w 4712"/>
              <a:gd name="T41" fmla="*/ 1288 h 1945"/>
              <a:gd name="T42" fmla="*/ 104 w 4712"/>
              <a:gd name="T43" fmla="*/ 1384 h 1945"/>
              <a:gd name="T44" fmla="*/ 104 w 4712"/>
              <a:gd name="T45" fmla="*/ 1944 h 19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12" h="1945">
                <a:moveTo>
                  <a:pt x="104" y="1944"/>
                </a:moveTo>
                <a:lnTo>
                  <a:pt x="144" y="1912"/>
                </a:lnTo>
                <a:lnTo>
                  <a:pt x="1320" y="1568"/>
                </a:lnTo>
                <a:lnTo>
                  <a:pt x="2000" y="1264"/>
                </a:lnTo>
                <a:lnTo>
                  <a:pt x="2104" y="1208"/>
                </a:lnTo>
                <a:lnTo>
                  <a:pt x="2312" y="1056"/>
                </a:lnTo>
                <a:lnTo>
                  <a:pt x="2416" y="936"/>
                </a:lnTo>
                <a:lnTo>
                  <a:pt x="2464" y="824"/>
                </a:lnTo>
                <a:lnTo>
                  <a:pt x="3376" y="504"/>
                </a:lnTo>
                <a:lnTo>
                  <a:pt x="3648" y="496"/>
                </a:lnTo>
                <a:lnTo>
                  <a:pt x="4160" y="400"/>
                </a:lnTo>
                <a:lnTo>
                  <a:pt x="4416" y="304"/>
                </a:lnTo>
                <a:lnTo>
                  <a:pt x="4472" y="296"/>
                </a:lnTo>
                <a:lnTo>
                  <a:pt x="4711" y="224"/>
                </a:lnTo>
                <a:lnTo>
                  <a:pt x="4711" y="0"/>
                </a:lnTo>
                <a:lnTo>
                  <a:pt x="2440" y="768"/>
                </a:lnTo>
                <a:lnTo>
                  <a:pt x="2232" y="760"/>
                </a:lnTo>
                <a:lnTo>
                  <a:pt x="1784" y="808"/>
                </a:lnTo>
                <a:lnTo>
                  <a:pt x="1600" y="848"/>
                </a:lnTo>
                <a:lnTo>
                  <a:pt x="760" y="1056"/>
                </a:lnTo>
                <a:lnTo>
                  <a:pt x="0" y="1288"/>
                </a:lnTo>
                <a:lnTo>
                  <a:pt x="104" y="1384"/>
                </a:lnTo>
                <a:lnTo>
                  <a:pt x="104" y="1944"/>
                </a:lnTo>
              </a:path>
            </a:pathLst>
          </a:custGeom>
          <a:solidFill>
            <a:srgbClr val="000000">
              <a:alpha val="50000"/>
            </a:srgbClr>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nvGrpSpPr>
          <p:cNvPr id="3075" name="Group 3"/>
          <p:cNvGrpSpPr>
            <a:grpSpLocks/>
          </p:cNvGrpSpPr>
          <p:nvPr/>
        </p:nvGrpSpPr>
        <p:grpSpPr bwMode="auto">
          <a:xfrm>
            <a:off x="123825" y="165100"/>
            <a:ext cx="2471738" cy="6400800"/>
            <a:chOff x="78" y="104"/>
            <a:chExt cx="1557" cy="4032"/>
          </a:xfrm>
        </p:grpSpPr>
        <p:grpSp>
          <p:nvGrpSpPr>
            <p:cNvPr id="3076" name="Group 4"/>
            <p:cNvGrpSpPr>
              <a:grpSpLocks/>
            </p:cNvGrpSpPr>
            <p:nvPr/>
          </p:nvGrpSpPr>
          <p:grpSpPr bwMode="auto">
            <a:xfrm>
              <a:off x="78" y="3089"/>
              <a:ext cx="1097" cy="1047"/>
              <a:chOff x="78" y="3089"/>
              <a:chExt cx="1097" cy="1047"/>
            </a:xfrm>
          </p:grpSpPr>
          <p:sp>
            <p:nvSpPr>
              <p:cNvPr id="3077" name="Rectangle 5"/>
              <p:cNvSpPr>
                <a:spLocks noChangeArrowheads="1"/>
              </p:cNvSpPr>
              <p:nvPr/>
            </p:nvSpPr>
            <p:spPr bwMode="auto">
              <a:xfrm>
                <a:off x="82" y="3476"/>
                <a:ext cx="1085" cy="513"/>
              </a:xfrm>
              <a:prstGeom prst="rect">
                <a:avLst/>
              </a:prstGeom>
              <a:gradFill rotWithShape="0">
                <a:gsLst>
                  <a:gs pos="0">
                    <a:srgbClr val="590000"/>
                  </a:gs>
                  <a:gs pos="50000">
                    <a:schemeClr val="bg1"/>
                  </a:gs>
                  <a:gs pos="100000">
                    <a:srgbClr val="590000"/>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78" name="Oval 6"/>
              <p:cNvSpPr>
                <a:spLocks noChangeArrowheads="1"/>
              </p:cNvSpPr>
              <p:nvPr/>
            </p:nvSpPr>
            <p:spPr bwMode="auto">
              <a:xfrm>
                <a:off x="87" y="3826"/>
                <a:ext cx="1084" cy="310"/>
              </a:xfrm>
              <a:prstGeom prst="ellipse">
                <a:avLst/>
              </a:prstGeom>
              <a:gradFill rotWithShape="0">
                <a:gsLst>
                  <a:gs pos="0">
                    <a:srgbClr val="590000"/>
                  </a:gs>
                  <a:gs pos="50000">
                    <a:schemeClr val="bg1"/>
                  </a:gs>
                  <a:gs pos="100000">
                    <a:srgbClr val="59000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79" name="Oval 7"/>
              <p:cNvSpPr>
                <a:spLocks noChangeArrowheads="1"/>
              </p:cNvSpPr>
              <p:nvPr/>
            </p:nvSpPr>
            <p:spPr bwMode="auto">
              <a:xfrm>
                <a:off x="90" y="3350"/>
                <a:ext cx="1085" cy="209"/>
              </a:xfrm>
              <a:prstGeom prst="ellipse">
                <a:avLst/>
              </a:prstGeom>
              <a:gradFill rotWithShape="0">
                <a:gsLst>
                  <a:gs pos="0">
                    <a:srgbClr val="590000"/>
                  </a:gs>
                  <a:gs pos="50000">
                    <a:schemeClr val="bg1"/>
                  </a:gs>
                  <a:gs pos="100000">
                    <a:srgbClr val="59000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80" name="AutoShape 8"/>
              <p:cNvSpPr>
                <a:spLocks noChangeArrowheads="1"/>
              </p:cNvSpPr>
              <p:nvPr/>
            </p:nvSpPr>
            <p:spPr bwMode="auto">
              <a:xfrm flipV="1">
                <a:off x="78" y="3191"/>
                <a:ext cx="1089" cy="255"/>
              </a:xfrm>
              <a:custGeom>
                <a:avLst/>
                <a:gdLst>
                  <a:gd name="G0" fmla="+- 5399 0 0"/>
                  <a:gd name="G1" fmla="+- 21600 0 5399"/>
                  <a:gd name="G2" fmla="*/ 5399 1 2"/>
                  <a:gd name="G3" fmla="+- 21600 0 G2"/>
                  <a:gd name="G4" fmla="+/ 5399 21600 2"/>
                  <a:gd name="G5" fmla="+/ G1 0 2"/>
                  <a:gd name="G6" fmla="*/ 21600 21600 5399"/>
                  <a:gd name="G7" fmla="*/ G6 1 2"/>
                  <a:gd name="G8" fmla="+- 21600 0 G7"/>
                  <a:gd name="G9" fmla="*/ 21600 1 2"/>
                  <a:gd name="G10" fmla="+- 5399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399" y="21600"/>
                    </a:lnTo>
                    <a:lnTo>
                      <a:pt x="16201" y="21600"/>
                    </a:lnTo>
                    <a:lnTo>
                      <a:pt x="21600" y="0"/>
                    </a:lnTo>
                    <a:close/>
                  </a:path>
                </a:pathLst>
              </a:custGeom>
              <a:gradFill rotWithShape="0">
                <a:gsLst>
                  <a:gs pos="0">
                    <a:srgbClr val="590000"/>
                  </a:gs>
                  <a:gs pos="50000">
                    <a:schemeClr val="bg1"/>
                  </a:gs>
                  <a:gs pos="100000">
                    <a:srgbClr val="590000"/>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81" name="Freeform 9"/>
              <p:cNvSpPr>
                <a:spLocks/>
              </p:cNvSpPr>
              <p:nvPr/>
            </p:nvSpPr>
            <p:spPr bwMode="auto">
              <a:xfrm>
                <a:off x="168" y="3221"/>
                <a:ext cx="281" cy="863"/>
              </a:xfrm>
              <a:custGeom>
                <a:avLst/>
                <a:gdLst>
                  <a:gd name="T0" fmla="*/ 171 w 281"/>
                  <a:gd name="T1" fmla="*/ 0 h 863"/>
                  <a:gd name="T2" fmla="*/ 0 w 281"/>
                  <a:gd name="T3" fmla="*/ 241 h 863"/>
                  <a:gd name="T4" fmla="*/ 0 w 281"/>
                  <a:gd name="T5" fmla="*/ 818 h 863"/>
                  <a:gd name="T6" fmla="*/ 90 w 281"/>
                  <a:gd name="T7" fmla="*/ 844 h 863"/>
                  <a:gd name="T8" fmla="*/ 153 w 281"/>
                  <a:gd name="T9" fmla="*/ 853 h 863"/>
                  <a:gd name="T10" fmla="*/ 230 w 281"/>
                  <a:gd name="T11" fmla="*/ 862 h 863"/>
                  <a:gd name="T12" fmla="*/ 230 w 281"/>
                  <a:gd name="T13" fmla="*/ 294 h 863"/>
                  <a:gd name="T14" fmla="*/ 280 w 281"/>
                  <a:gd name="T15" fmla="*/ 21 h 863"/>
                  <a:gd name="T16" fmla="*/ 256 w 281"/>
                  <a:gd name="T17" fmla="*/ 21 h 863"/>
                  <a:gd name="T18" fmla="*/ 204 w 281"/>
                  <a:gd name="T19" fmla="*/ 13 h 863"/>
                  <a:gd name="T20" fmla="*/ 171 w 281"/>
                  <a:gd name="T21" fmla="*/ 0 h 8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1" h="863">
                    <a:moveTo>
                      <a:pt x="171" y="0"/>
                    </a:moveTo>
                    <a:lnTo>
                      <a:pt x="0" y="241"/>
                    </a:lnTo>
                    <a:lnTo>
                      <a:pt x="0" y="818"/>
                    </a:lnTo>
                    <a:lnTo>
                      <a:pt x="90" y="844"/>
                    </a:lnTo>
                    <a:lnTo>
                      <a:pt x="153" y="853"/>
                    </a:lnTo>
                    <a:lnTo>
                      <a:pt x="230" y="862"/>
                    </a:lnTo>
                    <a:lnTo>
                      <a:pt x="230" y="294"/>
                    </a:lnTo>
                    <a:lnTo>
                      <a:pt x="280" y="21"/>
                    </a:lnTo>
                    <a:lnTo>
                      <a:pt x="256" y="21"/>
                    </a:lnTo>
                    <a:lnTo>
                      <a:pt x="204" y="13"/>
                    </a:lnTo>
                    <a:lnTo>
                      <a:pt x="171" y="0"/>
                    </a:lnTo>
                  </a:path>
                </a:pathLst>
              </a:custGeom>
              <a:gradFill rotWithShape="0">
                <a:gsLst>
                  <a:gs pos="0">
                    <a:srgbClr val="590000"/>
                  </a:gs>
                  <a:gs pos="50000">
                    <a:schemeClr val="bg1"/>
                  </a:gs>
                  <a:gs pos="100000">
                    <a:srgbClr val="590000"/>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82" name="Oval 10"/>
              <p:cNvSpPr>
                <a:spLocks noChangeArrowheads="1"/>
              </p:cNvSpPr>
              <p:nvPr/>
            </p:nvSpPr>
            <p:spPr bwMode="auto">
              <a:xfrm>
                <a:off x="106" y="3350"/>
                <a:ext cx="1038" cy="189"/>
              </a:xfrm>
              <a:prstGeom prst="ellipse">
                <a:avLst/>
              </a:prstGeom>
              <a:solidFill>
                <a:srgbClr val="000000">
                  <a:alpha val="50000"/>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83" name="Freeform 11"/>
              <p:cNvSpPr>
                <a:spLocks/>
              </p:cNvSpPr>
              <p:nvPr/>
            </p:nvSpPr>
            <p:spPr bwMode="auto">
              <a:xfrm>
                <a:off x="223" y="3261"/>
                <a:ext cx="132" cy="801"/>
              </a:xfrm>
              <a:custGeom>
                <a:avLst/>
                <a:gdLst>
                  <a:gd name="T0" fmla="*/ 0 w 132"/>
                  <a:gd name="T1" fmla="*/ 254 h 801"/>
                  <a:gd name="T2" fmla="*/ 0 w 132"/>
                  <a:gd name="T3" fmla="*/ 795 h 801"/>
                  <a:gd name="T4" fmla="*/ 40 w 132"/>
                  <a:gd name="T5" fmla="*/ 800 h 801"/>
                  <a:gd name="T6" fmla="*/ 40 w 132"/>
                  <a:gd name="T7" fmla="*/ 263 h 801"/>
                  <a:gd name="T8" fmla="*/ 131 w 132"/>
                  <a:gd name="T9" fmla="*/ 8 h 801"/>
                  <a:gd name="T10" fmla="*/ 114 w 132"/>
                  <a:gd name="T11" fmla="*/ 0 h 801"/>
                  <a:gd name="T12" fmla="*/ 0 w 132"/>
                  <a:gd name="T13" fmla="*/ 254 h 801"/>
                </a:gdLst>
                <a:ahLst/>
                <a:cxnLst>
                  <a:cxn ang="0">
                    <a:pos x="T0" y="T1"/>
                  </a:cxn>
                  <a:cxn ang="0">
                    <a:pos x="T2" y="T3"/>
                  </a:cxn>
                  <a:cxn ang="0">
                    <a:pos x="T4" y="T5"/>
                  </a:cxn>
                  <a:cxn ang="0">
                    <a:pos x="T6" y="T7"/>
                  </a:cxn>
                  <a:cxn ang="0">
                    <a:pos x="T8" y="T9"/>
                  </a:cxn>
                  <a:cxn ang="0">
                    <a:pos x="T10" y="T11"/>
                  </a:cxn>
                  <a:cxn ang="0">
                    <a:pos x="T12" y="T13"/>
                  </a:cxn>
                </a:cxnLst>
                <a:rect l="0" t="0" r="r" b="b"/>
                <a:pathLst>
                  <a:path w="132" h="801">
                    <a:moveTo>
                      <a:pt x="0" y="254"/>
                    </a:moveTo>
                    <a:lnTo>
                      <a:pt x="0" y="795"/>
                    </a:lnTo>
                    <a:lnTo>
                      <a:pt x="40" y="800"/>
                    </a:lnTo>
                    <a:lnTo>
                      <a:pt x="40" y="263"/>
                    </a:lnTo>
                    <a:lnTo>
                      <a:pt x="131" y="8"/>
                    </a:lnTo>
                    <a:lnTo>
                      <a:pt x="114" y="0"/>
                    </a:lnTo>
                    <a:lnTo>
                      <a:pt x="0" y="254"/>
                    </a:lnTo>
                  </a:path>
                </a:pathLst>
              </a:custGeom>
              <a:gradFill rotWithShape="0">
                <a:gsLst>
                  <a:gs pos="0">
                    <a:schemeClr val="bg1"/>
                  </a:gs>
                  <a:gs pos="50000">
                    <a:srgbClr val="FFFFFF"/>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84" name="Freeform 12"/>
              <p:cNvSpPr>
                <a:spLocks/>
              </p:cNvSpPr>
              <p:nvPr/>
            </p:nvSpPr>
            <p:spPr bwMode="auto">
              <a:xfrm>
                <a:off x="914" y="3239"/>
                <a:ext cx="245" cy="797"/>
              </a:xfrm>
              <a:custGeom>
                <a:avLst/>
                <a:gdLst>
                  <a:gd name="T0" fmla="*/ 244 w 245"/>
                  <a:gd name="T1" fmla="*/ 224 h 797"/>
                  <a:gd name="T2" fmla="*/ 244 w 245"/>
                  <a:gd name="T3" fmla="*/ 765 h 797"/>
                  <a:gd name="T4" fmla="*/ 203 w 245"/>
                  <a:gd name="T5" fmla="*/ 796 h 797"/>
                  <a:gd name="T6" fmla="*/ 203 w 245"/>
                  <a:gd name="T7" fmla="*/ 233 h 797"/>
                  <a:gd name="T8" fmla="*/ 0 w 245"/>
                  <a:gd name="T9" fmla="*/ 8 h 797"/>
                  <a:gd name="T10" fmla="*/ 18 w 245"/>
                  <a:gd name="T11" fmla="*/ 0 h 797"/>
                  <a:gd name="T12" fmla="*/ 244 w 245"/>
                  <a:gd name="T13" fmla="*/ 224 h 797"/>
                </a:gdLst>
                <a:ahLst/>
                <a:cxnLst>
                  <a:cxn ang="0">
                    <a:pos x="T0" y="T1"/>
                  </a:cxn>
                  <a:cxn ang="0">
                    <a:pos x="T2" y="T3"/>
                  </a:cxn>
                  <a:cxn ang="0">
                    <a:pos x="T4" y="T5"/>
                  </a:cxn>
                  <a:cxn ang="0">
                    <a:pos x="T6" y="T7"/>
                  </a:cxn>
                  <a:cxn ang="0">
                    <a:pos x="T8" y="T9"/>
                  </a:cxn>
                  <a:cxn ang="0">
                    <a:pos x="T10" y="T11"/>
                  </a:cxn>
                  <a:cxn ang="0">
                    <a:pos x="T12" y="T13"/>
                  </a:cxn>
                </a:cxnLst>
                <a:rect l="0" t="0" r="r" b="b"/>
                <a:pathLst>
                  <a:path w="245" h="797">
                    <a:moveTo>
                      <a:pt x="244" y="224"/>
                    </a:moveTo>
                    <a:lnTo>
                      <a:pt x="244" y="765"/>
                    </a:lnTo>
                    <a:lnTo>
                      <a:pt x="203" y="796"/>
                    </a:lnTo>
                    <a:lnTo>
                      <a:pt x="203" y="233"/>
                    </a:lnTo>
                    <a:lnTo>
                      <a:pt x="0" y="8"/>
                    </a:lnTo>
                    <a:lnTo>
                      <a:pt x="18" y="0"/>
                    </a:lnTo>
                    <a:lnTo>
                      <a:pt x="244" y="224"/>
                    </a:lnTo>
                  </a:path>
                </a:pathLst>
              </a:custGeom>
              <a:solidFill>
                <a:schemeClr val="bg1"/>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nvGrpSpPr>
              <p:cNvPr id="3085" name="Group 13"/>
              <p:cNvGrpSpPr>
                <a:grpSpLocks/>
              </p:cNvGrpSpPr>
              <p:nvPr/>
            </p:nvGrpSpPr>
            <p:grpSpPr bwMode="auto">
              <a:xfrm>
                <a:off x="294" y="3089"/>
                <a:ext cx="665" cy="185"/>
                <a:chOff x="294" y="3089"/>
                <a:chExt cx="665" cy="185"/>
              </a:xfrm>
            </p:grpSpPr>
            <p:sp>
              <p:nvSpPr>
                <p:cNvPr id="3086" name="Oval 14"/>
                <p:cNvSpPr>
                  <a:spLocks noChangeArrowheads="1"/>
                </p:cNvSpPr>
                <p:nvPr/>
              </p:nvSpPr>
              <p:spPr bwMode="auto">
                <a:xfrm>
                  <a:off x="294" y="3089"/>
                  <a:ext cx="665" cy="185"/>
                </a:xfrm>
                <a:prstGeom prst="ellipse">
                  <a:avLst/>
                </a:prstGeom>
                <a:gradFill rotWithShape="0">
                  <a:gsLst>
                    <a:gs pos="0">
                      <a:srgbClr val="590000"/>
                    </a:gs>
                    <a:gs pos="50000">
                      <a:schemeClr val="bg1"/>
                    </a:gs>
                    <a:gs pos="100000">
                      <a:srgbClr val="590000"/>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87" name="Oval 15"/>
                <p:cNvSpPr>
                  <a:spLocks noChangeArrowheads="1"/>
                </p:cNvSpPr>
                <p:nvPr/>
              </p:nvSpPr>
              <p:spPr bwMode="auto">
                <a:xfrm>
                  <a:off x="299" y="3089"/>
                  <a:ext cx="650" cy="154"/>
                </a:xfrm>
                <a:prstGeom prst="ellipse">
                  <a:avLst/>
                </a:prstGeom>
                <a:gradFill rotWithShape="0">
                  <a:gsLst>
                    <a:gs pos="0">
                      <a:srgbClr val="590000"/>
                    </a:gs>
                    <a:gs pos="50000">
                      <a:schemeClr val="bg1"/>
                    </a:gs>
                    <a:gs pos="100000">
                      <a:srgbClr val="590000"/>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88" name="Oval 16"/>
                <p:cNvSpPr>
                  <a:spLocks noChangeArrowheads="1"/>
                </p:cNvSpPr>
                <p:nvPr/>
              </p:nvSpPr>
              <p:spPr bwMode="auto">
                <a:xfrm>
                  <a:off x="355" y="3111"/>
                  <a:ext cx="554" cy="99"/>
                </a:xfrm>
                <a:prstGeom prst="ellipse">
                  <a:avLst/>
                </a:prstGeom>
                <a:gradFill rotWithShape="0">
                  <a:gsLst>
                    <a:gs pos="0">
                      <a:srgbClr val="590000"/>
                    </a:gs>
                    <a:gs pos="50000">
                      <a:schemeClr val="bg1"/>
                    </a:gs>
                    <a:gs pos="100000">
                      <a:srgbClr val="590000"/>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sp>
            <p:nvSpPr>
              <p:cNvPr id="3089" name="Freeform 17"/>
              <p:cNvSpPr>
                <a:spLocks/>
              </p:cNvSpPr>
              <p:nvPr/>
            </p:nvSpPr>
            <p:spPr bwMode="auto">
              <a:xfrm>
                <a:off x="123" y="3464"/>
                <a:ext cx="322" cy="76"/>
              </a:xfrm>
              <a:custGeom>
                <a:avLst/>
                <a:gdLst>
                  <a:gd name="T0" fmla="*/ 0 w 322"/>
                  <a:gd name="T1" fmla="*/ 0 h 76"/>
                  <a:gd name="T2" fmla="*/ 49 w 322"/>
                  <a:gd name="T3" fmla="*/ 30 h 76"/>
                  <a:gd name="T4" fmla="*/ 85 w 322"/>
                  <a:gd name="T5" fmla="*/ 44 h 76"/>
                  <a:gd name="T6" fmla="*/ 153 w 322"/>
                  <a:gd name="T7" fmla="*/ 61 h 76"/>
                  <a:gd name="T8" fmla="*/ 212 w 322"/>
                  <a:gd name="T9" fmla="*/ 70 h 76"/>
                  <a:gd name="T10" fmla="*/ 275 w 322"/>
                  <a:gd name="T11" fmla="*/ 75 h 76"/>
                  <a:gd name="T12" fmla="*/ 321 w 322"/>
                  <a:gd name="T13" fmla="*/ 70 h 76"/>
                  <a:gd name="T14" fmla="*/ 248 w 322"/>
                  <a:gd name="T15" fmla="*/ 61 h 76"/>
                  <a:gd name="T16" fmla="*/ 171 w 322"/>
                  <a:gd name="T17" fmla="*/ 44 h 76"/>
                  <a:gd name="T18" fmla="*/ 94 w 322"/>
                  <a:gd name="T19" fmla="*/ 22 h 76"/>
                  <a:gd name="T20" fmla="*/ 31 w 322"/>
                  <a:gd name="T21" fmla="*/ 4 h 76"/>
                  <a:gd name="T22" fmla="*/ 0 w 322"/>
                  <a:gd name="T23" fmla="*/ 0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22" h="76">
                    <a:moveTo>
                      <a:pt x="0" y="0"/>
                    </a:moveTo>
                    <a:lnTo>
                      <a:pt x="49" y="30"/>
                    </a:lnTo>
                    <a:lnTo>
                      <a:pt x="85" y="44"/>
                    </a:lnTo>
                    <a:lnTo>
                      <a:pt x="153" y="61"/>
                    </a:lnTo>
                    <a:lnTo>
                      <a:pt x="212" y="70"/>
                    </a:lnTo>
                    <a:lnTo>
                      <a:pt x="275" y="75"/>
                    </a:lnTo>
                    <a:lnTo>
                      <a:pt x="321" y="70"/>
                    </a:lnTo>
                    <a:lnTo>
                      <a:pt x="248" y="61"/>
                    </a:lnTo>
                    <a:lnTo>
                      <a:pt x="171" y="44"/>
                    </a:lnTo>
                    <a:lnTo>
                      <a:pt x="94" y="22"/>
                    </a:lnTo>
                    <a:lnTo>
                      <a:pt x="31" y="4"/>
                    </a:lnTo>
                    <a:lnTo>
                      <a:pt x="0" y="0"/>
                    </a:lnTo>
                  </a:path>
                </a:pathLst>
              </a:custGeom>
              <a:gradFill rotWithShape="0">
                <a:gsLst>
                  <a:gs pos="0">
                    <a:schemeClr val="bg1"/>
                  </a:gs>
                  <a:gs pos="50000">
                    <a:srgbClr val="FFFFFF"/>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90" name="Freeform 18"/>
              <p:cNvSpPr>
                <a:spLocks/>
              </p:cNvSpPr>
              <p:nvPr/>
            </p:nvSpPr>
            <p:spPr bwMode="auto">
              <a:xfrm>
                <a:off x="715" y="3091"/>
                <a:ext cx="181" cy="49"/>
              </a:xfrm>
              <a:custGeom>
                <a:avLst/>
                <a:gdLst>
                  <a:gd name="T0" fmla="*/ 0 w 181"/>
                  <a:gd name="T1" fmla="*/ 0 h 49"/>
                  <a:gd name="T2" fmla="*/ 85 w 181"/>
                  <a:gd name="T3" fmla="*/ 8 h 49"/>
                  <a:gd name="T4" fmla="*/ 139 w 181"/>
                  <a:gd name="T5" fmla="*/ 21 h 49"/>
                  <a:gd name="T6" fmla="*/ 180 w 181"/>
                  <a:gd name="T7" fmla="*/ 34 h 49"/>
                  <a:gd name="T8" fmla="*/ 166 w 181"/>
                  <a:gd name="T9" fmla="*/ 48 h 49"/>
                  <a:gd name="T10" fmla="*/ 126 w 181"/>
                  <a:gd name="T11" fmla="*/ 30 h 49"/>
                  <a:gd name="T12" fmla="*/ 67 w 181"/>
                  <a:gd name="T13" fmla="*/ 17 h 49"/>
                  <a:gd name="T14" fmla="*/ 9 w 181"/>
                  <a:gd name="T15" fmla="*/ 17 h 49"/>
                  <a:gd name="T16" fmla="*/ 0 w 181"/>
                  <a:gd name="T17" fmla="*/ 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1" h="49">
                    <a:moveTo>
                      <a:pt x="0" y="0"/>
                    </a:moveTo>
                    <a:lnTo>
                      <a:pt x="85" y="8"/>
                    </a:lnTo>
                    <a:lnTo>
                      <a:pt x="139" y="21"/>
                    </a:lnTo>
                    <a:lnTo>
                      <a:pt x="180" y="34"/>
                    </a:lnTo>
                    <a:lnTo>
                      <a:pt x="166" y="48"/>
                    </a:lnTo>
                    <a:lnTo>
                      <a:pt x="126" y="30"/>
                    </a:lnTo>
                    <a:lnTo>
                      <a:pt x="67" y="17"/>
                    </a:lnTo>
                    <a:lnTo>
                      <a:pt x="9" y="17"/>
                    </a:lnTo>
                    <a:lnTo>
                      <a:pt x="0" y="0"/>
                    </a:lnTo>
                  </a:path>
                </a:pathLst>
              </a:custGeom>
              <a:gradFill rotWithShape="0">
                <a:gsLst>
                  <a:gs pos="0">
                    <a:schemeClr val="bg1"/>
                  </a:gs>
                  <a:gs pos="50000">
                    <a:srgbClr val="FFFFFF"/>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91" name="Freeform 19"/>
              <p:cNvSpPr>
                <a:spLocks/>
              </p:cNvSpPr>
              <p:nvPr/>
            </p:nvSpPr>
            <p:spPr bwMode="auto">
              <a:xfrm>
                <a:off x="842" y="3342"/>
                <a:ext cx="181" cy="49"/>
              </a:xfrm>
              <a:custGeom>
                <a:avLst/>
                <a:gdLst>
                  <a:gd name="T0" fmla="*/ 0 w 181"/>
                  <a:gd name="T1" fmla="*/ 0 h 49"/>
                  <a:gd name="T2" fmla="*/ 85 w 181"/>
                  <a:gd name="T3" fmla="*/ 8 h 49"/>
                  <a:gd name="T4" fmla="*/ 139 w 181"/>
                  <a:gd name="T5" fmla="*/ 21 h 49"/>
                  <a:gd name="T6" fmla="*/ 180 w 181"/>
                  <a:gd name="T7" fmla="*/ 34 h 49"/>
                  <a:gd name="T8" fmla="*/ 166 w 181"/>
                  <a:gd name="T9" fmla="*/ 48 h 49"/>
                  <a:gd name="T10" fmla="*/ 126 w 181"/>
                  <a:gd name="T11" fmla="*/ 30 h 49"/>
                  <a:gd name="T12" fmla="*/ 67 w 181"/>
                  <a:gd name="T13" fmla="*/ 17 h 49"/>
                  <a:gd name="T14" fmla="*/ 9 w 181"/>
                  <a:gd name="T15" fmla="*/ 17 h 49"/>
                  <a:gd name="T16" fmla="*/ 0 w 181"/>
                  <a:gd name="T17" fmla="*/ 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1" h="49">
                    <a:moveTo>
                      <a:pt x="0" y="0"/>
                    </a:moveTo>
                    <a:lnTo>
                      <a:pt x="85" y="8"/>
                    </a:lnTo>
                    <a:lnTo>
                      <a:pt x="139" y="21"/>
                    </a:lnTo>
                    <a:lnTo>
                      <a:pt x="180" y="34"/>
                    </a:lnTo>
                    <a:lnTo>
                      <a:pt x="166" y="48"/>
                    </a:lnTo>
                    <a:lnTo>
                      <a:pt x="126" y="30"/>
                    </a:lnTo>
                    <a:lnTo>
                      <a:pt x="67" y="17"/>
                    </a:lnTo>
                    <a:lnTo>
                      <a:pt x="9" y="17"/>
                    </a:lnTo>
                    <a:lnTo>
                      <a:pt x="0" y="0"/>
                    </a:lnTo>
                  </a:path>
                </a:pathLst>
              </a:custGeom>
              <a:gradFill rotWithShape="0">
                <a:gsLst>
                  <a:gs pos="0">
                    <a:schemeClr val="bg1"/>
                  </a:gs>
                  <a:gs pos="50000">
                    <a:srgbClr val="FFFFFF"/>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92" name="Freeform 20"/>
              <p:cNvSpPr>
                <a:spLocks/>
              </p:cNvSpPr>
              <p:nvPr/>
            </p:nvSpPr>
            <p:spPr bwMode="auto">
              <a:xfrm>
                <a:off x="322" y="3175"/>
                <a:ext cx="181" cy="49"/>
              </a:xfrm>
              <a:custGeom>
                <a:avLst/>
                <a:gdLst>
                  <a:gd name="T0" fmla="*/ 180 w 181"/>
                  <a:gd name="T1" fmla="*/ 48 h 49"/>
                  <a:gd name="T2" fmla="*/ 94 w 181"/>
                  <a:gd name="T3" fmla="*/ 39 h 49"/>
                  <a:gd name="T4" fmla="*/ 40 w 181"/>
                  <a:gd name="T5" fmla="*/ 26 h 49"/>
                  <a:gd name="T6" fmla="*/ 0 w 181"/>
                  <a:gd name="T7" fmla="*/ 13 h 49"/>
                  <a:gd name="T8" fmla="*/ 13 w 181"/>
                  <a:gd name="T9" fmla="*/ 0 h 49"/>
                  <a:gd name="T10" fmla="*/ 54 w 181"/>
                  <a:gd name="T11" fmla="*/ 17 h 49"/>
                  <a:gd name="T12" fmla="*/ 112 w 181"/>
                  <a:gd name="T13" fmla="*/ 30 h 49"/>
                  <a:gd name="T14" fmla="*/ 171 w 181"/>
                  <a:gd name="T15" fmla="*/ 30 h 49"/>
                  <a:gd name="T16" fmla="*/ 180 w 181"/>
                  <a:gd name="T17" fmla="*/ 48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1" h="49">
                    <a:moveTo>
                      <a:pt x="180" y="48"/>
                    </a:moveTo>
                    <a:lnTo>
                      <a:pt x="94" y="39"/>
                    </a:lnTo>
                    <a:lnTo>
                      <a:pt x="40" y="26"/>
                    </a:lnTo>
                    <a:lnTo>
                      <a:pt x="0" y="13"/>
                    </a:lnTo>
                    <a:lnTo>
                      <a:pt x="13" y="0"/>
                    </a:lnTo>
                    <a:lnTo>
                      <a:pt x="54" y="17"/>
                    </a:lnTo>
                    <a:lnTo>
                      <a:pt x="112" y="30"/>
                    </a:lnTo>
                    <a:lnTo>
                      <a:pt x="171" y="30"/>
                    </a:lnTo>
                    <a:lnTo>
                      <a:pt x="180" y="48"/>
                    </a:lnTo>
                  </a:path>
                </a:pathLst>
              </a:custGeom>
              <a:gradFill rotWithShape="0">
                <a:gsLst>
                  <a:gs pos="0">
                    <a:schemeClr val="bg1"/>
                  </a:gs>
                  <a:gs pos="50000">
                    <a:srgbClr val="FFFFFF"/>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93" name="Freeform 21"/>
              <p:cNvSpPr>
                <a:spLocks/>
              </p:cNvSpPr>
              <p:nvPr/>
            </p:nvSpPr>
            <p:spPr bwMode="auto">
              <a:xfrm>
                <a:off x="516" y="3274"/>
                <a:ext cx="200" cy="230"/>
              </a:xfrm>
              <a:custGeom>
                <a:avLst/>
                <a:gdLst>
                  <a:gd name="T0" fmla="*/ 104 w 200"/>
                  <a:gd name="T1" fmla="*/ 4 h 230"/>
                  <a:gd name="T2" fmla="*/ 199 w 200"/>
                  <a:gd name="T3" fmla="*/ 0 h 230"/>
                  <a:gd name="T4" fmla="*/ 162 w 200"/>
                  <a:gd name="T5" fmla="*/ 79 h 230"/>
                  <a:gd name="T6" fmla="*/ 144 w 200"/>
                  <a:gd name="T7" fmla="*/ 127 h 230"/>
                  <a:gd name="T8" fmla="*/ 117 w 200"/>
                  <a:gd name="T9" fmla="*/ 171 h 230"/>
                  <a:gd name="T10" fmla="*/ 104 w 200"/>
                  <a:gd name="T11" fmla="*/ 229 h 230"/>
                  <a:gd name="T12" fmla="*/ 0 w 200"/>
                  <a:gd name="T13" fmla="*/ 229 h 230"/>
                  <a:gd name="T14" fmla="*/ 18 w 200"/>
                  <a:gd name="T15" fmla="*/ 176 h 230"/>
                  <a:gd name="T16" fmla="*/ 63 w 200"/>
                  <a:gd name="T17" fmla="*/ 123 h 230"/>
                  <a:gd name="T18" fmla="*/ 72 w 200"/>
                  <a:gd name="T19" fmla="*/ 79 h 230"/>
                  <a:gd name="T20" fmla="*/ 90 w 200"/>
                  <a:gd name="T21" fmla="*/ 35 h 230"/>
                  <a:gd name="T22" fmla="*/ 104 w 200"/>
                  <a:gd name="T23" fmla="*/ 4 h 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0" h="230">
                    <a:moveTo>
                      <a:pt x="104" y="4"/>
                    </a:moveTo>
                    <a:lnTo>
                      <a:pt x="199" y="0"/>
                    </a:lnTo>
                    <a:lnTo>
                      <a:pt x="162" y="79"/>
                    </a:lnTo>
                    <a:lnTo>
                      <a:pt x="144" y="127"/>
                    </a:lnTo>
                    <a:lnTo>
                      <a:pt x="117" y="171"/>
                    </a:lnTo>
                    <a:lnTo>
                      <a:pt x="104" y="229"/>
                    </a:lnTo>
                    <a:lnTo>
                      <a:pt x="0" y="229"/>
                    </a:lnTo>
                    <a:lnTo>
                      <a:pt x="18" y="176"/>
                    </a:lnTo>
                    <a:lnTo>
                      <a:pt x="63" y="123"/>
                    </a:lnTo>
                    <a:lnTo>
                      <a:pt x="72" y="79"/>
                    </a:lnTo>
                    <a:lnTo>
                      <a:pt x="90" y="35"/>
                    </a:lnTo>
                    <a:lnTo>
                      <a:pt x="104" y="4"/>
                    </a:lnTo>
                  </a:path>
                </a:pathLst>
              </a:custGeom>
              <a:gradFill rotWithShape="0">
                <a:gsLst>
                  <a:gs pos="0">
                    <a:srgbClr val="B36666"/>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grpSp>
          <p:nvGrpSpPr>
            <p:cNvPr id="3094" name="Group 22"/>
            <p:cNvGrpSpPr>
              <a:grpSpLocks/>
            </p:cNvGrpSpPr>
            <p:nvPr/>
          </p:nvGrpSpPr>
          <p:grpSpPr bwMode="auto">
            <a:xfrm>
              <a:off x="630" y="104"/>
              <a:ext cx="1005" cy="3081"/>
              <a:chOff x="630" y="104"/>
              <a:chExt cx="1005" cy="3081"/>
            </a:xfrm>
          </p:grpSpPr>
          <p:sp>
            <p:nvSpPr>
              <p:cNvPr id="3095" name="Freeform 23"/>
              <p:cNvSpPr>
                <a:spLocks/>
              </p:cNvSpPr>
              <p:nvPr/>
            </p:nvSpPr>
            <p:spPr bwMode="auto">
              <a:xfrm>
                <a:off x="873" y="104"/>
                <a:ext cx="762" cy="2316"/>
              </a:xfrm>
              <a:custGeom>
                <a:avLst/>
                <a:gdLst>
                  <a:gd name="T0" fmla="*/ 598 w 762"/>
                  <a:gd name="T1" fmla="*/ 140 h 2316"/>
                  <a:gd name="T2" fmla="*/ 523 w 762"/>
                  <a:gd name="T3" fmla="*/ 358 h 2316"/>
                  <a:gd name="T4" fmla="*/ 440 w 762"/>
                  <a:gd name="T5" fmla="*/ 644 h 2316"/>
                  <a:gd name="T6" fmla="*/ 354 w 762"/>
                  <a:gd name="T7" fmla="*/ 916 h 2316"/>
                  <a:gd name="T8" fmla="*/ 257 w 762"/>
                  <a:gd name="T9" fmla="*/ 1286 h 2316"/>
                  <a:gd name="T10" fmla="*/ 130 w 762"/>
                  <a:gd name="T11" fmla="*/ 1703 h 2316"/>
                  <a:gd name="T12" fmla="*/ 51 w 762"/>
                  <a:gd name="T13" fmla="*/ 2079 h 2316"/>
                  <a:gd name="T14" fmla="*/ 15 w 762"/>
                  <a:gd name="T15" fmla="*/ 2224 h 2316"/>
                  <a:gd name="T16" fmla="*/ 0 w 762"/>
                  <a:gd name="T17" fmla="*/ 2315 h 2316"/>
                  <a:gd name="T18" fmla="*/ 63 w 762"/>
                  <a:gd name="T19" fmla="*/ 2264 h 2316"/>
                  <a:gd name="T20" fmla="*/ 268 w 762"/>
                  <a:gd name="T21" fmla="*/ 2103 h 2316"/>
                  <a:gd name="T22" fmla="*/ 124 w 762"/>
                  <a:gd name="T23" fmla="*/ 2084 h 2316"/>
                  <a:gd name="T24" fmla="*/ 286 w 762"/>
                  <a:gd name="T25" fmla="*/ 2088 h 2316"/>
                  <a:gd name="T26" fmla="*/ 313 w 762"/>
                  <a:gd name="T27" fmla="*/ 2040 h 2316"/>
                  <a:gd name="T28" fmla="*/ 135 w 762"/>
                  <a:gd name="T29" fmla="*/ 2042 h 2316"/>
                  <a:gd name="T30" fmla="*/ 322 w 762"/>
                  <a:gd name="T31" fmla="*/ 2022 h 2316"/>
                  <a:gd name="T32" fmla="*/ 372 w 762"/>
                  <a:gd name="T33" fmla="*/ 1941 h 2316"/>
                  <a:gd name="T34" fmla="*/ 162 w 762"/>
                  <a:gd name="T35" fmla="*/ 1945 h 2316"/>
                  <a:gd name="T36" fmla="*/ 379 w 762"/>
                  <a:gd name="T37" fmla="*/ 1923 h 2316"/>
                  <a:gd name="T38" fmla="*/ 426 w 762"/>
                  <a:gd name="T39" fmla="*/ 1837 h 2316"/>
                  <a:gd name="T40" fmla="*/ 480 w 762"/>
                  <a:gd name="T41" fmla="*/ 1712 h 2316"/>
                  <a:gd name="T42" fmla="*/ 526 w 762"/>
                  <a:gd name="T43" fmla="*/ 1569 h 2316"/>
                  <a:gd name="T44" fmla="*/ 246 w 762"/>
                  <a:gd name="T45" fmla="*/ 1587 h 2316"/>
                  <a:gd name="T46" fmla="*/ 530 w 762"/>
                  <a:gd name="T47" fmla="*/ 1545 h 2316"/>
                  <a:gd name="T48" fmla="*/ 546 w 762"/>
                  <a:gd name="T49" fmla="*/ 1497 h 2316"/>
                  <a:gd name="T50" fmla="*/ 284 w 762"/>
                  <a:gd name="T51" fmla="*/ 1530 h 2316"/>
                  <a:gd name="T52" fmla="*/ 557 w 762"/>
                  <a:gd name="T53" fmla="*/ 1475 h 2316"/>
                  <a:gd name="T54" fmla="*/ 602 w 762"/>
                  <a:gd name="T55" fmla="*/ 1308 h 2316"/>
                  <a:gd name="T56" fmla="*/ 372 w 762"/>
                  <a:gd name="T57" fmla="*/ 1358 h 2316"/>
                  <a:gd name="T58" fmla="*/ 611 w 762"/>
                  <a:gd name="T59" fmla="*/ 1277 h 2316"/>
                  <a:gd name="T60" fmla="*/ 636 w 762"/>
                  <a:gd name="T61" fmla="*/ 1204 h 2316"/>
                  <a:gd name="T62" fmla="*/ 381 w 762"/>
                  <a:gd name="T63" fmla="*/ 1283 h 2316"/>
                  <a:gd name="T64" fmla="*/ 639 w 762"/>
                  <a:gd name="T65" fmla="*/ 1182 h 2316"/>
                  <a:gd name="T66" fmla="*/ 654 w 762"/>
                  <a:gd name="T67" fmla="*/ 1127 h 2316"/>
                  <a:gd name="T68" fmla="*/ 695 w 762"/>
                  <a:gd name="T69" fmla="*/ 958 h 2316"/>
                  <a:gd name="T70" fmla="*/ 503 w 762"/>
                  <a:gd name="T71" fmla="*/ 1042 h 2316"/>
                  <a:gd name="T72" fmla="*/ 700 w 762"/>
                  <a:gd name="T73" fmla="*/ 923 h 2316"/>
                  <a:gd name="T74" fmla="*/ 758 w 762"/>
                  <a:gd name="T75" fmla="*/ 679 h 2316"/>
                  <a:gd name="T76" fmla="*/ 541 w 762"/>
                  <a:gd name="T77" fmla="*/ 743 h 2316"/>
                  <a:gd name="T78" fmla="*/ 758 w 762"/>
                  <a:gd name="T79" fmla="*/ 655 h 2316"/>
                  <a:gd name="T80" fmla="*/ 758 w 762"/>
                  <a:gd name="T81" fmla="*/ 479 h 2316"/>
                  <a:gd name="T82" fmla="*/ 575 w 762"/>
                  <a:gd name="T83" fmla="*/ 560 h 2316"/>
                  <a:gd name="T84" fmla="*/ 761 w 762"/>
                  <a:gd name="T85" fmla="*/ 433 h 2316"/>
                  <a:gd name="T86" fmla="*/ 761 w 762"/>
                  <a:gd name="T87" fmla="*/ 261 h 2316"/>
                  <a:gd name="T88" fmla="*/ 727 w 762"/>
                  <a:gd name="T89" fmla="*/ 149 h 2316"/>
                  <a:gd name="T90" fmla="*/ 661 w 762"/>
                  <a:gd name="T91" fmla="*/ 0 h 2316"/>
                  <a:gd name="T92" fmla="*/ 598 w 762"/>
                  <a:gd name="T93" fmla="*/ 140 h 2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762" h="2316">
                    <a:moveTo>
                      <a:pt x="598" y="140"/>
                    </a:moveTo>
                    <a:lnTo>
                      <a:pt x="523" y="358"/>
                    </a:lnTo>
                    <a:lnTo>
                      <a:pt x="440" y="644"/>
                    </a:lnTo>
                    <a:lnTo>
                      <a:pt x="354" y="916"/>
                    </a:lnTo>
                    <a:lnTo>
                      <a:pt x="257" y="1286"/>
                    </a:lnTo>
                    <a:lnTo>
                      <a:pt x="130" y="1703"/>
                    </a:lnTo>
                    <a:lnTo>
                      <a:pt x="51" y="2079"/>
                    </a:lnTo>
                    <a:lnTo>
                      <a:pt x="15" y="2224"/>
                    </a:lnTo>
                    <a:lnTo>
                      <a:pt x="0" y="2315"/>
                    </a:lnTo>
                    <a:lnTo>
                      <a:pt x="63" y="2264"/>
                    </a:lnTo>
                    <a:lnTo>
                      <a:pt x="268" y="2103"/>
                    </a:lnTo>
                    <a:lnTo>
                      <a:pt x="124" y="2084"/>
                    </a:lnTo>
                    <a:lnTo>
                      <a:pt x="286" y="2088"/>
                    </a:lnTo>
                    <a:lnTo>
                      <a:pt x="313" y="2040"/>
                    </a:lnTo>
                    <a:lnTo>
                      <a:pt x="135" y="2042"/>
                    </a:lnTo>
                    <a:lnTo>
                      <a:pt x="322" y="2022"/>
                    </a:lnTo>
                    <a:lnTo>
                      <a:pt x="372" y="1941"/>
                    </a:lnTo>
                    <a:lnTo>
                      <a:pt x="162" y="1945"/>
                    </a:lnTo>
                    <a:lnTo>
                      <a:pt x="379" y="1923"/>
                    </a:lnTo>
                    <a:lnTo>
                      <a:pt x="426" y="1837"/>
                    </a:lnTo>
                    <a:lnTo>
                      <a:pt x="480" y="1712"/>
                    </a:lnTo>
                    <a:lnTo>
                      <a:pt x="526" y="1569"/>
                    </a:lnTo>
                    <a:lnTo>
                      <a:pt x="246" y="1587"/>
                    </a:lnTo>
                    <a:lnTo>
                      <a:pt x="530" y="1545"/>
                    </a:lnTo>
                    <a:lnTo>
                      <a:pt x="546" y="1497"/>
                    </a:lnTo>
                    <a:lnTo>
                      <a:pt x="284" y="1530"/>
                    </a:lnTo>
                    <a:lnTo>
                      <a:pt x="557" y="1475"/>
                    </a:lnTo>
                    <a:lnTo>
                      <a:pt x="602" y="1308"/>
                    </a:lnTo>
                    <a:lnTo>
                      <a:pt x="372" y="1358"/>
                    </a:lnTo>
                    <a:lnTo>
                      <a:pt x="611" y="1277"/>
                    </a:lnTo>
                    <a:lnTo>
                      <a:pt x="636" y="1204"/>
                    </a:lnTo>
                    <a:lnTo>
                      <a:pt x="381" y="1283"/>
                    </a:lnTo>
                    <a:lnTo>
                      <a:pt x="639" y="1182"/>
                    </a:lnTo>
                    <a:lnTo>
                      <a:pt x="654" y="1127"/>
                    </a:lnTo>
                    <a:lnTo>
                      <a:pt x="695" y="958"/>
                    </a:lnTo>
                    <a:lnTo>
                      <a:pt x="503" y="1042"/>
                    </a:lnTo>
                    <a:lnTo>
                      <a:pt x="700" y="923"/>
                    </a:lnTo>
                    <a:lnTo>
                      <a:pt x="758" y="679"/>
                    </a:lnTo>
                    <a:lnTo>
                      <a:pt x="541" y="743"/>
                    </a:lnTo>
                    <a:lnTo>
                      <a:pt x="758" y="655"/>
                    </a:lnTo>
                    <a:lnTo>
                      <a:pt x="758" y="479"/>
                    </a:lnTo>
                    <a:lnTo>
                      <a:pt x="575" y="560"/>
                    </a:lnTo>
                    <a:lnTo>
                      <a:pt x="761" y="433"/>
                    </a:lnTo>
                    <a:lnTo>
                      <a:pt x="761" y="261"/>
                    </a:lnTo>
                    <a:lnTo>
                      <a:pt x="727" y="149"/>
                    </a:lnTo>
                    <a:lnTo>
                      <a:pt x="661" y="0"/>
                    </a:lnTo>
                    <a:lnTo>
                      <a:pt x="598" y="140"/>
                    </a:lnTo>
                  </a:path>
                </a:pathLst>
              </a:custGeom>
              <a:gradFill rotWithShape="0">
                <a:gsLst>
                  <a:gs pos="0">
                    <a:srgbClr val="A64C4C"/>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96" name="Freeform 24"/>
              <p:cNvSpPr>
                <a:spLocks/>
              </p:cNvSpPr>
              <p:nvPr/>
            </p:nvSpPr>
            <p:spPr bwMode="auto">
              <a:xfrm>
                <a:off x="630" y="114"/>
                <a:ext cx="915" cy="3071"/>
              </a:xfrm>
              <a:custGeom>
                <a:avLst/>
                <a:gdLst>
                  <a:gd name="T0" fmla="*/ 0 w 915"/>
                  <a:gd name="T1" fmla="*/ 3070 h 3071"/>
                  <a:gd name="T2" fmla="*/ 372 w 915"/>
                  <a:gd name="T3" fmla="*/ 1696 h 3071"/>
                  <a:gd name="T4" fmla="*/ 432 w 915"/>
                  <a:gd name="T5" fmla="*/ 1458 h 3071"/>
                  <a:gd name="T6" fmla="*/ 484 w 915"/>
                  <a:gd name="T7" fmla="*/ 1276 h 3071"/>
                  <a:gd name="T8" fmla="*/ 570 w 915"/>
                  <a:gd name="T9" fmla="*/ 982 h 3071"/>
                  <a:gd name="T10" fmla="*/ 670 w 915"/>
                  <a:gd name="T11" fmla="*/ 658 h 3071"/>
                  <a:gd name="T12" fmla="*/ 782 w 915"/>
                  <a:gd name="T13" fmla="*/ 316 h 3071"/>
                  <a:gd name="T14" fmla="*/ 844 w 915"/>
                  <a:gd name="T15" fmla="*/ 144 h 3071"/>
                  <a:gd name="T16" fmla="*/ 888 w 915"/>
                  <a:gd name="T17" fmla="*/ 42 h 3071"/>
                  <a:gd name="T18" fmla="*/ 914 w 915"/>
                  <a:gd name="T19" fmla="*/ 0 h 3071"/>
                  <a:gd name="T20" fmla="*/ 866 w 915"/>
                  <a:gd name="T21" fmla="*/ 116 h 3071"/>
                  <a:gd name="T22" fmla="*/ 806 w 915"/>
                  <a:gd name="T23" fmla="*/ 296 h 3071"/>
                  <a:gd name="T24" fmla="*/ 520 w 915"/>
                  <a:gd name="T25" fmla="*/ 1230 h 3071"/>
                  <a:gd name="T26" fmla="*/ 442 w 915"/>
                  <a:gd name="T27" fmla="*/ 1518 h 3071"/>
                  <a:gd name="T28" fmla="*/ 378 w 915"/>
                  <a:gd name="T29" fmla="*/ 1774 h 3071"/>
                  <a:gd name="T30" fmla="*/ 314 w 915"/>
                  <a:gd name="T31" fmla="*/ 2028 h 3071"/>
                  <a:gd name="T32" fmla="*/ 266 w 915"/>
                  <a:gd name="T33" fmla="*/ 2238 h 3071"/>
                  <a:gd name="T34" fmla="*/ 258 w 915"/>
                  <a:gd name="T35" fmla="*/ 2294 h 3071"/>
                  <a:gd name="T36" fmla="*/ 186 w 915"/>
                  <a:gd name="T37" fmla="*/ 2558 h 3071"/>
                  <a:gd name="T38" fmla="*/ 50 w 915"/>
                  <a:gd name="T39" fmla="*/ 3070 h 3071"/>
                  <a:gd name="T40" fmla="*/ 0 w 915"/>
                  <a:gd name="T41" fmla="*/ 3070 h 30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15" h="3071">
                    <a:moveTo>
                      <a:pt x="0" y="3070"/>
                    </a:moveTo>
                    <a:lnTo>
                      <a:pt x="372" y="1696"/>
                    </a:lnTo>
                    <a:lnTo>
                      <a:pt x="432" y="1458"/>
                    </a:lnTo>
                    <a:lnTo>
                      <a:pt x="484" y="1276"/>
                    </a:lnTo>
                    <a:lnTo>
                      <a:pt x="570" y="982"/>
                    </a:lnTo>
                    <a:lnTo>
                      <a:pt x="670" y="658"/>
                    </a:lnTo>
                    <a:lnTo>
                      <a:pt x="782" y="316"/>
                    </a:lnTo>
                    <a:lnTo>
                      <a:pt x="844" y="144"/>
                    </a:lnTo>
                    <a:lnTo>
                      <a:pt x="888" y="42"/>
                    </a:lnTo>
                    <a:lnTo>
                      <a:pt x="914" y="0"/>
                    </a:lnTo>
                    <a:lnTo>
                      <a:pt x="866" y="116"/>
                    </a:lnTo>
                    <a:lnTo>
                      <a:pt x="806" y="296"/>
                    </a:lnTo>
                    <a:lnTo>
                      <a:pt x="520" y="1230"/>
                    </a:lnTo>
                    <a:lnTo>
                      <a:pt x="442" y="1518"/>
                    </a:lnTo>
                    <a:lnTo>
                      <a:pt x="378" y="1774"/>
                    </a:lnTo>
                    <a:lnTo>
                      <a:pt x="314" y="2028"/>
                    </a:lnTo>
                    <a:lnTo>
                      <a:pt x="266" y="2238"/>
                    </a:lnTo>
                    <a:lnTo>
                      <a:pt x="258" y="2294"/>
                    </a:lnTo>
                    <a:lnTo>
                      <a:pt x="186" y="2558"/>
                    </a:lnTo>
                    <a:lnTo>
                      <a:pt x="50" y="3070"/>
                    </a:lnTo>
                    <a:lnTo>
                      <a:pt x="0" y="3070"/>
                    </a:lnTo>
                  </a:path>
                </a:pathLst>
              </a:custGeom>
              <a:gradFill rotWithShape="0">
                <a:gsLst>
                  <a:gs pos="0">
                    <a:srgbClr val="FFFFFF"/>
                  </a:gs>
                  <a:gs pos="100000">
                    <a:schemeClr val="bg1"/>
                  </a:gs>
                </a:gsLst>
                <a:lin ang="27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grpSp>
      <p:sp>
        <p:nvSpPr>
          <p:cNvPr id="3099" name="Rectangle 27"/>
          <p:cNvSpPr>
            <a:spLocks noGrp="1" noChangeArrowheads="1"/>
          </p:cNvSpPr>
          <p:nvPr>
            <p:ph type="dt" sz="quarter" idx="2"/>
          </p:nvPr>
        </p:nvSpPr>
        <p:spPr>
          <a:xfrm>
            <a:off x="228600" y="6261100"/>
            <a:ext cx="2527300" cy="457200"/>
          </a:xfrm>
        </p:spPr>
        <p:txBody>
          <a:bodyPr/>
          <a:lstStyle>
            <a:lvl1pPr>
              <a:defRPr/>
            </a:lvl1pPr>
          </a:lstStyle>
          <a:p>
            <a:fld id="{BCCF7A5F-5758-4A30-9DA5-0CA5EB3C463F}" type="datetimeFigureOut">
              <a:rPr lang="ar-EG" smtClean="0">
                <a:solidFill>
                  <a:prstClr val="white"/>
                </a:solidFill>
              </a:rPr>
              <a:pPr/>
              <a:t>04/08/1441</a:t>
            </a:fld>
            <a:endParaRPr lang="ar-EG">
              <a:solidFill>
                <a:prstClr val="white"/>
              </a:solidFill>
            </a:endParaRPr>
          </a:p>
        </p:txBody>
      </p:sp>
      <p:sp>
        <p:nvSpPr>
          <p:cNvPr id="3100" name="Rectangle 28"/>
          <p:cNvSpPr>
            <a:spLocks noGrp="1" noChangeArrowheads="1"/>
          </p:cNvSpPr>
          <p:nvPr>
            <p:ph type="ftr" sz="quarter" idx="3"/>
          </p:nvPr>
        </p:nvSpPr>
        <p:spPr>
          <a:xfrm>
            <a:off x="2925763" y="6272213"/>
            <a:ext cx="3457575" cy="457200"/>
          </a:xfrm>
        </p:spPr>
        <p:txBody>
          <a:bodyPr/>
          <a:lstStyle>
            <a:lvl1pPr>
              <a:defRPr/>
            </a:lvl1pPr>
          </a:lstStyle>
          <a:p>
            <a:endParaRPr lang="ar-EG">
              <a:solidFill>
                <a:prstClr val="white"/>
              </a:solidFill>
            </a:endParaRPr>
          </a:p>
        </p:txBody>
      </p:sp>
      <p:sp>
        <p:nvSpPr>
          <p:cNvPr id="3101" name="Rectangle 29"/>
          <p:cNvSpPr>
            <a:spLocks noGrp="1" noChangeArrowheads="1"/>
          </p:cNvSpPr>
          <p:nvPr>
            <p:ph type="sldNum" sz="quarter" idx="4"/>
          </p:nvPr>
        </p:nvSpPr>
        <p:spPr>
          <a:xfrm>
            <a:off x="6553200" y="6248400"/>
            <a:ext cx="2443163" cy="457200"/>
          </a:xfrm>
        </p:spPr>
        <p:txBody>
          <a:bodyPr/>
          <a:lstStyle>
            <a:lvl1pPr>
              <a:defRPr/>
            </a:lvl1pPr>
          </a:lstStyle>
          <a:p>
            <a:fld id="{E3E1F782-50EA-4A52-BE71-64C6EC31DCA8}" type="slidenum">
              <a:rPr lang="ar-EG" smtClean="0">
                <a:solidFill>
                  <a:prstClr val="white"/>
                </a:solidFill>
              </a:rPr>
              <a:pPr/>
              <a:t>‹#›</a:t>
            </a:fld>
            <a:endParaRPr lang="ar-EG">
              <a:solidFill>
                <a:prstClr val="white"/>
              </a:solidFill>
            </a:endParaRPr>
          </a:p>
        </p:txBody>
      </p:sp>
      <p:sp>
        <p:nvSpPr>
          <p:cNvPr id="3103" name="Rectangle 31"/>
          <p:cNvSpPr>
            <a:spLocks noGrp="1" noChangeArrowheads="1"/>
          </p:cNvSpPr>
          <p:nvPr>
            <p:ph type="subTitle" sz="quarter" idx="1"/>
          </p:nvPr>
        </p:nvSpPr>
        <p:spPr>
          <a:xfrm>
            <a:off x="1371600" y="3886200"/>
            <a:ext cx="6400800" cy="1752600"/>
          </a:xfrm>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tIns="45720" rIns="91440" bIns="45720"/>
          <a:lstStyle>
            <a:lvl1pPr marL="0" indent="0" algn="ctr">
              <a:buFontTx/>
              <a:buNone/>
              <a:defRPr/>
            </a:lvl1pPr>
          </a:lstStyle>
          <a:p>
            <a:pPr lvl="0"/>
            <a:r>
              <a:rPr lang="ar-EG" noProof="0" smtClean="0"/>
              <a:t>Click to edit Master subtitle style</a:t>
            </a:r>
          </a:p>
        </p:txBody>
      </p:sp>
      <p:sp>
        <p:nvSpPr>
          <p:cNvPr id="3104" name="Rectangle 32"/>
          <p:cNvSpPr>
            <a:spLocks noGrp="1" noChangeArrowheads="1"/>
          </p:cNvSpPr>
          <p:nvPr>
            <p:ph type="ctrTitle" sz="quarter"/>
          </p:nvPr>
        </p:nvSpPr>
        <p:spPr>
          <a:xfrm>
            <a:off x="685800" y="2286000"/>
            <a:ext cx="7772400" cy="1143000"/>
          </a:xfrm>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tIns="45720" rIns="91440" bIns="45720"/>
          <a:lstStyle>
            <a:lvl1pPr>
              <a:defRPr/>
            </a:lvl1pPr>
          </a:lstStyle>
          <a:p>
            <a:pPr lvl="0"/>
            <a:r>
              <a:rPr lang="ar-EG" noProof="0" smtClean="0"/>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4" name="Date Placeholder 3"/>
          <p:cNvSpPr>
            <a:spLocks noGrp="1"/>
          </p:cNvSpPr>
          <p:nvPr>
            <p:ph type="dt" sz="half" idx="10"/>
          </p:nvPr>
        </p:nvSpPr>
        <p:spPr/>
        <p:txBody>
          <a:bodyPr/>
          <a:lstStyle>
            <a:lvl1pPr>
              <a:defRPr/>
            </a:lvl1pPr>
          </a:lstStyle>
          <a:p>
            <a:fld id="{BCCF7A5F-5758-4A30-9DA5-0CA5EB3C463F}" type="datetimeFigureOut">
              <a:rPr lang="ar-EG" smtClean="0">
                <a:solidFill>
                  <a:prstClr val="white"/>
                </a:solidFill>
              </a:rPr>
              <a:pPr/>
              <a:t>04/08/1441</a:t>
            </a:fld>
            <a:endParaRPr lang="ar-EG">
              <a:solidFill>
                <a:prstClr val="white"/>
              </a:solidFill>
            </a:endParaRPr>
          </a:p>
        </p:txBody>
      </p:sp>
      <p:sp>
        <p:nvSpPr>
          <p:cNvPr id="5" name="Footer Placeholder 4"/>
          <p:cNvSpPr>
            <a:spLocks noGrp="1"/>
          </p:cNvSpPr>
          <p:nvPr>
            <p:ph type="ftr" sz="quarter" idx="11"/>
          </p:nvPr>
        </p:nvSpPr>
        <p:spPr/>
        <p:txBody>
          <a:bodyPr/>
          <a:lstStyle>
            <a:lvl1pPr>
              <a:defRPr/>
            </a:lvl1pPr>
          </a:lstStyle>
          <a:p>
            <a:endParaRPr lang="ar-EG">
              <a:solidFill>
                <a:prstClr val="white"/>
              </a:solidFill>
            </a:endParaRPr>
          </a:p>
        </p:txBody>
      </p:sp>
      <p:sp>
        <p:nvSpPr>
          <p:cNvPr id="6" name="Slide Number Placeholder 5"/>
          <p:cNvSpPr>
            <a:spLocks noGrp="1"/>
          </p:cNvSpPr>
          <p:nvPr>
            <p:ph type="sldNum" sz="quarter" idx="12"/>
          </p:nvPr>
        </p:nvSpPr>
        <p:spPr/>
        <p:txBody>
          <a:bodyPr/>
          <a:lstStyle>
            <a:lvl1pPr>
              <a:defRPr/>
            </a:lvl1pPr>
          </a:lstStyle>
          <a:p>
            <a:fld id="{E3E1F782-50EA-4A52-BE71-64C6EC31DCA8}" type="slidenum">
              <a:rPr lang="ar-EG" smtClean="0">
                <a:solidFill>
                  <a:prstClr val="white"/>
                </a:solidFill>
              </a:rPr>
              <a:pPr/>
              <a:t>‹#›</a:t>
            </a:fld>
            <a:endParaRPr lang="ar-EG">
              <a:solidFill>
                <a:prstClr val="white"/>
              </a:solidFill>
            </a:endParaRPr>
          </a:p>
        </p:txBody>
      </p:sp>
    </p:spTree>
    <p:extLst>
      <p:ext uri="{BB962C8B-B14F-4D97-AF65-F5344CB8AC3E}">
        <p14:creationId xmlns:p14="http://schemas.microsoft.com/office/powerpoint/2010/main" val="5004680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122238"/>
            <a:ext cx="2200275" cy="6100762"/>
          </a:xfrm>
        </p:spPr>
        <p:txBody>
          <a:bodyPr vert="eaVert"/>
          <a:lstStyle/>
          <a:p>
            <a:r>
              <a:rPr lang="ar-EG" smtClean="0"/>
              <a:t>Click to edit Master title style</a:t>
            </a:r>
            <a:endParaRPr lang="ar-EG"/>
          </a:p>
        </p:txBody>
      </p:sp>
      <p:sp>
        <p:nvSpPr>
          <p:cNvPr id="3" name="Vertical Text Placeholder 2"/>
          <p:cNvSpPr>
            <a:spLocks noGrp="1"/>
          </p:cNvSpPr>
          <p:nvPr>
            <p:ph type="body" orient="vert" idx="1"/>
          </p:nvPr>
        </p:nvSpPr>
        <p:spPr>
          <a:xfrm>
            <a:off x="182563" y="122238"/>
            <a:ext cx="6450012" cy="6100762"/>
          </a:xfrm>
        </p:spPr>
        <p:txBody>
          <a:bodyPr vert="eaVert"/>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4" name="Date Placeholder 3"/>
          <p:cNvSpPr>
            <a:spLocks noGrp="1"/>
          </p:cNvSpPr>
          <p:nvPr>
            <p:ph type="dt" sz="half" idx="10"/>
          </p:nvPr>
        </p:nvSpPr>
        <p:spPr/>
        <p:txBody>
          <a:bodyPr/>
          <a:lstStyle>
            <a:lvl1pPr>
              <a:defRPr/>
            </a:lvl1pPr>
          </a:lstStyle>
          <a:p>
            <a:fld id="{BCCF7A5F-5758-4A30-9DA5-0CA5EB3C463F}" type="datetimeFigureOut">
              <a:rPr lang="ar-EG" smtClean="0">
                <a:solidFill>
                  <a:prstClr val="white"/>
                </a:solidFill>
              </a:rPr>
              <a:pPr/>
              <a:t>04/08/1441</a:t>
            </a:fld>
            <a:endParaRPr lang="ar-EG">
              <a:solidFill>
                <a:prstClr val="white"/>
              </a:solidFill>
            </a:endParaRPr>
          </a:p>
        </p:txBody>
      </p:sp>
      <p:sp>
        <p:nvSpPr>
          <p:cNvPr id="5" name="Footer Placeholder 4"/>
          <p:cNvSpPr>
            <a:spLocks noGrp="1"/>
          </p:cNvSpPr>
          <p:nvPr>
            <p:ph type="ftr" sz="quarter" idx="11"/>
          </p:nvPr>
        </p:nvSpPr>
        <p:spPr/>
        <p:txBody>
          <a:bodyPr/>
          <a:lstStyle>
            <a:lvl1pPr>
              <a:defRPr/>
            </a:lvl1pPr>
          </a:lstStyle>
          <a:p>
            <a:endParaRPr lang="ar-EG">
              <a:solidFill>
                <a:prstClr val="white"/>
              </a:solidFill>
            </a:endParaRPr>
          </a:p>
        </p:txBody>
      </p:sp>
      <p:sp>
        <p:nvSpPr>
          <p:cNvPr id="6" name="Slide Number Placeholder 5"/>
          <p:cNvSpPr>
            <a:spLocks noGrp="1"/>
          </p:cNvSpPr>
          <p:nvPr>
            <p:ph type="sldNum" sz="quarter" idx="12"/>
          </p:nvPr>
        </p:nvSpPr>
        <p:spPr/>
        <p:txBody>
          <a:bodyPr/>
          <a:lstStyle>
            <a:lvl1pPr>
              <a:defRPr/>
            </a:lvl1pPr>
          </a:lstStyle>
          <a:p>
            <a:fld id="{E3E1F782-50EA-4A52-BE71-64C6EC31DCA8}" type="slidenum">
              <a:rPr lang="ar-EG" smtClean="0">
                <a:solidFill>
                  <a:prstClr val="white"/>
                </a:solidFill>
              </a:rPr>
              <a:pPr/>
              <a:t>‹#›</a:t>
            </a:fld>
            <a:endParaRPr lang="ar-EG">
              <a:solidFill>
                <a:prstClr val="white"/>
              </a:solidFill>
            </a:endParaRPr>
          </a:p>
        </p:txBody>
      </p:sp>
    </p:spTree>
    <p:extLst>
      <p:ext uri="{BB962C8B-B14F-4D97-AF65-F5344CB8AC3E}">
        <p14:creationId xmlns:p14="http://schemas.microsoft.com/office/powerpoint/2010/main" val="1160786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smtClean="0"/>
              <a:t>Click to edit Master title style</a:t>
            </a:r>
            <a:endParaRPr lang="ar-EG"/>
          </a:p>
        </p:txBody>
      </p:sp>
      <p:sp>
        <p:nvSpPr>
          <p:cNvPr id="3" name="Content Placeholder 2"/>
          <p:cNvSpPr>
            <a:spLocks noGrp="1"/>
          </p:cNvSpPr>
          <p:nvPr>
            <p:ph idx="1"/>
          </p:nvPr>
        </p:nvSpPr>
        <p:spPr/>
        <p:txBody>
          <a:bodyPr/>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4" name="Date Placeholder 3"/>
          <p:cNvSpPr>
            <a:spLocks noGrp="1"/>
          </p:cNvSpPr>
          <p:nvPr>
            <p:ph type="dt" sz="half" idx="10"/>
          </p:nvPr>
        </p:nvSpPr>
        <p:spPr/>
        <p:txBody>
          <a:bodyPr/>
          <a:lstStyle>
            <a:lvl1pPr>
              <a:defRPr/>
            </a:lvl1pPr>
          </a:lstStyle>
          <a:p>
            <a:fld id="{BCCF7A5F-5758-4A30-9DA5-0CA5EB3C463F}" type="datetimeFigureOut">
              <a:rPr lang="ar-EG" smtClean="0">
                <a:solidFill>
                  <a:prstClr val="white"/>
                </a:solidFill>
              </a:rPr>
              <a:pPr/>
              <a:t>04/08/1441</a:t>
            </a:fld>
            <a:endParaRPr lang="ar-EG">
              <a:solidFill>
                <a:prstClr val="white"/>
              </a:solidFill>
            </a:endParaRPr>
          </a:p>
        </p:txBody>
      </p:sp>
      <p:sp>
        <p:nvSpPr>
          <p:cNvPr id="5" name="Footer Placeholder 4"/>
          <p:cNvSpPr>
            <a:spLocks noGrp="1"/>
          </p:cNvSpPr>
          <p:nvPr>
            <p:ph type="ftr" sz="quarter" idx="11"/>
          </p:nvPr>
        </p:nvSpPr>
        <p:spPr/>
        <p:txBody>
          <a:bodyPr/>
          <a:lstStyle>
            <a:lvl1pPr>
              <a:defRPr/>
            </a:lvl1pPr>
          </a:lstStyle>
          <a:p>
            <a:endParaRPr lang="ar-EG">
              <a:solidFill>
                <a:prstClr val="white"/>
              </a:solidFill>
            </a:endParaRPr>
          </a:p>
        </p:txBody>
      </p:sp>
      <p:sp>
        <p:nvSpPr>
          <p:cNvPr id="6" name="Slide Number Placeholder 5"/>
          <p:cNvSpPr>
            <a:spLocks noGrp="1"/>
          </p:cNvSpPr>
          <p:nvPr>
            <p:ph type="sldNum" sz="quarter" idx="12"/>
          </p:nvPr>
        </p:nvSpPr>
        <p:spPr/>
        <p:txBody>
          <a:bodyPr/>
          <a:lstStyle>
            <a:lvl1pPr>
              <a:defRPr/>
            </a:lvl1pPr>
          </a:lstStyle>
          <a:p>
            <a:fld id="{E3E1F782-50EA-4A52-BE71-64C6EC31DCA8}" type="slidenum">
              <a:rPr lang="ar-EG" smtClean="0">
                <a:solidFill>
                  <a:prstClr val="white"/>
                </a:solidFill>
              </a:rPr>
              <a:pPr/>
              <a:t>‹#›</a:t>
            </a:fld>
            <a:endParaRPr lang="ar-EG">
              <a:solidFill>
                <a:prstClr val="white"/>
              </a:solidFill>
            </a:endParaRPr>
          </a:p>
        </p:txBody>
      </p:sp>
    </p:spTree>
    <p:extLst>
      <p:ext uri="{BB962C8B-B14F-4D97-AF65-F5344CB8AC3E}">
        <p14:creationId xmlns:p14="http://schemas.microsoft.com/office/powerpoint/2010/main" val="19500469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ar-EG"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EG" smtClean="0"/>
              <a:t>Click to edit Master text styles</a:t>
            </a:r>
          </a:p>
        </p:txBody>
      </p:sp>
      <p:sp>
        <p:nvSpPr>
          <p:cNvPr id="4" name="Date Placeholder 3"/>
          <p:cNvSpPr>
            <a:spLocks noGrp="1"/>
          </p:cNvSpPr>
          <p:nvPr>
            <p:ph type="dt" sz="half" idx="10"/>
          </p:nvPr>
        </p:nvSpPr>
        <p:spPr/>
        <p:txBody>
          <a:bodyPr/>
          <a:lstStyle>
            <a:lvl1pPr>
              <a:defRPr/>
            </a:lvl1pPr>
          </a:lstStyle>
          <a:p>
            <a:fld id="{BCCF7A5F-5758-4A30-9DA5-0CA5EB3C463F}" type="datetimeFigureOut">
              <a:rPr lang="ar-EG" smtClean="0">
                <a:solidFill>
                  <a:prstClr val="white"/>
                </a:solidFill>
              </a:rPr>
              <a:pPr/>
              <a:t>04/08/1441</a:t>
            </a:fld>
            <a:endParaRPr lang="ar-EG">
              <a:solidFill>
                <a:prstClr val="white"/>
              </a:solidFill>
            </a:endParaRPr>
          </a:p>
        </p:txBody>
      </p:sp>
      <p:sp>
        <p:nvSpPr>
          <p:cNvPr id="5" name="Footer Placeholder 4"/>
          <p:cNvSpPr>
            <a:spLocks noGrp="1"/>
          </p:cNvSpPr>
          <p:nvPr>
            <p:ph type="ftr" sz="quarter" idx="11"/>
          </p:nvPr>
        </p:nvSpPr>
        <p:spPr/>
        <p:txBody>
          <a:bodyPr/>
          <a:lstStyle>
            <a:lvl1pPr>
              <a:defRPr/>
            </a:lvl1pPr>
          </a:lstStyle>
          <a:p>
            <a:endParaRPr lang="ar-EG">
              <a:solidFill>
                <a:prstClr val="white"/>
              </a:solidFill>
            </a:endParaRPr>
          </a:p>
        </p:txBody>
      </p:sp>
      <p:sp>
        <p:nvSpPr>
          <p:cNvPr id="6" name="Slide Number Placeholder 5"/>
          <p:cNvSpPr>
            <a:spLocks noGrp="1"/>
          </p:cNvSpPr>
          <p:nvPr>
            <p:ph type="sldNum" sz="quarter" idx="12"/>
          </p:nvPr>
        </p:nvSpPr>
        <p:spPr/>
        <p:txBody>
          <a:bodyPr/>
          <a:lstStyle>
            <a:lvl1pPr>
              <a:defRPr/>
            </a:lvl1pPr>
          </a:lstStyle>
          <a:p>
            <a:fld id="{E3E1F782-50EA-4A52-BE71-64C6EC31DCA8}" type="slidenum">
              <a:rPr lang="ar-EG" smtClean="0">
                <a:solidFill>
                  <a:prstClr val="white"/>
                </a:solidFill>
              </a:rPr>
              <a:pPr/>
              <a:t>‹#›</a:t>
            </a:fld>
            <a:endParaRPr lang="ar-EG">
              <a:solidFill>
                <a:prstClr val="white"/>
              </a:solidFill>
            </a:endParaRPr>
          </a:p>
        </p:txBody>
      </p:sp>
    </p:spTree>
    <p:extLst>
      <p:ext uri="{BB962C8B-B14F-4D97-AF65-F5344CB8AC3E}">
        <p14:creationId xmlns:p14="http://schemas.microsoft.com/office/powerpoint/2010/main" val="37699581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smtClean="0"/>
              <a:t>Click to edit Master title style</a:t>
            </a:r>
            <a:endParaRPr lang="ar-EG"/>
          </a:p>
        </p:txBody>
      </p:sp>
      <p:sp>
        <p:nvSpPr>
          <p:cNvPr id="3" name="Content Placeholder 2"/>
          <p:cNvSpPr>
            <a:spLocks noGrp="1"/>
          </p:cNvSpPr>
          <p:nvPr>
            <p:ph sz="half" idx="1"/>
          </p:nvPr>
        </p:nvSpPr>
        <p:spPr>
          <a:xfrm>
            <a:off x="190500" y="1447800"/>
            <a:ext cx="4311650" cy="4775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4" name="Content Placeholder 3"/>
          <p:cNvSpPr>
            <a:spLocks noGrp="1"/>
          </p:cNvSpPr>
          <p:nvPr>
            <p:ph sz="half" idx="2"/>
          </p:nvPr>
        </p:nvSpPr>
        <p:spPr>
          <a:xfrm>
            <a:off x="4654550" y="1447800"/>
            <a:ext cx="4311650" cy="4775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5" name="Date Placeholder 4"/>
          <p:cNvSpPr>
            <a:spLocks noGrp="1"/>
          </p:cNvSpPr>
          <p:nvPr>
            <p:ph type="dt" sz="half" idx="10"/>
          </p:nvPr>
        </p:nvSpPr>
        <p:spPr/>
        <p:txBody>
          <a:bodyPr/>
          <a:lstStyle>
            <a:lvl1pPr>
              <a:defRPr/>
            </a:lvl1pPr>
          </a:lstStyle>
          <a:p>
            <a:fld id="{BCCF7A5F-5758-4A30-9DA5-0CA5EB3C463F}" type="datetimeFigureOut">
              <a:rPr lang="ar-EG" smtClean="0">
                <a:solidFill>
                  <a:prstClr val="white"/>
                </a:solidFill>
              </a:rPr>
              <a:pPr/>
              <a:t>04/08/1441</a:t>
            </a:fld>
            <a:endParaRPr lang="ar-EG">
              <a:solidFill>
                <a:prstClr val="white"/>
              </a:solidFill>
            </a:endParaRPr>
          </a:p>
        </p:txBody>
      </p:sp>
      <p:sp>
        <p:nvSpPr>
          <p:cNvPr id="6" name="Footer Placeholder 5"/>
          <p:cNvSpPr>
            <a:spLocks noGrp="1"/>
          </p:cNvSpPr>
          <p:nvPr>
            <p:ph type="ftr" sz="quarter" idx="11"/>
          </p:nvPr>
        </p:nvSpPr>
        <p:spPr/>
        <p:txBody>
          <a:bodyPr/>
          <a:lstStyle>
            <a:lvl1pPr>
              <a:defRPr/>
            </a:lvl1pPr>
          </a:lstStyle>
          <a:p>
            <a:endParaRPr lang="ar-EG">
              <a:solidFill>
                <a:prstClr val="white"/>
              </a:solidFill>
            </a:endParaRPr>
          </a:p>
        </p:txBody>
      </p:sp>
      <p:sp>
        <p:nvSpPr>
          <p:cNvPr id="7" name="Slide Number Placeholder 6"/>
          <p:cNvSpPr>
            <a:spLocks noGrp="1"/>
          </p:cNvSpPr>
          <p:nvPr>
            <p:ph type="sldNum" sz="quarter" idx="12"/>
          </p:nvPr>
        </p:nvSpPr>
        <p:spPr/>
        <p:txBody>
          <a:bodyPr/>
          <a:lstStyle>
            <a:lvl1pPr>
              <a:defRPr/>
            </a:lvl1pPr>
          </a:lstStyle>
          <a:p>
            <a:fld id="{E3E1F782-50EA-4A52-BE71-64C6EC31DCA8}" type="slidenum">
              <a:rPr lang="ar-EG" smtClean="0">
                <a:solidFill>
                  <a:prstClr val="white"/>
                </a:solidFill>
              </a:rPr>
              <a:pPr/>
              <a:t>‹#›</a:t>
            </a:fld>
            <a:endParaRPr lang="ar-EG">
              <a:solidFill>
                <a:prstClr val="white"/>
              </a:solidFill>
            </a:endParaRPr>
          </a:p>
        </p:txBody>
      </p:sp>
    </p:spTree>
    <p:extLst>
      <p:ext uri="{BB962C8B-B14F-4D97-AF65-F5344CB8AC3E}">
        <p14:creationId xmlns:p14="http://schemas.microsoft.com/office/powerpoint/2010/main" val="9478841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ar-EG"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EG"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EG"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7" name="Date Placeholder 6"/>
          <p:cNvSpPr>
            <a:spLocks noGrp="1"/>
          </p:cNvSpPr>
          <p:nvPr>
            <p:ph type="dt" sz="half" idx="10"/>
          </p:nvPr>
        </p:nvSpPr>
        <p:spPr/>
        <p:txBody>
          <a:bodyPr/>
          <a:lstStyle>
            <a:lvl1pPr>
              <a:defRPr/>
            </a:lvl1pPr>
          </a:lstStyle>
          <a:p>
            <a:fld id="{BCCF7A5F-5758-4A30-9DA5-0CA5EB3C463F}" type="datetimeFigureOut">
              <a:rPr lang="ar-EG" smtClean="0">
                <a:solidFill>
                  <a:prstClr val="white"/>
                </a:solidFill>
              </a:rPr>
              <a:pPr/>
              <a:t>04/08/1441</a:t>
            </a:fld>
            <a:endParaRPr lang="ar-EG">
              <a:solidFill>
                <a:prstClr val="white"/>
              </a:solidFill>
            </a:endParaRPr>
          </a:p>
        </p:txBody>
      </p:sp>
      <p:sp>
        <p:nvSpPr>
          <p:cNvPr id="8" name="Footer Placeholder 7"/>
          <p:cNvSpPr>
            <a:spLocks noGrp="1"/>
          </p:cNvSpPr>
          <p:nvPr>
            <p:ph type="ftr" sz="quarter" idx="11"/>
          </p:nvPr>
        </p:nvSpPr>
        <p:spPr/>
        <p:txBody>
          <a:bodyPr/>
          <a:lstStyle>
            <a:lvl1pPr>
              <a:defRPr/>
            </a:lvl1pPr>
          </a:lstStyle>
          <a:p>
            <a:endParaRPr lang="ar-EG">
              <a:solidFill>
                <a:prstClr val="white"/>
              </a:solidFill>
            </a:endParaRPr>
          </a:p>
        </p:txBody>
      </p:sp>
      <p:sp>
        <p:nvSpPr>
          <p:cNvPr id="9" name="Slide Number Placeholder 8"/>
          <p:cNvSpPr>
            <a:spLocks noGrp="1"/>
          </p:cNvSpPr>
          <p:nvPr>
            <p:ph type="sldNum" sz="quarter" idx="12"/>
          </p:nvPr>
        </p:nvSpPr>
        <p:spPr/>
        <p:txBody>
          <a:bodyPr/>
          <a:lstStyle>
            <a:lvl1pPr>
              <a:defRPr/>
            </a:lvl1pPr>
          </a:lstStyle>
          <a:p>
            <a:fld id="{E3E1F782-50EA-4A52-BE71-64C6EC31DCA8}" type="slidenum">
              <a:rPr lang="ar-EG" smtClean="0">
                <a:solidFill>
                  <a:prstClr val="white"/>
                </a:solidFill>
              </a:rPr>
              <a:pPr/>
              <a:t>‹#›</a:t>
            </a:fld>
            <a:endParaRPr lang="ar-EG">
              <a:solidFill>
                <a:prstClr val="white"/>
              </a:solidFill>
            </a:endParaRPr>
          </a:p>
        </p:txBody>
      </p:sp>
    </p:spTree>
    <p:extLst>
      <p:ext uri="{BB962C8B-B14F-4D97-AF65-F5344CB8AC3E}">
        <p14:creationId xmlns:p14="http://schemas.microsoft.com/office/powerpoint/2010/main" val="5001922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smtClean="0"/>
              <a:t>Click to edit Master title style</a:t>
            </a:r>
            <a:endParaRPr lang="ar-EG"/>
          </a:p>
        </p:txBody>
      </p:sp>
      <p:sp>
        <p:nvSpPr>
          <p:cNvPr id="3" name="Date Placeholder 2"/>
          <p:cNvSpPr>
            <a:spLocks noGrp="1"/>
          </p:cNvSpPr>
          <p:nvPr>
            <p:ph type="dt" sz="half" idx="10"/>
          </p:nvPr>
        </p:nvSpPr>
        <p:spPr/>
        <p:txBody>
          <a:bodyPr/>
          <a:lstStyle>
            <a:lvl1pPr>
              <a:defRPr/>
            </a:lvl1pPr>
          </a:lstStyle>
          <a:p>
            <a:fld id="{BCCF7A5F-5758-4A30-9DA5-0CA5EB3C463F}" type="datetimeFigureOut">
              <a:rPr lang="ar-EG" smtClean="0">
                <a:solidFill>
                  <a:prstClr val="white"/>
                </a:solidFill>
              </a:rPr>
              <a:pPr/>
              <a:t>04/08/1441</a:t>
            </a:fld>
            <a:endParaRPr lang="ar-EG">
              <a:solidFill>
                <a:prstClr val="white"/>
              </a:solidFill>
            </a:endParaRPr>
          </a:p>
        </p:txBody>
      </p:sp>
      <p:sp>
        <p:nvSpPr>
          <p:cNvPr id="4" name="Footer Placeholder 3"/>
          <p:cNvSpPr>
            <a:spLocks noGrp="1"/>
          </p:cNvSpPr>
          <p:nvPr>
            <p:ph type="ftr" sz="quarter" idx="11"/>
          </p:nvPr>
        </p:nvSpPr>
        <p:spPr/>
        <p:txBody>
          <a:bodyPr/>
          <a:lstStyle>
            <a:lvl1pPr>
              <a:defRPr/>
            </a:lvl1pPr>
          </a:lstStyle>
          <a:p>
            <a:endParaRPr lang="ar-EG">
              <a:solidFill>
                <a:prstClr val="white"/>
              </a:solidFill>
            </a:endParaRPr>
          </a:p>
        </p:txBody>
      </p:sp>
      <p:sp>
        <p:nvSpPr>
          <p:cNvPr id="5" name="Slide Number Placeholder 4"/>
          <p:cNvSpPr>
            <a:spLocks noGrp="1"/>
          </p:cNvSpPr>
          <p:nvPr>
            <p:ph type="sldNum" sz="quarter" idx="12"/>
          </p:nvPr>
        </p:nvSpPr>
        <p:spPr/>
        <p:txBody>
          <a:bodyPr/>
          <a:lstStyle>
            <a:lvl1pPr>
              <a:defRPr/>
            </a:lvl1pPr>
          </a:lstStyle>
          <a:p>
            <a:fld id="{E3E1F782-50EA-4A52-BE71-64C6EC31DCA8}" type="slidenum">
              <a:rPr lang="ar-EG" smtClean="0">
                <a:solidFill>
                  <a:prstClr val="white"/>
                </a:solidFill>
              </a:rPr>
              <a:pPr/>
              <a:t>‹#›</a:t>
            </a:fld>
            <a:endParaRPr lang="ar-EG">
              <a:solidFill>
                <a:prstClr val="white"/>
              </a:solidFill>
            </a:endParaRPr>
          </a:p>
        </p:txBody>
      </p:sp>
    </p:spTree>
    <p:extLst>
      <p:ext uri="{BB962C8B-B14F-4D97-AF65-F5344CB8AC3E}">
        <p14:creationId xmlns:p14="http://schemas.microsoft.com/office/powerpoint/2010/main" val="30972866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BCCF7A5F-5758-4A30-9DA5-0CA5EB3C463F}" type="datetimeFigureOut">
              <a:rPr lang="ar-EG" smtClean="0">
                <a:solidFill>
                  <a:prstClr val="white"/>
                </a:solidFill>
              </a:rPr>
              <a:pPr/>
              <a:t>04/08/1441</a:t>
            </a:fld>
            <a:endParaRPr lang="ar-EG">
              <a:solidFill>
                <a:prstClr val="white"/>
              </a:solidFill>
            </a:endParaRPr>
          </a:p>
        </p:txBody>
      </p:sp>
      <p:sp>
        <p:nvSpPr>
          <p:cNvPr id="3" name="Footer Placeholder 2"/>
          <p:cNvSpPr>
            <a:spLocks noGrp="1"/>
          </p:cNvSpPr>
          <p:nvPr>
            <p:ph type="ftr" sz="quarter" idx="11"/>
          </p:nvPr>
        </p:nvSpPr>
        <p:spPr/>
        <p:txBody>
          <a:bodyPr/>
          <a:lstStyle>
            <a:lvl1pPr>
              <a:defRPr/>
            </a:lvl1pPr>
          </a:lstStyle>
          <a:p>
            <a:endParaRPr lang="ar-EG">
              <a:solidFill>
                <a:prstClr val="white"/>
              </a:solidFill>
            </a:endParaRPr>
          </a:p>
        </p:txBody>
      </p:sp>
      <p:sp>
        <p:nvSpPr>
          <p:cNvPr id="4" name="Slide Number Placeholder 3"/>
          <p:cNvSpPr>
            <a:spLocks noGrp="1"/>
          </p:cNvSpPr>
          <p:nvPr>
            <p:ph type="sldNum" sz="quarter" idx="12"/>
          </p:nvPr>
        </p:nvSpPr>
        <p:spPr/>
        <p:txBody>
          <a:bodyPr/>
          <a:lstStyle>
            <a:lvl1pPr>
              <a:defRPr/>
            </a:lvl1pPr>
          </a:lstStyle>
          <a:p>
            <a:fld id="{E3E1F782-50EA-4A52-BE71-64C6EC31DCA8}" type="slidenum">
              <a:rPr lang="ar-EG" smtClean="0">
                <a:solidFill>
                  <a:prstClr val="white"/>
                </a:solidFill>
              </a:rPr>
              <a:pPr/>
              <a:t>‹#›</a:t>
            </a:fld>
            <a:endParaRPr lang="ar-EG">
              <a:solidFill>
                <a:prstClr val="white"/>
              </a:solidFill>
            </a:endParaRPr>
          </a:p>
        </p:txBody>
      </p:sp>
    </p:spTree>
    <p:extLst>
      <p:ext uri="{BB962C8B-B14F-4D97-AF65-F5344CB8AC3E}">
        <p14:creationId xmlns:p14="http://schemas.microsoft.com/office/powerpoint/2010/main" val="7190162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ar-EG"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EG" smtClean="0"/>
              <a:t>Click to edit Master text styles</a:t>
            </a:r>
          </a:p>
        </p:txBody>
      </p:sp>
      <p:sp>
        <p:nvSpPr>
          <p:cNvPr id="5" name="Date Placeholder 4"/>
          <p:cNvSpPr>
            <a:spLocks noGrp="1"/>
          </p:cNvSpPr>
          <p:nvPr>
            <p:ph type="dt" sz="half" idx="10"/>
          </p:nvPr>
        </p:nvSpPr>
        <p:spPr/>
        <p:txBody>
          <a:bodyPr/>
          <a:lstStyle>
            <a:lvl1pPr>
              <a:defRPr/>
            </a:lvl1pPr>
          </a:lstStyle>
          <a:p>
            <a:fld id="{BCCF7A5F-5758-4A30-9DA5-0CA5EB3C463F}" type="datetimeFigureOut">
              <a:rPr lang="ar-EG" smtClean="0">
                <a:solidFill>
                  <a:prstClr val="white"/>
                </a:solidFill>
              </a:rPr>
              <a:pPr/>
              <a:t>04/08/1441</a:t>
            </a:fld>
            <a:endParaRPr lang="ar-EG">
              <a:solidFill>
                <a:prstClr val="white"/>
              </a:solidFill>
            </a:endParaRPr>
          </a:p>
        </p:txBody>
      </p:sp>
      <p:sp>
        <p:nvSpPr>
          <p:cNvPr id="6" name="Footer Placeholder 5"/>
          <p:cNvSpPr>
            <a:spLocks noGrp="1"/>
          </p:cNvSpPr>
          <p:nvPr>
            <p:ph type="ftr" sz="quarter" idx="11"/>
          </p:nvPr>
        </p:nvSpPr>
        <p:spPr/>
        <p:txBody>
          <a:bodyPr/>
          <a:lstStyle>
            <a:lvl1pPr>
              <a:defRPr/>
            </a:lvl1pPr>
          </a:lstStyle>
          <a:p>
            <a:endParaRPr lang="ar-EG">
              <a:solidFill>
                <a:prstClr val="white"/>
              </a:solidFill>
            </a:endParaRPr>
          </a:p>
        </p:txBody>
      </p:sp>
      <p:sp>
        <p:nvSpPr>
          <p:cNvPr id="7" name="Slide Number Placeholder 6"/>
          <p:cNvSpPr>
            <a:spLocks noGrp="1"/>
          </p:cNvSpPr>
          <p:nvPr>
            <p:ph type="sldNum" sz="quarter" idx="12"/>
          </p:nvPr>
        </p:nvSpPr>
        <p:spPr/>
        <p:txBody>
          <a:bodyPr/>
          <a:lstStyle>
            <a:lvl1pPr>
              <a:defRPr/>
            </a:lvl1pPr>
          </a:lstStyle>
          <a:p>
            <a:fld id="{E3E1F782-50EA-4A52-BE71-64C6EC31DCA8}" type="slidenum">
              <a:rPr lang="ar-EG" smtClean="0">
                <a:solidFill>
                  <a:prstClr val="white"/>
                </a:solidFill>
              </a:rPr>
              <a:pPr/>
              <a:t>‹#›</a:t>
            </a:fld>
            <a:endParaRPr lang="ar-EG">
              <a:solidFill>
                <a:prstClr val="white"/>
              </a:solidFill>
            </a:endParaRPr>
          </a:p>
        </p:txBody>
      </p:sp>
    </p:spTree>
    <p:extLst>
      <p:ext uri="{BB962C8B-B14F-4D97-AF65-F5344CB8AC3E}">
        <p14:creationId xmlns:p14="http://schemas.microsoft.com/office/powerpoint/2010/main" val="25941266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ar-EG"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EG" smtClean="0"/>
              <a:t>Click icon to add picture</a:t>
            </a:r>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EG" smtClean="0"/>
              <a:t>Click to edit Master text styles</a:t>
            </a:r>
          </a:p>
        </p:txBody>
      </p:sp>
      <p:sp>
        <p:nvSpPr>
          <p:cNvPr id="5" name="Date Placeholder 4"/>
          <p:cNvSpPr>
            <a:spLocks noGrp="1"/>
          </p:cNvSpPr>
          <p:nvPr>
            <p:ph type="dt" sz="half" idx="10"/>
          </p:nvPr>
        </p:nvSpPr>
        <p:spPr/>
        <p:txBody>
          <a:bodyPr/>
          <a:lstStyle>
            <a:lvl1pPr>
              <a:defRPr/>
            </a:lvl1pPr>
          </a:lstStyle>
          <a:p>
            <a:fld id="{BCCF7A5F-5758-4A30-9DA5-0CA5EB3C463F}" type="datetimeFigureOut">
              <a:rPr lang="ar-EG" smtClean="0">
                <a:solidFill>
                  <a:prstClr val="white"/>
                </a:solidFill>
              </a:rPr>
              <a:pPr/>
              <a:t>04/08/1441</a:t>
            </a:fld>
            <a:endParaRPr lang="ar-EG">
              <a:solidFill>
                <a:prstClr val="white"/>
              </a:solidFill>
            </a:endParaRPr>
          </a:p>
        </p:txBody>
      </p:sp>
      <p:sp>
        <p:nvSpPr>
          <p:cNvPr id="6" name="Footer Placeholder 5"/>
          <p:cNvSpPr>
            <a:spLocks noGrp="1"/>
          </p:cNvSpPr>
          <p:nvPr>
            <p:ph type="ftr" sz="quarter" idx="11"/>
          </p:nvPr>
        </p:nvSpPr>
        <p:spPr/>
        <p:txBody>
          <a:bodyPr/>
          <a:lstStyle>
            <a:lvl1pPr>
              <a:defRPr/>
            </a:lvl1pPr>
          </a:lstStyle>
          <a:p>
            <a:endParaRPr lang="ar-EG">
              <a:solidFill>
                <a:prstClr val="white"/>
              </a:solidFill>
            </a:endParaRPr>
          </a:p>
        </p:txBody>
      </p:sp>
      <p:sp>
        <p:nvSpPr>
          <p:cNvPr id="7" name="Slide Number Placeholder 6"/>
          <p:cNvSpPr>
            <a:spLocks noGrp="1"/>
          </p:cNvSpPr>
          <p:nvPr>
            <p:ph type="sldNum" sz="quarter" idx="12"/>
          </p:nvPr>
        </p:nvSpPr>
        <p:spPr/>
        <p:txBody>
          <a:bodyPr/>
          <a:lstStyle>
            <a:lvl1pPr>
              <a:defRPr/>
            </a:lvl1pPr>
          </a:lstStyle>
          <a:p>
            <a:fld id="{E3E1F782-50EA-4A52-BE71-64C6EC31DCA8}" type="slidenum">
              <a:rPr lang="ar-EG" smtClean="0">
                <a:solidFill>
                  <a:prstClr val="white"/>
                </a:solidFill>
              </a:rPr>
              <a:pPr/>
              <a:t>‹#›</a:t>
            </a:fld>
            <a:endParaRPr lang="ar-EG">
              <a:solidFill>
                <a:prstClr val="white"/>
              </a:solidFill>
            </a:endParaRPr>
          </a:p>
        </p:txBody>
      </p:sp>
    </p:spTree>
    <p:extLst>
      <p:ext uri="{BB962C8B-B14F-4D97-AF65-F5344CB8AC3E}">
        <p14:creationId xmlns:p14="http://schemas.microsoft.com/office/powerpoint/2010/main" val="3682410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660000"/>
            </a:gs>
          </a:gsLst>
          <a:lin ang="18900000" scaled="1"/>
        </a:gradFill>
        <a:effectLst/>
      </p:bgPr>
    </p:bg>
    <p:spTree>
      <p:nvGrpSpPr>
        <p:cNvPr id="1" name=""/>
        <p:cNvGrpSpPr/>
        <p:nvPr/>
      </p:nvGrpSpPr>
      <p:grpSpPr>
        <a:xfrm>
          <a:off x="0" y="0"/>
          <a:ext cx="0" cy="0"/>
          <a:chOff x="0" y="0"/>
          <a:chExt cx="0" cy="0"/>
        </a:xfrm>
      </p:grpSpPr>
      <p:sp>
        <p:nvSpPr>
          <p:cNvPr id="2050" name="Freeform 2"/>
          <p:cNvSpPr>
            <a:spLocks/>
          </p:cNvSpPr>
          <p:nvPr/>
        </p:nvSpPr>
        <p:spPr bwMode="auto">
          <a:xfrm>
            <a:off x="901700" y="3378200"/>
            <a:ext cx="5359400" cy="2425700"/>
          </a:xfrm>
          <a:custGeom>
            <a:avLst/>
            <a:gdLst>
              <a:gd name="T0" fmla="*/ 0 w 3376"/>
              <a:gd name="T1" fmla="*/ 1525 h 1528"/>
              <a:gd name="T2" fmla="*/ 79 w 3376"/>
              <a:gd name="T3" fmla="*/ 1498 h 1528"/>
              <a:gd name="T4" fmla="*/ 753 w 3376"/>
              <a:gd name="T5" fmla="*/ 1223 h 1528"/>
              <a:gd name="T6" fmla="*/ 1048 w 3376"/>
              <a:gd name="T7" fmla="*/ 1054 h 1528"/>
              <a:gd name="T8" fmla="*/ 1122 w 3376"/>
              <a:gd name="T9" fmla="*/ 1007 h 1528"/>
              <a:gd name="T10" fmla="*/ 1164 w 3376"/>
              <a:gd name="T11" fmla="*/ 974 h 1528"/>
              <a:gd name="T12" fmla="*/ 1164 w 3376"/>
              <a:gd name="T13" fmla="*/ 918 h 1528"/>
              <a:gd name="T14" fmla="*/ 1637 w 3376"/>
              <a:gd name="T15" fmla="*/ 734 h 1528"/>
              <a:gd name="T16" fmla="*/ 1715 w 3376"/>
              <a:gd name="T17" fmla="*/ 731 h 1528"/>
              <a:gd name="T18" fmla="*/ 1787 w 3376"/>
              <a:gd name="T19" fmla="*/ 725 h 1528"/>
              <a:gd name="T20" fmla="*/ 1901 w 3376"/>
              <a:gd name="T21" fmla="*/ 707 h 1528"/>
              <a:gd name="T22" fmla="*/ 2015 w 3376"/>
              <a:gd name="T23" fmla="*/ 678 h 1528"/>
              <a:gd name="T24" fmla="*/ 2162 w 3376"/>
              <a:gd name="T25" fmla="*/ 620 h 1528"/>
              <a:gd name="T26" fmla="*/ 2069 w 3376"/>
              <a:gd name="T27" fmla="*/ 578 h 1528"/>
              <a:gd name="T28" fmla="*/ 2195 w 3376"/>
              <a:gd name="T29" fmla="*/ 605 h 1528"/>
              <a:gd name="T30" fmla="*/ 2276 w 3376"/>
              <a:gd name="T31" fmla="*/ 578 h 1528"/>
              <a:gd name="T32" fmla="*/ 2186 w 3376"/>
              <a:gd name="T33" fmla="*/ 533 h 1528"/>
              <a:gd name="T34" fmla="*/ 2309 w 3376"/>
              <a:gd name="T35" fmla="*/ 560 h 1528"/>
              <a:gd name="T36" fmla="*/ 2399 w 3376"/>
              <a:gd name="T37" fmla="*/ 521 h 1528"/>
              <a:gd name="T38" fmla="*/ 2315 w 3376"/>
              <a:gd name="T39" fmla="*/ 470 h 1528"/>
              <a:gd name="T40" fmla="*/ 2453 w 3376"/>
              <a:gd name="T41" fmla="*/ 494 h 1528"/>
              <a:gd name="T42" fmla="*/ 2619 w 3376"/>
              <a:gd name="T43" fmla="*/ 430 h 1528"/>
              <a:gd name="T44" fmla="*/ 2888 w 3376"/>
              <a:gd name="T45" fmla="*/ 302 h 1528"/>
              <a:gd name="T46" fmla="*/ 3099 w 3376"/>
              <a:gd name="T47" fmla="*/ 182 h 1528"/>
              <a:gd name="T48" fmla="*/ 3376 w 3376"/>
              <a:gd name="T49" fmla="*/ 0 h 1528"/>
              <a:gd name="T50" fmla="*/ 3016 w 3376"/>
              <a:gd name="T51" fmla="*/ 144 h 1528"/>
              <a:gd name="T52" fmla="*/ 2801 w 3376"/>
              <a:gd name="T53" fmla="*/ 230 h 1528"/>
              <a:gd name="T54" fmla="*/ 2619 w 3376"/>
              <a:gd name="T55" fmla="*/ 302 h 1528"/>
              <a:gd name="T56" fmla="*/ 2386 w 3376"/>
              <a:gd name="T57" fmla="*/ 398 h 1528"/>
              <a:gd name="T58" fmla="*/ 2146 w 3376"/>
              <a:gd name="T59" fmla="*/ 478 h 1528"/>
              <a:gd name="T60" fmla="*/ 1792 w 3376"/>
              <a:gd name="T61" fmla="*/ 624 h 1528"/>
              <a:gd name="T62" fmla="*/ 1601 w 3376"/>
              <a:gd name="T63" fmla="*/ 710 h 1528"/>
              <a:gd name="T64" fmla="*/ 1135 w 3376"/>
              <a:gd name="T65" fmla="*/ 886 h 1528"/>
              <a:gd name="T66" fmla="*/ 1098 w 3376"/>
              <a:gd name="T67" fmla="*/ 871 h 1528"/>
              <a:gd name="T68" fmla="*/ 993 w 3376"/>
              <a:gd name="T69" fmla="*/ 871 h 1528"/>
              <a:gd name="T70" fmla="*/ 450 w 3376"/>
              <a:gd name="T71" fmla="*/ 1039 h 1528"/>
              <a:gd name="T72" fmla="*/ 8 w 3376"/>
              <a:gd name="T73" fmla="*/ 1214 h 1528"/>
              <a:gd name="T74" fmla="*/ 27 w 3376"/>
              <a:gd name="T75" fmla="*/ 1240 h 1528"/>
              <a:gd name="T76" fmla="*/ 35 w 3376"/>
              <a:gd name="T77" fmla="*/ 1237 h 1528"/>
              <a:gd name="T78" fmla="*/ 10 w 3376"/>
              <a:gd name="T79" fmla="*/ 1528 h 1528"/>
              <a:gd name="T80" fmla="*/ 0 w 3376"/>
              <a:gd name="T81" fmla="*/ 1525 h 15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376" h="1528">
                <a:moveTo>
                  <a:pt x="0" y="1525"/>
                </a:moveTo>
                <a:lnTo>
                  <a:pt x="79" y="1498"/>
                </a:lnTo>
                <a:lnTo>
                  <a:pt x="753" y="1223"/>
                </a:lnTo>
                <a:lnTo>
                  <a:pt x="1048" y="1054"/>
                </a:lnTo>
                <a:lnTo>
                  <a:pt x="1122" y="1007"/>
                </a:lnTo>
                <a:lnTo>
                  <a:pt x="1164" y="974"/>
                </a:lnTo>
                <a:lnTo>
                  <a:pt x="1164" y="918"/>
                </a:lnTo>
                <a:lnTo>
                  <a:pt x="1637" y="734"/>
                </a:lnTo>
                <a:lnTo>
                  <a:pt x="1715" y="731"/>
                </a:lnTo>
                <a:lnTo>
                  <a:pt x="1787" y="725"/>
                </a:lnTo>
                <a:lnTo>
                  <a:pt x="1901" y="707"/>
                </a:lnTo>
                <a:lnTo>
                  <a:pt x="2015" y="678"/>
                </a:lnTo>
                <a:lnTo>
                  <a:pt x="2162" y="620"/>
                </a:lnTo>
                <a:lnTo>
                  <a:pt x="2069" y="578"/>
                </a:lnTo>
                <a:lnTo>
                  <a:pt x="2195" y="605"/>
                </a:lnTo>
                <a:lnTo>
                  <a:pt x="2276" y="578"/>
                </a:lnTo>
                <a:lnTo>
                  <a:pt x="2186" y="533"/>
                </a:lnTo>
                <a:lnTo>
                  <a:pt x="2309" y="560"/>
                </a:lnTo>
                <a:lnTo>
                  <a:pt x="2399" y="521"/>
                </a:lnTo>
                <a:lnTo>
                  <a:pt x="2315" y="470"/>
                </a:lnTo>
                <a:lnTo>
                  <a:pt x="2453" y="494"/>
                </a:lnTo>
                <a:lnTo>
                  <a:pt x="2619" y="430"/>
                </a:lnTo>
                <a:lnTo>
                  <a:pt x="2888" y="302"/>
                </a:lnTo>
                <a:lnTo>
                  <a:pt x="3099" y="182"/>
                </a:lnTo>
                <a:lnTo>
                  <a:pt x="3376" y="0"/>
                </a:lnTo>
                <a:lnTo>
                  <a:pt x="3016" y="144"/>
                </a:lnTo>
                <a:lnTo>
                  <a:pt x="2801" y="230"/>
                </a:lnTo>
                <a:lnTo>
                  <a:pt x="2619" y="302"/>
                </a:lnTo>
                <a:lnTo>
                  <a:pt x="2386" y="398"/>
                </a:lnTo>
                <a:lnTo>
                  <a:pt x="2146" y="478"/>
                </a:lnTo>
                <a:lnTo>
                  <a:pt x="1792" y="624"/>
                </a:lnTo>
                <a:lnTo>
                  <a:pt x="1601" y="710"/>
                </a:lnTo>
                <a:lnTo>
                  <a:pt x="1135" y="886"/>
                </a:lnTo>
                <a:lnTo>
                  <a:pt x="1098" y="871"/>
                </a:lnTo>
                <a:lnTo>
                  <a:pt x="993" y="871"/>
                </a:lnTo>
                <a:lnTo>
                  <a:pt x="450" y="1039"/>
                </a:lnTo>
                <a:lnTo>
                  <a:pt x="8" y="1214"/>
                </a:lnTo>
                <a:lnTo>
                  <a:pt x="27" y="1240"/>
                </a:lnTo>
                <a:lnTo>
                  <a:pt x="35" y="1237"/>
                </a:lnTo>
                <a:lnTo>
                  <a:pt x="10" y="1528"/>
                </a:lnTo>
                <a:lnTo>
                  <a:pt x="0" y="1525"/>
                </a:lnTo>
              </a:path>
            </a:pathLst>
          </a:custGeom>
          <a:solidFill>
            <a:srgbClr val="000000">
              <a:alpha val="50000"/>
            </a:srgbClr>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nvGrpSpPr>
          <p:cNvPr id="2051" name="Group 3"/>
          <p:cNvGrpSpPr>
            <a:grpSpLocks/>
          </p:cNvGrpSpPr>
          <p:nvPr/>
        </p:nvGrpSpPr>
        <p:grpSpPr bwMode="auto">
          <a:xfrm>
            <a:off x="296863" y="3022600"/>
            <a:ext cx="976312" cy="2828925"/>
            <a:chOff x="187" y="1904"/>
            <a:chExt cx="615" cy="1782"/>
          </a:xfrm>
        </p:grpSpPr>
        <p:grpSp>
          <p:nvGrpSpPr>
            <p:cNvPr id="2052" name="Group 4"/>
            <p:cNvGrpSpPr>
              <a:grpSpLocks/>
            </p:cNvGrpSpPr>
            <p:nvPr/>
          </p:nvGrpSpPr>
          <p:grpSpPr bwMode="auto">
            <a:xfrm>
              <a:off x="187" y="3207"/>
              <a:ext cx="438" cy="479"/>
              <a:chOff x="187" y="3207"/>
              <a:chExt cx="438" cy="479"/>
            </a:xfrm>
          </p:grpSpPr>
          <p:sp>
            <p:nvSpPr>
              <p:cNvPr id="2053" name="Oval 5"/>
              <p:cNvSpPr>
                <a:spLocks noChangeArrowheads="1"/>
              </p:cNvSpPr>
              <p:nvPr/>
            </p:nvSpPr>
            <p:spPr bwMode="auto">
              <a:xfrm>
                <a:off x="187" y="3544"/>
                <a:ext cx="435" cy="142"/>
              </a:xfrm>
              <a:prstGeom prst="ellipse">
                <a:avLst/>
              </a:pr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54" name="Oval 6"/>
              <p:cNvSpPr>
                <a:spLocks noChangeArrowheads="1"/>
              </p:cNvSpPr>
              <p:nvPr/>
            </p:nvSpPr>
            <p:spPr bwMode="auto">
              <a:xfrm>
                <a:off x="188" y="3534"/>
                <a:ext cx="437" cy="141"/>
              </a:xfrm>
              <a:prstGeom prst="ellipse">
                <a:avLst/>
              </a:prstGeom>
              <a:gradFill rotWithShape="0">
                <a:gsLst>
                  <a:gs pos="0">
                    <a:srgbClr val="000000"/>
                  </a:gs>
                  <a:gs pos="50000">
                    <a:schemeClr val="bg1"/>
                  </a:gs>
                  <a:gs pos="100000">
                    <a:srgbClr val="00000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55" name="Oval 7"/>
              <p:cNvSpPr>
                <a:spLocks noChangeArrowheads="1"/>
              </p:cNvSpPr>
              <p:nvPr/>
            </p:nvSpPr>
            <p:spPr bwMode="auto">
              <a:xfrm>
                <a:off x="275" y="3207"/>
                <a:ext cx="267" cy="84"/>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56" name="Oval 8"/>
              <p:cNvSpPr>
                <a:spLocks noChangeArrowheads="1"/>
              </p:cNvSpPr>
              <p:nvPr/>
            </p:nvSpPr>
            <p:spPr bwMode="auto">
              <a:xfrm>
                <a:off x="277" y="3207"/>
                <a:ext cx="261" cy="70"/>
              </a:xfrm>
              <a:prstGeom prst="ellipse">
                <a:avLst/>
              </a:prstGeom>
              <a:gradFill rotWithShape="0">
                <a:gsLst>
                  <a:gs pos="0">
                    <a:srgbClr val="590000"/>
                  </a:gs>
                  <a:gs pos="50000">
                    <a:schemeClr val="bg1"/>
                  </a:gs>
                  <a:gs pos="100000">
                    <a:srgbClr val="590000"/>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57" name="AutoShape 9"/>
              <p:cNvSpPr>
                <a:spLocks noChangeArrowheads="1"/>
              </p:cNvSpPr>
              <p:nvPr/>
            </p:nvSpPr>
            <p:spPr bwMode="auto">
              <a:xfrm flipV="1">
                <a:off x="187" y="3253"/>
                <a:ext cx="438" cy="116"/>
              </a:xfrm>
              <a:custGeom>
                <a:avLst/>
                <a:gdLst>
                  <a:gd name="G0" fmla="+- 5399 0 0"/>
                  <a:gd name="G1" fmla="+- 21600 0 5399"/>
                  <a:gd name="G2" fmla="*/ 5399 1 2"/>
                  <a:gd name="G3" fmla="+- 21600 0 G2"/>
                  <a:gd name="G4" fmla="+/ 5399 21600 2"/>
                  <a:gd name="G5" fmla="+/ G1 0 2"/>
                  <a:gd name="G6" fmla="*/ 21600 21600 5399"/>
                  <a:gd name="G7" fmla="*/ G6 1 2"/>
                  <a:gd name="G8" fmla="+- 21600 0 G7"/>
                  <a:gd name="G9" fmla="*/ 21600 1 2"/>
                  <a:gd name="G10" fmla="+- 5399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399" y="21600"/>
                    </a:lnTo>
                    <a:lnTo>
                      <a:pt x="16201" y="21600"/>
                    </a:lnTo>
                    <a:lnTo>
                      <a:pt x="21600" y="0"/>
                    </a:lnTo>
                    <a:close/>
                  </a:path>
                </a:pathLst>
              </a:custGeom>
              <a:gradFill rotWithShape="0">
                <a:gsLst>
                  <a:gs pos="0">
                    <a:srgbClr val="590000"/>
                  </a:gs>
                  <a:gs pos="50000">
                    <a:schemeClr val="bg1"/>
                  </a:gs>
                  <a:gs pos="100000">
                    <a:srgbClr val="590000"/>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58" name="Rectangle 10"/>
              <p:cNvSpPr>
                <a:spLocks noChangeArrowheads="1"/>
              </p:cNvSpPr>
              <p:nvPr/>
            </p:nvSpPr>
            <p:spPr bwMode="auto">
              <a:xfrm>
                <a:off x="187" y="3383"/>
                <a:ext cx="436" cy="233"/>
              </a:xfrm>
              <a:prstGeom prst="rect">
                <a:avLst/>
              </a:prstGeom>
              <a:gradFill rotWithShape="0">
                <a:gsLst>
                  <a:gs pos="0">
                    <a:srgbClr val="000000"/>
                  </a:gs>
                  <a:gs pos="50000">
                    <a:schemeClr val="bg1"/>
                  </a:gs>
                  <a:gs pos="100000">
                    <a:srgbClr val="000000"/>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59" name="Oval 11"/>
              <p:cNvSpPr>
                <a:spLocks noChangeArrowheads="1"/>
              </p:cNvSpPr>
              <p:nvPr/>
            </p:nvSpPr>
            <p:spPr bwMode="auto">
              <a:xfrm>
                <a:off x="187" y="3329"/>
                <a:ext cx="436" cy="91"/>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0" name="Freeform 12"/>
              <p:cNvSpPr>
                <a:spLocks/>
              </p:cNvSpPr>
              <p:nvPr/>
            </p:nvSpPr>
            <p:spPr bwMode="auto">
              <a:xfrm>
                <a:off x="216" y="3282"/>
                <a:ext cx="113" cy="393"/>
              </a:xfrm>
              <a:custGeom>
                <a:avLst/>
                <a:gdLst>
                  <a:gd name="T0" fmla="*/ 68 w 113"/>
                  <a:gd name="T1" fmla="*/ 0 h 393"/>
                  <a:gd name="T2" fmla="*/ 0 w 113"/>
                  <a:gd name="T3" fmla="*/ 110 h 393"/>
                  <a:gd name="T4" fmla="*/ 3 w 113"/>
                  <a:gd name="T5" fmla="*/ 361 h 393"/>
                  <a:gd name="T6" fmla="*/ 36 w 113"/>
                  <a:gd name="T7" fmla="*/ 379 h 393"/>
                  <a:gd name="T8" fmla="*/ 63 w 113"/>
                  <a:gd name="T9" fmla="*/ 385 h 393"/>
                  <a:gd name="T10" fmla="*/ 92 w 113"/>
                  <a:gd name="T11" fmla="*/ 392 h 393"/>
                  <a:gd name="T12" fmla="*/ 90 w 113"/>
                  <a:gd name="T13" fmla="*/ 136 h 393"/>
                  <a:gd name="T14" fmla="*/ 112 w 113"/>
                  <a:gd name="T15" fmla="*/ 10 h 393"/>
                  <a:gd name="T16" fmla="*/ 102 w 113"/>
                  <a:gd name="T17" fmla="*/ 10 h 393"/>
                  <a:gd name="T18" fmla="*/ 81 w 113"/>
                  <a:gd name="T19" fmla="*/ 6 h 393"/>
                  <a:gd name="T20" fmla="*/ 68 w 113"/>
                  <a:gd name="T21" fmla="*/ 0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3" h="393">
                    <a:moveTo>
                      <a:pt x="68" y="0"/>
                    </a:moveTo>
                    <a:lnTo>
                      <a:pt x="0" y="110"/>
                    </a:lnTo>
                    <a:lnTo>
                      <a:pt x="3" y="361"/>
                    </a:lnTo>
                    <a:lnTo>
                      <a:pt x="36" y="379"/>
                    </a:lnTo>
                    <a:lnTo>
                      <a:pt x="63" y="385"/>
                    </a:lnTo>
                    <a:lnTo>
                      <a:pt x="92" y="392"/>
                    </a:lnTo>
                    <a:lnTo>
                      <a:pt x="90" y="136"/>
                    </a:lnTo>
                    <a:lnTo>
                      <a:pt x="112" y="10"/>
                    </a:lnTo>
                    <a:lnTo>
                      <a:pt x="102" y="10"/>
                    </a:lnTo>
                    <a:lnTo>
                      <a:pt x="81" y="6"/>
                    </a:lnTo>
                    <a:lnTo>
                      <a:pt x="68" y="0"/>
                    </a:lnTo>
                  </a:path>
                </a:pathLst>
              </a:custGeom>
              <a:gradFill rotWithShape="0">
                <a:gsLst>
                  <a:gs pos="0">
                    <a:srgbClr val="590000"/>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1" name="Oval 13"/>
              <p:cNvSpPr>
                <a:spLocks noChangeArrowheads="1"/>
              </p:cNvSpPr>
              <p:nvPr/>
            </p:nvSpPr>
            <p:spPr bwMode="auto">
              <a:xfrm>
                <a:off x="297" y="3221"/>
                <a:ext cx="222" cy="45"/>
              </a:xfrm>
              <a:prstGeom prst="ellipse">
                <a:avLst/>
              </a:prstGeom>
              <a:gradFill rotWithShape="0">
                <a:gsLst>
                  <a:gs pos="0">
                    <a:srgbClr val="590000"/>
                  </a:gs>
                  <a:gs pos="50000">
                    <a:schemeClr val="bg1"/>
                  </a:gs>
                  <a:gs pos="100000">
                    <a:srgbClr val="59000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2" name="Oval 14"/>
              <p:cNvSpPr>
                <a:spLocks noChangeArrowheads="1"/>
              </p:cNvSpPr>
              <p:nvPr/>
            </p:nvSpPr>
            <p:spPr bwMode="auto">
              <a:xfrm>
                <a:off x="192" y="3332"/>
                <a:ext cx="418" cy="86"/>
              </a:xfrm>
              <a:prstGeom prst="ellipse">
                <a:avLst/>
              </a:prstGeom>
              <a:solidFill>
                <a:srgbClr val="000000">
                  <a:alpha val="50000"/>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3" name="Freeform 15"/>
              <p:cNvSpPr>
                <a:spLocks/>
              </p:cNvSpPr>
              <p:nvPr/>
            </p:nvSpPr>
            <p:spPr bwMode="auto">
              <a:xfrm>
                <a:off x="232" y="3283"/>
                <a:ext cx="67" cy="369"/>
              </a:xfrm>
              <a:custGeom>
                <a:avLst/>
                <a:gdLst>
                  <a:gd name="T0" fmla="*/ 0 w 67"/>
                  <a:gd name="T1" fmla="*/ 133 h 369"/>
                  <a:gd name="T2" fmla="*/ 0 w 67"/>
                  <a:gd name="T3" fmla="*/ 357 h 369"/>
                  <a:gd name="T4" fmla="*/ 20 w 67"/>
                  <a:gd name="T5" fmla="*/ 368 h 369"/>
                  <a:gd name="T6" fmla="*/ 20 w 67"/>
                  <a:gd name="T7" fmla="*/ 141 h 369"/>
                  <a:gd name="T8" fmla="*/ 20 w 67"/>
                  <a:gd name="T9" fmla="*/ 125 h 369"/>
                  <a:gd name="T10" fmla="*/ 29 w 67"/>
                  <a:gd name="T11" fmla="*/ 111 h 369"/>
                  <a:gd name="T12" fmla="*/ 66 w 67"/>
                  <a:gd name="T13" fmla="*/ 4 h 369"/>
                  <a:gd name="T14" fmla="*/ 59 w 67"/>
                  <a:gd name="T15" fmla="*/ 0 h 369"/>
                  <a:gd name="T16" fmla="*/ 8 w 67"/>
                  <a:gd name="T17" fmla="*/ 113 h 369"/>
                  <a:gd name="T18" fmla="*/ 0 w 67"/>
                  <a:gd name="T19" fmla="*/ 133 h 3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7" h="369">
                    <a:moveTo>
                      <a:pt x="0" y="133"/>
                    </a:moveTo>
                    <a:lnTo>
                      <a:pt x="0" y="357"/>
                    </a:lnTo>
                    <a:lnTo>
                      <a:pt x="20" y="368"/>
                    </a:lnTo>
                    <a:lnTo>
                      <a:pt x="20" y="141"/>
                    </a:lnTo>
                    <a:lnTo>
                      <a:pt x="20" y="125"/>
                    </a:lnTo>
                    <a:lnTo>
                      <a:pt x="29" y="111"/>
                    </a:lnTo>
                    <a:lnTo>
                      <a:pt x="66" y="4"/>
                    </a:lnTo>
                    <a:lnTo>
                      <a:pt x="59" y="0"/>
                    </a:lnTo>
                    <a:lnTo>
                      <a:pt x="8" y="113"/>
                    </a:lnTo>
                    <a:lnTo>
                      <a:pt x="0" y="133"/>
                    </a:lnTo>
                  </a:path>
                </a:pathLst>
              </a:custGeom>
              <a:gradFill rotWithShape="0">
                <a:gsLst>
                  <a:gs pos="0">
                    <a:schemeClr val="bg1"/>
                  </a:gs>
                  <a:gs pos="50000">
                    <a:srgbClr val="FFFFFF"/>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4" name="Freeform 16"/>
              <p:cNvSpPr>
                <a:spLocks/>
              </p:cNvSpPr>
              <p:nvPr/>
            </p:nvSpPr>
            <p:spPr bwMode="auto">
              <a:xfrm>
                <a:off x="521" y="3275"/>
                <a:ext cx="99" cy="363"/>
              </a:xfrm>
              <a:custGeom>
                <a:avLst/>
                <a:gdLst>
                  <a:gd name="T0" fmla="*/ 98 w 99"/>
                  <a:gd name="T1" fmla="*/ 102 h 363"/>
                  <a:gd name="T2" fmla="*/ 98 w 99"/>
                  <a:gd name="T3" fmla="*/ 348 h 363"/>
                  <a:gd name="T4" fmla="*/ 81 w 99"/>
                  <a:gd name="T5" fmla="*/ 362 h 363"/>
                  <a:gd name="T6" fmla="*/ 81 w 99"/>
                  <a:gd name="T7" fmla="*/ 106 h 363"/>
                  <a:gd name="T8" fmla="*/ 0 w 99"/>
                  <a:gd name="T9" fmla="*/ 4 h 363"/>
                  <a:gd name="T10" fmla="*/ 7 w 99"/>
                  <a:gd name="T11" fmla="*/ 0 h 363"/>
                  <a:gd name="T12" fmla="*/ 98 w 99"/>
                  <a:gd name="T13" fmla="*/ 102 h 363"/>
                </a:gdLst>
                <a:ahLst/>
                <a:cxnLst>
                  <a:cxn ang="0">
                    <a:pos x="T0" y="T1"/>
                  </a:cxn>
                  <a:cxn ang="0">
                    <a:pos x="T2" y="T3"/>
                  </a:cxn>
                  <a:cxn ang="0">
                    <a:pos x="T4" y="T5"/>
                  </a:cxn>
                  <a:cxn ang="0">
                    <a:pos x="T6" y="T7"/>
                  </a:cxn>
                  <a:cxn ang="0">
                    <a:pos x="T8" y="T9"/>
                  </a:cxn>
                  <a:cxn ang="0">
                    <a:pos x="T10" y="T11"/>
                  </a:cxn>
                  <a:cxn ang="0">
                    <a:pos x="T12" y="T13"/>
                  </a:cxn>
                </a:cxnLst>
                <a:rect l="0" t="0" r="r" b="b"/>
                <a:pathLst>
                  <a:path w="99" h="363">
                    <a:moveTo>
                      <a:pt x="98" y="102"/>
                    </a:moveTo>
                    <a:lnTo>
                      <a:pt x="98" y="348"/>
                    </a:lnTo>
                    <a:lnTo>
                      <a:pt x="81" y="362"/>
                    </a:lnTo>
                    <a:lnTo>
                      <a:pt x="81" y="106"/>
                    </a:lnTo>
                    <a:lnTo>
                      <a:pt x="0" y="4"/>
                    </a:lnTo>
                    <a:lnTo>
                      <a:pt x="7" y="0"/>
                    </a:lnTo>
                    <a:lnTo>
                      <a:pt x="98" y="102"/>
                    </a:lnTo>
                  </a:path>
                </a:pathLst>
              </a:custGeom>
              <a:solidFill>
                <a:schemeClr val="bg1"/>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5" name="Freeform 17"/>
              <p:cNvSpPr>
                <a:spLocks/>
              </p:cNvSpPr>
              <p:nvPr/>
            </p:nvSpPr>
            <p:spPr bwMode="auto">
              <a:xfrm>
                <a:off x="441" y="3215"/>
                <a:ext cx="74" cy="23"/>
              </a:xfrm>
              <a:custGeom>
                <a:avLst/>
                <a:gdLst>
                  <a:gd name="T0" fmla="*/ 0 w 74"/>
                  <a:gd name="T1" fmla="*/ 0 h 23"/>
                  <a:gd name="T2" fmla="*/ 34 w 74"/>
                  <a:gd name="T3" fmla="*/ 4 h 23"/>
                  <a:gd name="T4" fmla="*/ 56 w 74"/>
                  <a:gd name="T5" fmla="*/ 10 h 23"/>
                  <a:gd name="T6" fmla="*/ 73 w 74"/>
                  <a:gd name="T7" fmla="*/ 16 h 23"/>
                  <a:gd name="T8" fmla="*/ 67 w 74"/>
                  <a:gd name="T9" fmla="*/ 22 h 23"/>
                  <a:gd name="T10" fmla="*/ 51 w 74"/>
                  <a:gd name="T11" fmla="*/ 14 h 23"/>
                  <a:gd name="T12" fmla="*/ 27 w 74"/>
                  <a:gd name="T13" fmla="*/ 8 h 23"/>
                  <a:gd name="T14" fmla="*/ 3 w 74"/>
                  <a:gd name="T15" fmla="*/ 8 h 23"/>
                  <a:gd name="T16" fmla="*/ 0 w 74"/>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4" h="23">
                    <a:moveTo>
                      <a:pt x="0" y="0"/>
                    </a:moveTo>
                    <a:lnTo>
                      <a:pt x="34" y="4"/>
                    </a:lnTo>
                    <a:lnTo>
                      <a:pt x="56" y="10"/>
                    </a:lnTo>
                    <a:lnTo>
                      <a:pt x="73" y="16"/>
                    </a:lnTo>
                    <a:lnTo>
                      <a:pt x="67" y="22"/>
                    </a:lnTo>
                    <a:lnTo>
                      <a:pt x="51" y="14"/>
                    </a:lnTo>
                    <a:lnTo>
                      <a:pt x="27" y="8"/>
                    </a:lnTo>
                    <a:lnTo>
                      <a:pt x="3" y="8"/>
                    </a:lnTo>
                    <a:lnTo>
                      <a:pt x="0" y="0"/>
                    </a:lnTo>
                  </a:path>
                </a:pathLst>
              </a:custGeom>
              <a:gradFill rotWithShape="0">
                <a:gsLst>
                  <a:gs pos="0">
                    <a:schemeClr val="bg1"/>
                  </a:gs>
                  <a:gs pos="50000">
                    <a:srgbClr val="FFFFFF"/>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6" name="Freeform 18"/>
              <p:cNvSpPr>
                <a:spLocks/>
              </p:cNvSpPr>
              <p:nvPr/>
            </p:nvSpPr>
            <p:spPr bwMode="auto">
              <a:xfrm>
                <a:off x="492" y="3327"/>
                <a:ext cx="74" cy="23"/>
              </a:xfrm>
              <a:custGeom>
                <a:avLst/>
                <a:gdLst>
                  <a:gd name="T0" fmla="*/ 0 w 74"/>
                  <a:gd name="T1" fmla="*/ 0 h 23"/>
                  <a:gd name="T2" fmla="*/ 34 w 74"/>
                  <a:gd name="T3" fmla="*/ 4 h 23"/>
                  <a:gd name="T4" fmla="*/ 56 w 74"/>
                  <a:gd name="T5" fmla="*/ 10 h 23"/>
                  <a:gd name="T6" fmla="*/ 73 w 74"/>
                  <a:gd name="T7" fmla="*/ 16 h 23"/>
                  <a:gd name="T8" fmla="*/ 67 w 74"/>
                  <a:gd name="T9" fmla="*/ 22 h 23"/>
                  <a:gd name="T10" fmla="*/ 51 w 74"/>
                  <a:gd name="T11" fmla="*/ 14 h 23"/>
                  <a:gd name="T12" fmla="*/ 27 w 74"/>
                  <a:gd name="T13" fmla="*/ 8 h 23"/>
                  <a:gd name="T14" fmla="*/ 3 w 74"/>
                  <a:gd name="T15" fmla="*/ 8 h 23"/>
                  <a:gd name="T16" fmla="*/ 0 w 74"/>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4" h="23">
                    <a:moveTo>
                      <a:pt x="0" y="0"/>
                    </a:moveTo>
                    <a:lnTo>
                      <a:pt x="34" y="4"/>
                    </a:lnTo>
                    <a:lnTo>
                      <a:pt x="56" y="10"/>
                    </a:lnTo>
                    <a:lnTo>
                      <a:pt x="73" y="16"/>
                    </a:lnTo>
                    <a:lnTo>
                      <a:pt x="67" y="22"/>
                    </a:lnTo>
                    <a:lnTo>
                      <a:pt x="51" y="14"/>
                    </a:lnTo>
                    <a:lnTo>
                      <a:pt x="27" y="8"/>
                    </a:lnTo>
                    <a:lnTo>
                      <a:pt x="3" y="8"/>
                    </a:lnTo>
                    <a:lnTo>
                      <a:pt x="0" y="0"/>
                    </a:lnTo>
                  </a:path>
                </a:pathLst>
              </a:custGeom>
              <a:gradFill rotWithShape="0">
                <a:gsLst>
                  <a:gs pos="0">
                    <a:schemeClr val="bg1"/>
                  </a:gs>
                  <a:gs pos="50000">
                    <a:srgbClr val="FFFFFF"/>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7" name="Freeform 19"/>
              <p:cNvSpPr>
                <a:spLocks/>
              </p:cNvSpPr>
              <p:nvPr/>
            </p:nvSpPr>
            <p:spPr bwMode="auto">
              <a:xfrm>
                <a:off x="286" y="3250"/>
                <a:ext cx="73" cy="23"/>
              </a:xfrm>
              <a:custGeom>
                <a:avLst/>
                <a:gdLst>
                  <a:gd name="T0" fmla="*/ 72 w 73"/>
                  <a:gd name="T1" fmla="*/ 22 h 23"/>
                  <a:gd name="T2" fmla="*/ 37 w 73"/>
                  <a:gd name="T3" fmla="*/ 18 h 23"/>
                  <a:gd name="T4" fmla="*/ 16 w 73"/>
                  <a:gd name="T5" fmla="*/ 12 h 23"/>
                  <a:gd name="T6" fmla="*/ 0 w 73"/>
                  <a:gd name="T7" fmla="*/ 6 h 23"/>
                  <a:gd name="T8" fmla="*/ 5 w 73"/>
                  <a:gd name="T9" fmla="*/ 0 h 23"/>
                  <a:gd name="T10" fmla="*/ 21 w 73"/>
                  <a:gd name="T11" fmla="*/ 8 h 23"/>
                  <a:gd name="T12" fmla="*/ 45 w 73"/>
                  <a:gd name="T13" fmla="*/ 14 h 23"/>
                  <a:gd name="T14" fmla="*/ 68 w 73"/>
                  <a:gd name="T15" fmla="*/ 14 h 23"/>
                  <a:gd name="T16" fmla="*/ 72 w 73"/>
                  <a:gd name="T17" fmla="*/ 22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23">
                    <a:moveTo>
                      <a:pt x="72" y="22"/>
                    </a:moveTo>
                    <a:lnTo>
                      <a:pt x="37" y="18"/>
                    </a:lnTo>
                    <a:lnTo>
                      <a:pt x="16" y="12"/>
                    </a:lnTo>
                    <a:lnTo>
                      <a:pt x="0" y="6"/>
                    </a:lnTo>
                    <a:lnTo>
                      <a:pt x="5" y="0"/>
                    </a:lnTo>
                    <a:lnTo>
                      <a:pt x="21" y="8"/>
                    </a:lnTo>
                    <a:lnTo>
                      <a:pt x="45" y="14"/>
                    </a:lnTo>
                    <a:lnTo>
                      <a:pt x="68" y="14"/>
                    </a:lnTo>
                    <a:lnTo>
                      <a:pt x="72" y="22"/>
                    </a:lnTo>
                  </a:path>
                </a:pathLst>
              </a:custGeom>
              <a:gradFill rotWithShape="0">
                <a:gsLst>
                  <a:gs pos="0">
                    <a:schemeClr val="bg1"/>
                  </a:gs>
                  <a:gs pos="50000">
                    <a:srgbClr val="FFFFFF"/>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8" name="Freeform 20"/>
              <p:cNvSpPr>
                <a:spLocks/>
              </p:cNvSpPr>
              <p:nvPr/>
            </p:nvSpPr>
            <p:spPr bwMode="auto">
              <a:xfrm>
                <a:off x="338" y="3284"/>
                <a:ext cx="81" cy="118"/>
              </a:xfrm>
              <a:custGeom>
                <a:avLst/>
                <a:gdLst>
                  <a:gd name="T0" fmla="*/ 40 w 81"/>
                  <a:gd name="T1" fmla="*/ 0 h 118"/>
                  <a:gd name="T2" fmla="*/ 80 w 81"/>
                  <a:gd name="T3" fmla="*/ 4 h 118"/>
                  <a:gd name="T4" fmla="*/ 65 w 81"/>
                  <a:gd name="T5" fmla="*/ 40 h 118"/>
                  <a:gd name="T6" fmla="*/ 58 w 81"/>
                  <a:gd name="T7" fmla="*/ 62 h 118"/>
                  <a:gd name="T8" fmla="*/ 47 w 81"/>
                  <a:gd name="T9" fmla="*/ 82 h 118"/>
                  <a:gd name="T10" fmla="*/ 40 w 81"/>
                  <a:gd name="T11" fmla="*/ 105 h 118"/>
                  <a:gd name="T12" fmla="*/ 37 w 81"/>
                  <a:gd name="T13" fmla="*/ 117 h 118"/>
                  <a:gd name="T14" fmla="*/ 16 w 81"/>
                  <a:gd name="T15" fmla="*/ 114 h 118"/>
                  <a:gd name="T16" fmla="*/ 0 w 81"/>
                  <a:gd name="T17" fmla="*/ 108 h 118"/>
                  <a:gd name="T18" fmla="*/ 7 w 81"/>
                  <a:gd name="T19" fmla="*/ 84 h 118"/>
                  <a:gd name="T20" fmla="*/ 25 w 81"/>
                  <a:gd name="T21" fmla="*/ 60 h 118"/>
                  <a:gd name="T22" fmla="*/ 29 w 81"/>
                  <a:gd name="T23" fmla="*/ 40 h 118"/>
                  <a:gd name="T24" fmla="*/ 36 w 81"/>
                  <a:gd name="T25" fmla="*/ 20 h 118"/>
                  <a:gd name="T26" fmla="*/ 40 w 81"/>
                  <a:gd name="T27"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1" h="118">
                    <a:moveTo>
                      <a:pt x="40" y="0"/>
                    </a:moveTo>
                    <a:lnTo>
                      <a:pt x="80" y="4"/>
                    </a:lnTo>
                    <a:lnTo>
                      <a:pt x="65" y="40"/>
                    </a:lnTo>
                    <a:lnTo>
                      <a:pt x="58" y="62"/>
                    </a:lnTo>
                    <a:lnTo>
                      <a:pt x="47" y="82"/>
                    </a:lnTo>
                    <a:lnTo>
                      <a:pt x="40" y="105"/>
                    </a:lnTo>
                    <a:lnTo>
                      <a:pt x="37" y="117"/>
                    </a:lnTo>
                    <a:lnTo>
                      <a:pt x="16" y="114"/>
                    </a:lnTo>
                    <a:lnTo>
                      <a:pt x="0" y="108"/>
                    </a:lnTo>
                    <a:lnTo>
                      <a:pt x="7" y="84"/>
                    </a:lnTo>
                    <a:lnTo>
                      <a:pt x="25" y="60"/>
                    </a:lnTo>
                    <a:lnTo>
                      <a:pt x="29" y="40"/>
                    </a:lnTo>
                    <a:lnTo>
                      <a:pt x="36" y="20"/>
                    </a:lnTo>
                    <a:lnTo>
                      <a:pt x="40" y="0"/>
                    </a:lnTo>
                  </a:path>
                </a:pathLst>
              </a:custGeom>
              <a:gradFill rotWithShape="0">
                <a:gsLst>
                  <a:gs pos="0">
                    <a:srgbClr val="B36666"/>
                  </a:gs>
                  <a:gs pos="100000">
                    <a:schemeClr val="bg1"/>
                  </a:gs>
                </a:gsLst>
                <a:lin ang="27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9" name="Freeform 21"/>
              <p:cNvSpPr>
                <a:spLocks/>
              </p:cNvSpPr>
              <p:nvPr/>
            </p:nvSpPr>
            <p:spPr bwMode="auto">
              <a:xfrm>
                <a:off x="282" y="3265"/>
                <a:ext cx="261" cy="35"/>
              </a:xfrm>
              <a:custGeom>
                <a:avLst/>
                <a:gdLst>
                  <a:gd name="T0" fmla="*/ 0 w 261"/>
                  <a:gd name="T1" fmla="*/ 0 h 35"/>
                  <a:gd name="T2" fmla="*/ 25 w 261"/>
                  <a:gd name="T3" fmla="*/ 10 h 35"/>
                  <a:gd name="T4" fmla="*/ 66 w 261"/>
                  <a:gd name="T5" fmla="*/ 18 h 35"/>
                  <a:gd name="T6" fmla="*/ 122 w 261"/>
                  <a:gd name="T7" fmla="*/ 19 h 35"/>
                  <a:gd name="T8" fmla="*/ 177 w 261"/>
                  <a:gd name="T9" fmla="*/ 19 h 35"/>
                  <a:gd name="T10" fmla="*/ 218 w 261"/>
                  <a:gd name="T11" fmla="*/ 12 h 35"/>
                  <a:gd name="T12" fmla="*/ 240 w 261"/>
                  <a:gd name="T13" fmla="*/ 6 h 35"/>
                  <a:gd name="T14" fmla="*/ 248 w 261"/>
                  <a:gd name="T15" fmla="*/ 0 h 35"/>
                  <a:gd name="T16" fmla="*/ 260 w 261"/>
                  <a:gd name="T17" fmla="*/ 15 h 35"/>
                  <a:gd name="T18" fmla="*/ 221 w 261"/>
                  <a:gd name="T19" fmla="*/ 28 h 35"/>
                  <a:gd name="T20" fmla="*/ 164 w 261"/>
                  <a:gd name="T21" fmla="*/ 34 h 35"/>
                  <a:gd name="T22" fmla="*/ 98 w 261"/>
                  <a:gd name="T23" fmla="*/ 33 h 35"/>
                  <a:gd name="T24" fmla="*/ 39 w 261"/>
                  <a:gd name="T25" fmla="*/ 24 h 35"/>
                  <a:gd name="T26" fmla="*/ 5 w 261"/>
                  <a:gd name="T27" fmla="*/ 9 h 35"/>
                  <a:gd name="T28" fmla="*/ 0 w 261"/>
                  <a:gd name="T29" fmla="*/ 0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61" h="35">
                    <a:moveTo>
                      <a:pt x="0" y="0"/>
                    </a:moveTo>
                    <a:lnTo>
                      <a:pt x="25" y="10"/>
                    </a:lnTo>
                    <a:lnTo>
                      <a:pt x="66" y="18"/>
                    </a:lnTo>
                    <a:lnTo>
                      <a:pt x="122" y="19"/>
                    </a:lnTo>
                    <a:lnTo>
                      <a:pt x="177" y="19"/>
                    </a:lnTo>
                    <a:lnTo>
                      <a:pt x="218" y="12"/>
                    </a:lnTo>
                    <a:lnTo>
                      <a:pt x="240" y="6"/>
                    </a:lnTo>
                    <a:lnTo>
                      <a:pt x="248" y="0"/>
                    </a:lnTo>
                    <a:lnTo>
                      <a:pt x="260" y="15"/>
                    </a:lnTo>
                    <a:lnTo>
                      <a:pt x="221" y="28"/>
                    </a:lnTo>
                    <a:lnTo>
                      <a:pt x="164" y="34"/>
                    </a:lnTo>
                    <a:lnTo>
                      <a:pt x="98" y="33"/>
                    </a:lnTo>
                    <a:lnTo>
                      <a:pt x="39" y="24"/>
                    </a:lnTo>
                    <a:lnTo>
                      <a:pt x="5" y="9"/>
                    </a:lnTo>
                    <a:lnTo>
                      <a:pt x="0" y="0"/>
                    </a:lnTo>
                  </a:path>
                </a:pathLst>
              </a:custGeom>
              <a:solidFill>
                <a:schemeClr val="bg2">
                  <a:alpha val="50000"/>
                </a:schemeClr>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sp>
          <p:nvSpPr>
            <p:cNvPr id="2070" name="Freeform 22"/>
            <p:cNvSpPr>
              <a:spLocks/>
            </p:cNvSpPr>
            <p:nvPr/>
          </p:nvSpPr>
          <p:spPr bwMode="auto">
            <a:xfrm>
              <a:off x="379" y="1904"/>
              <a:ext cx="423" cy="1366"/>
            </a:xfrm>
            <a:custGeom>
              <a:avLst/>
              <a:gdLst>
                <a:gd name="T0" fmla="*/ 356 w 423"/>
                <a:gd name="T1" fmla="*/ 64 h 1366"/>
                <a:gd name="T2" fmla="*/ 326 w 423"/>
                <a:gd name="T3" fmla="*/ 163 h 1366"/>
                <a:gd name="T4" fmla="*/ 292 w 423"/>
                <a:gd name="T5" fmla="*/ 293 h 1366"/>
                <a:gd name="T6" fmla="*/ 258 w 423"/>
                <a:gd name="T7" fmla="*/ 417 h 1366"/>
                <a:gd name="T8" fmla="*/ 219 w 423"/>
                <a:gd name="T9" fmla="*/ 585 h 1366"/>
                <a:gd name="T10" fmla="*/ 168 w 423"/>
                <a:gd name="T11" fmla="*/ 775 h 1366"/>
                <a:gd name="T12" fmla="*/ 126 w 423"/>
                <a:gd name="T13" fmla="*/ 952 h 1366"/>
                <a:gd name="T14" fmla="*/ 89 w 423"/>
                <a:gd name="T15" fmla="*/ 1085 h 1366"/>
                <a:gd name="T16" fmla="*/ 0 w 423"/>
                <a:gd name="T17" fmla="*/ 1362 h 1366"/>
                <a:gd name="T18" fmla="*/ 29 w 423"/>
                <a:gd name="T19" fmla="*/ 1365 h 1366"/>
                <a:gd name="T20" fmla="*/ 132 w 423"/>
                <a:gd name="T21" fmla="*/ 1061 h 1366"/>
                <a:gd name="T22" fmla="*/ 223 w 423"/>
                <a:gd name="T23" fmla="*/ 957 h 1366"/>
                <a:gd name="T24" fmla="*/ 271 w 423"/>
                <a:gd name="T25" fmla="*/ 866 h 1366"/>
                <a:gd name="T26" fmla="*/ 308 w 423"/>
                <a:gd name="T27" fmla="*/ 798 h 1366"/>
                <a:gd name="T28" fmla="*/ 214 w 423"/>
                <a:gd name="T29" fmla="*/ 790 h 1366"/>
                <a:gd name="T30" fmla="*/ 311 w 423"/>
                <a:gd name="T31" fmla="*/ 782 h 1366"/>
                <a:gd name="T32" fmla="*/ 325 w 423"/>
                <a:gd name="T33" fmla="*/ 751 h 1366"/>
                <a:gd name="T34" fmla="*/ 231 w 423"/>
                <a:gd name="T35" fmla="*/ 742 h 1366"/>
                <a:gd name="T36" fmla="*/ 329 w 423"/>
                <a:gd name="T37" fmla="*/ 738 h 1366"/>
                <a:gd name="T38" fmla="*/ 344 w 423"/>
                <a:gd name="T39" fmla="*/ 690 h 1366"/>
                <a:gd name="T40" fmla="*/ 240 w 423"/>
                <a:gd name="T41" fmla="*/ 690 h 1366"/>
                <a:gd name="T42" fmla="*/ 351 w 423"/>
                <a:gd name="T43" fmla="*/ 664 h 1366"/>
                <a:gd name="T44" fmla="*/ 387 w 423"/>
                <a:gd name="T45" fmla="*/ 486 h 1366"/>
                <a:gd name="T46" fmla="*/ 411 w 423"/>
                <a:gd name="T47" fmla="*/ 322 h 1366"/>
                <a:gd name="T48" fmla="*/ 422 w 423"/>
                <a:gd name="T49" fmla="*/ 197 h 1366"/>
                <a:gd name="T50" fmla="*/ 422 w 423"/>
                <a:gd name="T51" fmla="*/ 119 h 1366"/>
                <a:gd name="T52" fmla="*/ 408 w 423"/>
                <a:gd name="T53" fmla="*/ 68 h 1366"/>
                <a:gd name="T54" fmla="*/ 381 w 423"/>
                <a:gd name="T55" fmla="*/ 0 h 1366"/>
                <a:gd name="T56" fmla="*/ 356 w 423"/>
                <a:gd name="T57" fmla="*/ 64 h 1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23" h="1366">
                  <a:moveTo>
                    <a:pt x="356" y="64"/>
                  </a:moveTo>
                  <a:lnTo>
                    <a:pt x="326" y="163"/>
                  </a:lnTo>
                  <a:lnTo>
                    <a:pt x="292" y="293"/>
                  </a:lnTo>
                  <a:lnTo>
                    <a:pt x="258" y="417"/>
                  </a:lnTo>
                  <a:lnTo>
                    <a:pt x="219" y="585"/>
                  </a:lnTo>
                  <a:lnTo>
                    <a:pt x="168" y="775"/>
                  </a:lnTo>
                  <a:lnTo>
                    <a:pt x="126" y="952"/>
                  </a:lnTo>
                  <a:lnTo>
                    <a:pt x="89" y="1085"/>
                  </a:lnTo>
                  <a:lnTo>
                    <a:pt x="0" y="1362"/>
                  </a:lnTo>
                  <a:lnTo>
                    <a:pt x="29" y="1365"/>
                  </a:lnTo>
                  <a:lnTo>
                    <a:pt x="132" y="1061"/>
                  </a:lnTo>
                  <a:lnTo>
                    <a:pt x="223" y="957"/>
                  </a:lnTo>
                  <a:lnTo>
                    <a:pt x="271" y="866"/>
                  </a:lnTo>
                  <a:lnTo>
                    <a:pt x="308" y="798"/>
                  </a:lnTo>
                  <a:lnTo>
                    <a:pt x="214" y="790"/>
                  </a:lnTo>
                  <a:lnTo>
                    <a:pt x="311" y="782"/>
                  </a:lnTo>
                  <a:lnTo>
                    <a:pt x="325" y="751"/>
                  </a:lnTo>
                  <a:lnTo>
                    <a:pt x="231" y="742"/>
                  </a:lnTo>
                  <a:lnTo>
                    <a:pt x="329" y="738"/>
                  </a:lnTo>
                  <a:lnTo>
                    <a:pt x="344" y="690"/>
                  </a:lnTo>
                  <a:lnTo>
                    <a:pt x="240" y="690"/>
                  </a:lnTo>
                  <a:lnTo>
                    <a:pt x="351" y="664"/>
                  </a:lnTo>
                  <a:lnTo>
                    <a:pt x="387" y="486"/>
                  </a:lnTo>
                  <a:lnTo>
                    <a:pt x="411" y="322"/>
                  </a:lnTo>
                  <a:lnTo>
                    <a:pt x="422" y="197"/>
                  </a:lnTo>
                  <a:lnTo>
                    <a:pt x="422" y="119"/>
                  </a:lnTo>
                  <a:lnTo>
                    <a:pt x="408" y="68"/>
                  </a:lnTo>
                  <a:lnTo>
                    <a:pt x="381" y="0"/>
                  </a:lnTo>
                  <a:lnTo>
                    <a:pt x="356" y="64"/>
                  </a:lnTo>
                </a:path>
              </a:pathLst>
            </a:custGeom>
            <a:gradFill rotWithShape="0">
              <a:gsLst>
                <a:gs pos="0">
                  <a:schemeClr val="bg1"/>
                </a:gs>
                <a:gs pos="100000">
                  <a:srgbClr val="8D1919"/>
                </a:gs>
              </a:gsLst>
              <a:lin ang="27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sp>
        <p:nvSpPr>
          <p:cNvPr id="2071" name="Freeform 23"/>
          <p:cNvSpPr>
            <a:spLocks/>
          </p:cNvSpPr>
          <p:nvPr/>
        </p:nvSpPr>
        <p:spPr bwMode="auto">
          <a:xfrm>
            <a:off x="600075" y="3163888"/>
            <a:ext cx="560388" cy="2022475"/>
          </a:xfrm>
          <a:custGeom>
            <a:avLst/>
            <a:gdLst>
              <a:gd name="T0" fmla="*/ 0 w 353"/>
              <a:gd name="T1" fmla="*/ 1272 h 1274"/>
              <a:gd name="T2" fmla="*/ 352 w 353"/>
              <a:gd name="T3" fmla="*/ 0 h 1274"/>
              <a:gd name="T4" fmla="*/ 26 w 353"/>
              <a:gd name="T5" fmla="*/ 1273 h 1274"/>
              <a:gd name="T6" fmla="*/ 0 w 353"/>
              <a:gd name="T7" fmla="*/ 1272 h 1274"/>
            </a:gdLst>
            <a:ahLst/>
            <a:cxnLst>
              <a:cxn ang="0">
                <a:pos x="T0" y="T1"/>
              </a:cxn>
              <a:cxn ang="0">
                <a:pos x="T2" y="T3"/>
              </a:cxn>
              <a:cxn ang="0">
                <a:pos x="T4" y="T5"/>
              </a:cxn>
              <a:cxn ang="0">
                <a:pos x="T6" y="T7"/>
              </a:cxn>
            </a:cxnLst>
            <a:rect l="0" t="0" r="r" b="b"/>
            <a:pathLst>
              <a:path w="353" h="1274">
                <a:moveTo>
                  <a:pt x="0" y="1272"/>
                </a:moveTo>
                <a:lnTo>
                  <a:pt x="352" y="0"/>
                </a:lnTo>
                <a:lnTo>
                  <a:pt x="26" y="1273"/>
                </a:lnTo>
                <a:lnTo>
                  <a:pt x="0" y="1272"/>
                </a:lnTo>
              </a:path>
            </a:pathLst>
          </a:custGeom>
          <a:gradFill rotWithShape="0">
            <a:gsLst>
              <a:gs pos="0">
                <a:schemeClr val="bg1"/>
              </a:gs>
              <a:gs pos="100000">
                <a:srgbClr val="FFFFFF"/>
              </a:gs>
            </a:gsLst>
            <a:lin ang="27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72" name="Rectangle 24"/>
          <p:cNvSpPr>
            <a:spLocks noGrp="1" noChangeArrowheads="1"/>
          </p:cNvSpPr>
          <p:nvPr>
            <p:ph type="title"/>
          </p:nvPr>
        </p:nvSpPr>
        <p:spPr bwMode="auto">
          <a:xfrm>
            <a:off x="182563" y="122238"/>
            <a:ext cx="8802687" cy="1206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ctr" anchorCtr="0" compatLnSpc="1">
            <a:prstTxWarp prst="textNoShape">
              <a:avLst/>
            </a:prstTxWarp>
          </a:bodyPr>
          <a:lstStyle/>
          <a:p>
            <a:pPr lvl="0"/>
            <a:r>
              <a:rPr lang="ar-EG" smtClean="0"/>
              <a:t>Click to edit Master title style</a:t>
            </a:r>
            <a:endParaRPr lang="ar-EG" smtClean="0"/>
          </a:p>
        </p:txBody>
      </p:sp>
      <p:sp>
        <p:nvSpPr>
          <p:cNvPr id="2073" name="Rectangle 25"/>
          <p:cNvSpPr>
            <a:spLocks noGrp="1" noChangeArrowheads="1"/>
          </p:cNvSpPr>
          <p:nvPr>
            <p:ph type="body" idx="1"/>
          </p:nvPr>
        </p:nvSpPr>
        <p:spPr bwMode="auto">
          <a:xfrm>
            <a:off x="190500" y="1447800"/>
            <a:ext cx="8775700" cy="477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t" anchorCtr="0" compatLnSpc="1">
            <a:prstTxWarp prst="textNoShape">
              <a:avLst/>
            </a:prstTxWarp>
          </a:bodyPr>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smtClean="0"/>
          </a:p>
        </p:txBody>
      </p:sp>
      <p:sp>
        <p:nvSpPr>
          <p:cNvPr id="2074" name="Rectangle 26"/>
          <p:cNvSpPr>
            <a:spLocks noGrp="1" noChangeArrowheads="1"/>
          </p:cNvSpPr>
          <p:nvPr>
            <p:ph type="dt" sz="half" idx="2"/>
          </p:nvPr>
        </p:nvSpPr>
        <p:spPr bwMode="auto">
          <a:xfrm>
            <a:off x="169863" y="6273800"/>
            <a:ext cx="24971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defRPr sz="1400"/>
            </a:lvl1pPr>
          </a:lstStyle>
          <a:p>
            <a:fld id="{BCCF7A5F-5758-4A30-9DA5-0CA5EB3C463F}" type="datetimeFigureOut">
              <a:rPr lang="ar-EG" smtClean="0">
                <a:solidFill>
                  <a:prstClr val="white"/>
                </a:solidFill>
              </a:rPr>
              <a:pPr/>
              <a:t>04/08/1441</a:t>
            </a:fld>
            <a:endParaRPr lang="ar-EG">
              <a:solidFill>
                <a:prstClr val="white"/>
              </a:solidFill>
            </a:endParaRPr>
          </a:p>
        </p:txBody>
      </p:sp>
      <p:sp>
        <p:nvSpPr>
          <p:cNvPr id="2075" name="Rectangle 27"/>
          <p:cNvSpPr>
            <a:spLocks noGrp="1" noChangeArrowheads="1"/>
          </p:cNvSpPr>
          <p:nvPr>
            <p:ph type="ftr" sz="quarter" idx="3"/>
          </p:nvPr>
        </p:nvSpPr>
        <p:spPr bwMode="auto">
          <a:xfrm>
            <a:off x="2817813" y="6286500"/>
            <a:ext cx="35782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lgn="ctr">
              <a:defRPr sz="1400"/>
            </a:lvl1pPr>
          </a:lstStyle>
          <a:p>
            <a:endParaRPr lang="ar-EG">
              <a:solidFill>
                <a:prstClr val="white"/>
              </a:solidFill>
            </a:endParaRPr>
          </a:p>
        </p:txBody>
      </p:sp>
      <p:sp>
        <p:nvSpPr>
          <p:cNvPr id="2076" name="Rectangle 28"/>
          <p:cNvSpPr>
            <a:spLocks noGrp="1" noChangeArrowheads="1"/>
          </p:cNvSpPr>
          <p:nvPr>
            <p:ph type="sldNum" sz="quarter" idx="4"/>
          </p:nvPr>
        </p:nvSpPr>
        <p:spPr bwMode="auto">
          <a:xfrm>
            <a:off x="6511925" y="6286500"/>
            <a:ext cx="24622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lgn="r">
              <a:defRPr sz="1400"/>
            </a:lvl1pPr>
          </a:lstStyle>
          <a:p>
            <a:fld id="{E3E1F782-50EA-4A52-BE71-64C6EC31DCA8}" type="slidenum">
              <a:rPr lang="ar-EG" smtClean="0">
                <a:solidFill>
                  <a:prstClr val="white"/>
                </a:solidFill>
              </a:rPr>
              <a:pPr/>
              <a:t>‹#›</a:t>
            </a:fld>
            <a:endParaRPr lang="ar-EG">
              <a:solidFill>
                <a:prstClr val="white"/>
              </a:solidFill>
            </a:endParaRPr>
          </a:p>
        </p:txBody>
      </p:sp>
    </p:spTree>
  </p:cSld>
  <p:clrMap bg1="dk2" tx1="lt1" bg2="dk1"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1" eaLnBrk="1" fontAlgn="base" hangingPunct="1">
        <a:spcBef>
          <a:spcPct val="0"/>
        </a:spcBef>
        <a:spcAft>
          <a:spcPct val="0"/>
        </a:spcAft>
        <a:defRPr kumimoji="1" sz="4400">
          <a:solidFill>
            <a:schemeClr val="tx2"/>
          </a:solidFill>
          <a:latin typeface="+mj-lt"/>
          <a:ea typeface="+mj-ea"/>
          <a:cs typeface="+mj-cs"/>
        </a:defRPr>
      </a:lvl1pPr>
      <a:lvl2pPr algn="ctr" rtl="1" eaLnBrk="1" fontAlgn="base" hangingPunct="1">
        <a:spcBef>
          <a:spcPct val="0"/>
        </a:spcBef>
        <a:spcAft>
          <a:spcPct val="0"/>
        </a:spcAft>
        <a:defRPr kumimoji="1" sz="4400">
          <a:solidFill>
            <a:schemeClr val="tx2"/>
          </a:solidFill>
          <a:latin typeface="Times New Roman" pitchFamily="18" charset="0"/>
        </a:defRPr>
      </a:lvl2pPr>
      <a:lvl3pPr algn="ctr" rtl="1" eaLnBrk="1" fontAlgn="base" hangingPunct="1">
        <a:spcBef>
          <a:spcPct val="0"/>
        </a:spcBef>
        <a:spcAft>
          <a:spcPct val="0"/>
        </a:spcAft>
        <a:defRPr kumimoji="1" sz="4400">
          <a:solidFill>
            <a:schemeClr val="tx2"/>
          </a:solidFill>
          <a:latin typeface="Times New Roman" pitchFamily="18" charset="0"/>
        </a:defRPr>
      </a:lvl3pPr>
      <a:lvl4pPr algn="ctr" rtl="1" eaLnBrk="1" fontAlgn="base" hangingPunct="1">
        <a:spcBef>
          <a:spcPct val="0"/>
        </a:spcBef>
        <a:spcAft>
          <a:spcPct val="0"/>
        </a:spcAft>
        <a:defRPr kumimoji="1" sz="4400">
          <a:solidFill>
            <a:schemeClr val="tx2"/>
          </a:solidFill>
          <a:latin typeface="Times New Roman" pitchFamily="18" charset="0"/>
        </a:defRPr>
      </a:lvl4pPr>
      <a:lvl5pPr algn="ctr" rtl="1" eaLnBrk="1" fontAlgn="base" hangingPunct="1">
        <a:spcBef>
          <a:spcPct val="0"/>
        </a:spcBef>
        <a:spcAft>
          <a:spcPct val="0"/>
        </a:spcAft>
        <a:defRPr kumimoji="1" sz="4400">
          <a:solidFill>
            <a:schemeClr val="tx2"/>
          </a:solidFill>
          <a:latin typeface="Times New Roman" pitchFamily="18" charset="0"/>
        </a:defRPr>
      </a:lvl5pPr>
      <a:lvl6pPr marL="457200" algn="ctr" rtl="1" eaLnBrk="1" fontAlgn="base" hangingPunct="1">
        <a:spcBef>
          <a:spcPct val="0"/>
        </a:spcBef>
        <a:spcAft>
          <a:spcPct val="0"/>
        </a:spcAft>
        <a:defRPr kumimoji="1" sz="4400">
          <a:solidFill>
            <a:schemeClr val="tx2"/>
          </a:solidFill>
          <a:latin typeface="Times New Roman" pitchFamily="18" charset="0"/>
        </a:defRPr>
      </a:lvl6pPr>
      <a:lvl7pPr marL="914400" algn="ctr" rtl="1" eaLnBrk="1" fontAlgn="base" hangingPunct="1">
        <a:spcBef>
          <a:spcPct val="0"/>
        </a:spcBef>
        <a:spcAft>
          <a:spcPct val="0"/>
        </a:spcAft>
        <a:defRPr kumimoji="1" sz="4400">
          <a:solidFill>
            <a:schemeClr val="tx2"/>
          </a:solidFill>
          <a:latin typeface="Times New Roman" pitchFamily="18" charset="0"/>
        </a:defRPr>
      </a:lvl7pPr>
      <a:lvl8pPr marL="1371600" algn="ctr" rtl="1" eaLnBrk="1" fontAlgn="base" hangingPunct="1">
        <a:spcBef>
          <a:spcPct val="0"/>
        </a:spcBef>
        <a:spcAft>
          <a:spcPct val="0"/>
        </a:spcAft>
        <a:defRPr kumimoji="1" sz="4400">
          <a:solidFill>
            <a:schemeClr val="tx2"/>
          </a:solidFill>
          <a:latin typeface="Times New Roman" pitchFamily="18" charset="0"/>
        </a:defRPr>
      </a:lvl8pPr>
      <a:lvl9pPr marL="1828800" algn="ctr" rtl="1" eaLnBrk="1" fontAlgn="base" hangingPunct="1">
        <a:spcBef>
          <a:spcPct val="0"/>
        </a:spcBef>
        <a:spcAft>
          <a:spcPct val="0"/>
        </a:spcAft>
        <a:defRPr kumimoji="1" sz="4400">
          <a:solidFill>
            <a:schemeClr val="tx2"/>
          </a:solidFill>
          <a:latin typeface="Times New Roman" pitchFamily="18" charset="0"/>
        </a:defRPr>
      </a:lvl9pPr>
    </p:titleStyle>
    <p:bodyStyle>
      <a:lvl1pPr marL="342900" indent="-342900" algn="r" rtl="1"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r" rtl="1" eaLnBrk="1" fontAlgn="base" hangingPunct="1">
        <a:spcBef>
          <a:spcPct val="20000"/>
        </a:spcBef>
        <a:spcAft>
          <a:spcPct val="0"/>
        </a:spcAft>
        <a:buChar char="•"/>
        <a:defRPr kumimoji="1" sz="2800">
          <a:solidFill>
            <a:schemeClr val="tx1"/>
          </a:solidFill>
          <a:latin typeface="+mn-lt"/>
        </a:defRPr>
      </a:lvl2pPr>
      <a:lvl3pPr marL="1143000" indent="-228600" algn="r" rtl="1" eaLnBrk="1" fontAlgn="base" hangingPunct="1">
        <a:spcBef>
          <a:spcPct val="20000"/>
        </a:spcBef>
        <a:spcAft>
          <a:spcPct val="0"/>
        </a:spcAft>
        <a:buChar char="•"/>
        <a:defRPr kumimoji="1" sz="2400">
          <a:solidFill>
            <a:schemeClr val="tx1"/>
          </a:solidFill>
          <a:latin typeface="+mn-lt"/>
        </a:defRPr>
      </a:lvl3pPr>
      <a:lvl4pPr marL="1600200" indent="-228600" algn="r" rtl="1" eaLnBrk="1" fontAlgn="base" hangingPunct="1">
        <a:spcBef>
          <a:spcPct val="20000"/>
        </a:spcBef>
        <a:spcAft>
          <a:spcPct val="0"/>
        </a:spcAft>
        <a:buChar char="•"/>
        <a:defRPr kumimoji="1" sz="2000">
          <a:solidFill>
            <a:schemeClr val="tx1"/>
          </a:solidFill>
          <a:latin typeface="+mn-lt"/>
        </a:defRPr>
      </a:lvl4pPr>
      <a:lvl5pPr marL="2057400" indent="-228600" algn="r" rtl="1" eaLnBrk="1" fontAlgn="base" hangingPunct="1">
        <a:spcBef>
          <a:spcPct val="20000"/>
        </a:spcBef>
        <a:spcAft>
          <a:spcPct val="0"/>
        </a:spcAft>
        <a:buChar char="•"/>
        <a:defRPr kumimoji="1" sz="2000">
          <a:solidFill>
            <a:schemeClr val="tx1"/>
          </a:solidFill>
          <a:latin typeface="+mn-lt"/>
        </a:defRPr>
      </a:lvl5pPr>
      <a:lvl6pPr marL="2514600" indent="-228600" algn="r" rtl="1" eaLnBrk="1" fontAlgn="base" hangingPunct="1">
        <a:spcBef>
          <a:spcPct val="20000"/>
        </a:spcBef>
        <a:spcAft>
          <a:spcPct val="0"/>
        </a:spcAft>
        <a:buChar char="•"/>
        <a:defRPr kumimoji="1" sz="2000">
          <a:solidFill>
            <a:schemeClr val="tx1"/>
          </a:solidFill>
          <a:latin typeface="+mn-lt"/>
        </a:defRPr>
      </a:lvl6pPr>
      <a:lvl7pPr marL="2971800" indent="-228600" algn="r" rtl="1" eaLnBrk="1" fontAlgn="base" hangingPunct="1">
        <a:spcBef>
          <a:spcPct val="20000"/>
        </a:spcBef>
        <a:spcAft>
          <a:spcPct val="0"/>
        </a:spcAft>
        <a:buChar char="•"/>
        <a:defRPr kumimoji="1" sz="2000">
          <a:solidFill>
            <a:schemeClr val="tx1"/>
          </a:solidFill>
          <a:latin typeface="+mn-lt"/>
        </a:defRPr>
      </a:lvl7pPr>
      <a:lvl8pPr marL="3429000" indent="-228600" algn="r" rtl="1" eaLnBrk="1" fontAlgn="base" hangingPunct="1">
        <a:spcBef>
          <a:spcPct val="20000"/>
        </a:spcBef>
        <a:spcAft>
          <a:spcPct val="0"/>
        </a:spcAft>
        <a:buChar char="•"/>
        <a:defRPr kumimoji="1" sz="2000">
          <a:solidFill>
            <a:schemeClr val="tx1"/>
          </a:solidFill>
          <a:latin typeface="+mn-lt"/>
        </a:defRPr>
      </a:lvl8pPr>
      <a:lvl9pPr marL="3886200" indent="-228600" algn="r" rtl="1" eaLnBrk="1" fontAlgn="base" hangingPunct="1">
        <a:spcBef>
          <a:spcPct val="20000"/>
        </a:spcBef>
        <a:spcAft>
          <a:spcPct val="0"/>
        </a:spcAft>
        <a:buChar char="•"/>
        <a:defRPr kumimoji="1" sz="2000">
          <a:solidFill>
            <a:schemeClr val="tx1"/>
          </a:solidFill>
          <a:latin typeface="+mn-lt"/>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0" y="0"/>
            <a:ext cx="9144000" cy="6858000"/>
            <a:chOff x="0" y="504825"/>
            <a:chExt cx="9144000" cy="5848350"/>
          </a:xfrm>
        </p:grpSpPr>
        <p:pic>
          <p:nvPicPr>
            <p:cNvPr id="1026" name="Picture 2" descr="C:\Users\Ienovo\Desktop\امينة ونعمة\نعمة\New folder (2)\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04825"/>
              <a:ext cx="9144000" cy="584835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descr="نتيجة بحث الصور عن اداب بنها"/>
            <p:cNvPicPr/>
            <p:nvPr/>
          </p:nvPicPr>
          <p:blipFill>
            <a:blip r:embed="rId3">
              <a:extLst>
                <a:ext uri="{28A0092B-C50C-407E-A947-70E740481C1C}">
                  <a14:useLocalDpi xmlns:a14="http://schemas.microsoft.com/office/drawing/2010/main" val="0"/>
                </a:ext>
              </a:extLst>
            </a:blip>
            <a:srcRect/>
            <a:stretch>
              <a:fillRect/>
            </a:stretch>
          </p:blipFill>
          <p:spPr bwMode="auto">
            <a:xfrm>
              <a:off x="7020272" y="721057"/>
              <a:ext cx="1777008" cy="1195775"/>
            </a:xfrm>
            <a:prstGeom prst="rect">
              <a:avLst/>
            </a:prstGeom>
            <a:noFill/>
            <a:ln>
              <a:noFill/>
            </a:ln>
          </p:spPr>
        </p:pic>
      </p:grpSp>
      <p:sp>
        <p:nvSpPr>
          <p:cNvPr id="2" name="Rectangle 1"/>
          <p:cNvSpPr/>
          <p:nvPr/>
        </p:nvSpPr>
        <p:spPr>
          <a:xfrm>
            <a:off x="3347864" y="3861048"/>
            <a:ext cx="5668330" cy="2477601"/>
          </a:xfrm>
          <a:prstGeom prst="rect">
            <a:avLst/>
          </a:prstGeom>
        </p:spPr>
        <p:txBody>
          <a:bodyPr wrap="square">
            <a:spAutoFit/>
          </a:bodyPr>
          <a:lstStyle/>
          <a:p>
            <a:pPr algn="ctr"/>
            <a:r>
              <a:rPr lang="en-US" sz="2800" b="1" dirty="0">
                <a:solidFill>
                  <a:srgbClr val="FF0000"/>
                </a:solidFill>
                <a:latin typeface="Aharoni" panose="02010803020104030203" pitchFamily="2" charset="-79"/>
                <a:cs typeface="Aharoni" panose="02010803020104030203" pitchFamily="2" charset="-79"/>
              </a:rPr>
              <a:t>Specialized Psychological Texts</a:t>
            </a:r>
          </a:p>
          <a:p>
            <a:pPr algn="ctr"/>
            <a:r>
              <a:rPr lang="en-US" sz="2800" dirty="0">
                <a:solidFill>
                  <a:srgbClr val="FFFF00"/>
                </a:solidFill>
              </a:rPr>
              <a:t>Frist year</a:t>
            </a:r>
          </a:p>
          <a:p>
            <a:pPr algn="ctr"/>
            <a:r>
              <a:rPr lang="en-US" sz="2800" dirty="0">
                <a:solidFill>
                  <a:prstClr val="white"/>
                </a:solidFill>
              </a:rPr>
              <a:t>Second</a:t>
            </a:r>
            <a:r>
              <a:rPr lang="en-US" sz="2800" baseline="30000" dirty="0">
                <a:solidFill>
                  <a:prstClr val="white"/>
                </a:solidFill>
              </a:rPr>
              <a:t>ed </a:t>
            </a:r>
            <a:r>
              <a:rPr lang="en-US" sz="2800" dirty="0">
                <a:solidFill>
                  <a:prstClr val="white"/>
                </a:solidFill>
              </a:rPr>
              <a:t>semester</a:t>
            </a:r>
          </a:p>
          <a:p>
            <a:pPr algn="ctr"/>
            <a:r>
              <a:rPr lang="en-US" sz="2800" dirty="0">
                <a:solidFill>
                  <a:srgbClr val="FFFF00"/>
                </a:solidFill>
              </a:rPr>
              <a:t>Selected by</a:t>
            </a:r>
          </a:p>
          <a:p>
            <a:pPr algn="ctr"/>
            <a:r>
              <a:rPr lang="en-US" sz="1100" dirty="0">
                <a:solidFill>
                  <a:prstClr val="white"/>
                </a:solidFill>
              </a:rPr>
              <a:t> </a:t>
            </a:r>
            <a:endParaRPr lang="en-US" sz="2800" dirty="0">
              <a:solidFill>
                <a:prstClr val="white"/>
              </a:solidFill>
            </a:endParaRPr>
          </a:p>
          <a:p>
            <a:pPr algn="ctr"/>
            <a:r>
              <a:rPr lang="en-US" sz="3200" b="1" dirty="0">
                <a:solidFill>
                  <a:srgbClr val="FF0000"/>
                </a:solidFill>
                <a:latin typeface="Aharoni" panose="02010803020104030203" pitchFamily="2" charset="-79"/>
                <a:cs typeface="Aharoni" panose="02010803020104030203" pitchFamily="2" charset="-79"/>
              </a:rPr>
              <a:t>Prof .Dr. NEAMA A.K.AHMED</a:t>
            </a:r>
          </a:p>
        </p:txBody>
      </p:sp>
    </p:spTree>
    <p:extLst>
      <p:ext uri="{BB962C8B-B14F-4D97-AF65-F5344CB8AC3E}">
        <p14:creationId xmlns:p14="http://schemas.microsoft.com/office/powerpoint/2010/main" val="6491014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260648"/>
            <a:ext cx="8496944" cy="6001643"/>
          </a:xfrm>
          <a:prstGeom prst="rect">
            <a:avLst/>
          </a:prstGeom>
        </p:spPr>
        <p:txBody>
          <a:bodyPr wrap="square">
            <a:spAutoFit/>
          </a:bodyPr>
          <a:lstStyle/>
          <a:p>
            <a:pPr algn="just" rtl="0"/>
            <a:r>
              <a:rPr lang="en-US" sz="3200" dirty="0">
                <a:solidFill>
                  <a:prstClr val="white"/>
                </a:solidFill>
              </a:rPr>
              <a:t>The effects of bad mood such as sadness or depression are more complicated, and research results have not been entirely consistent (</a:t>
            </a:r>
            <a:r>
              <a:rPr lang="en-US" sz="3200" dirty="0" err="1">
                <a:solidFill>
                  <a:prstClr val="white"/>
                </a:solidFill>
              </a:rPr>
              <a:t>Cialdini</a:t>
            </a:r>
            <a:r>
              <a:rPr lang="en-US" sz="3200" dirty="0">
                <a:solidFill>
                  <a:prstClr val="white"/>
                </a:solidFill>
              </a:rPr>
              <a:t>, Baumann, &amp; </a:t>
            </a:r>
            <a:r>
              <a:rPr lang="en-US" sz="3200" dirty="0" err="1">
                <a:solidFill>
                  <a:prstClr val="white"/>
                </a:solidFill>
              </a:rPr>
              <a:t>Kenrick</a:t>
            </a:r>
            <a:r>
              <a:rPr lang="en-US" sz="3200" dirty="0">
                <a:solidFill>
                  <a:prstClr val="white"/>
                </a:solidFill>
              </a:rPr>
              <a:t>, 1 981). If a bad mood causes us to focus on </a:t>
            </a:r>
            <a:r>
              <a:rPr lang="en-US" sz="3200" dirty="0" err="1">
                <a:solidFill>
                  <a:prstClr val="white"/>
                </a:solidFill>
              </a:rPr>
              <a:t>ourself</a:t>
            </a:r>
            <a:r>
              <a:rPr lang="en-US" sz="3200" dirty="0">
                <a:solidFill>
                  <a:prstClr val="white"/>
                </a:solidFill>
              </a:rPr>
              <a:t> and our own needs, it may lessen the likelihood of our helping someone else (Thompson, Cowan, &amp; </a:t>
            </a:r>
            <a:r>
              <a:rPr lang="en-US" sz="3200" dirty="0" err="1">
                <a:solidFill>
                  <a:prstClr val="white"/>
                </a:solidFill>
              </a:rPr>
              <a:t>Rosenhan</a:t>
            </a:r>
            <a:r>
              <a:rPr lang="en-US" sz="3200" dirty="0">
                <a:solidFill>
                  <a:prstClr val="white"/>
                </a:solidFill>
              </a:rPr>
              <a:t>, 1980). On the other hand, if we think helping someone else might make us feel better and so relieve our bad mood, we may actually be more likely to offer assistance. </a:t>
            </a:r>
            <a:endParaRPr lang="ar-EG" sz="3200" dirty="0">
              <a:solidFill>
                <a:prstClr val="white"/>
              </a:solidFill>
            </a:endParaRPr>
          </a:p>
        </p:txBody>
      </p:sp>
    </p:spTree>
    <p:extLst>
      <p:ext uri="{BB962C8B-B14F-4D97-AF65-F5344CB8AC3E}">
        <p14:creationId xmlns:p14="http://schemas.microsoft.com/office/powerpoint/2010/main" val="25477809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80278"/>
            <a:ext cx="8496944" cy="6186309"/>
          </a:xfrm>
          <a:prstGeom prst="rect">
            <a:avLst/>
          </a:prstGeom>
        </p:spPr>
        <p:txBody>
          <a:bodyPr wrap="square">
            <a:spAutoFit/>
          </a:bodyPr>
          <a:lstStyle/>
          <a:p>
            <a:pPr algn="just" rtl="0"/>
            <a:r>
              <a:rPr lang="en-US" sz="4400" dirty="0">
                <a:solidFill>
                  <a:prstClr val="white"/>
                </a:solidFill>
              </a:rPr>
              <a:t>A further complication is that the link between feeling bad and helping others is clearer in adults than in children (</a:t>
            </a:r>
            <a:r>
              <a:rPr lang="en-US" sz="4400" dirty="0" err="1">
                <a:solidFill>
                  <a:prstClr val="white"/>
                </a:solidFill>
              </a:rPr>
              <a:t>Cialdini</a:t>
            </a:r>
            <a:r>
              <a:rPr lang="en-US" sz="4400" dirty="0">
                <a:solidFill>
                  <a:prstClr val="white"/>
                </a:solidFill>
              </a:rPr>
              <a:t> et al., 1981). One reason for this may be that children have to learn, as part of growing up, that helping others is a gratifying act that can improve their own feelings.</a:t>
            </a:r>
          </a:p>
        </p:txBody>
      </p:sp>
    </p:spTree>
    <p:extLst>
      <p:ext uri="{BB962C8B-B14F-4D97-AF65-F5344CB8AC3E}">
        <p14:creationId xmlns:p14="http://schemas.microsoft.com/office/powerpoint/2010/main" val="37202336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75856" y="2644169"/>
            <a:ext cx="3137782" cy="1200329"/>
          </a:xfrm>
          <a:prstGeom prst="rect">
            <a:avLst/>
          </a:prstGeom>
        </p:spPr>
        <p:txBody>
          <a:bodyPr wrap="none">
            <a:spAutoFit/>
          </a:bodyPr>
          <a:lstStyle/>
          <a:p>
            <a:pPr rtl="0"/>
            <a:r>
              <a:rPr lang="en-US" sz="7200" b="1" dirty="0">
                <a:solidFill>
                  <a:srgbClr val="FF0000"/>
                </a:solidFill>
              </a:rPr>
              <a:t>GUILT</a:t>
            </a:r>
          </a:p>
        </p:txBody>
      </p:sp>
    </p:spTree>
    <p:extLst>
      <p:ext uri="{BB962C8B-B14F-4D97-AF65-F5344CB8AC3E}">
        <p14:creationId xmlns:p14="http://schemas.microsoft.com/office/powerpoint/2010/main" val="9968109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27384"/>
            <a:ext cx="8352928" cy="6986528"/>
          </a:xfrm>
          <a:prstGeom prst="rect">
            <a:avLst/>
          </a:prstGeom>
        </p:spPr>
        <p:txBody>
          <a:bodyPr wrap="square">
            <a:spAutoFit/>
          </a:bodyPr>
          <a:lstStyle/>
          <a:p>
            <a:pPr algn="just" rtl="0"/>
            <a:r>
              <a:rPr lang="en-US" sz="2800" dirty="0">
                <a:solidFill>
                  <a:prstClr val="white"/>
                </a:solidFill>
              </a:rPr>
              <a:t>A psychological state with special relevance to prosocial behavior is guilt, the unpleasant feeling aroused when we do something we consider wrong. A desire to reduce feelings of guilt can lead us to help someone we have harmed, or to get rid of our guilt by doing a "good deed."</a:t>
            </a:r>
          </a:p>
          <a:p>
            <a:pPr algn="just" rtl="0"/>
            <a:r>
              <a:rPr lang="en-US" sz="2800" dirty="0">
                <a:solidFill>
                  <a:prstClr val="white"/>
                </a:solidFill>
              </a:rPr>
              <a:t>Several studies have shown that arousing guilt increases helpfulness (Cunningham et al., 1980). In one study (Freedman, Wallington, &amp; Bless, 1967), the experimenter told the subjects it was extremely important that they not know anything about the test they were going to take, and the situation was set up so that virtually all the subjects said they knew nothing about it. Some of the subjects, however, had been told about the test by a confederate</a:t>
            </a:r>
            <a:endParaRPr lang="ar-EG" sz="2800" dirty="0">
              <a:solidFill>
                <a:prstClr val="white"/>
              </a:solidFill>
            </a:endParaRPr>
          </a:p>
        </p:txBody>
      </p:sp>
    </p:spTree>
    <p:extLst>
      <p:ext uri="{BB962C8B-B14F-4D97-AF65-F5344CB8AC3E}">
        <p14:creationId xmlns:p14="http://schemas.microsoft.com/office/powerpoint/2010/main" val="1685202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9944" y="188640"/>
            <a:ext cx="8352928" cy="6863417"/>
          </a:xfrm>
          <a:prstGeom prst="rect">
            <a:avLst/>
          </a:prstGeom>
        </p:spPr>
        <p:txBody>
          <a:bodyPr wrap="square">
            <a:spAutoFit/>
          </a:bodyPr>
          <a:lstStyle/>
          <a:p>
            <a:pPr algn="just" rtl="0"/>
            <a:r>
              <a:rPr lang="en-US" sz="4000" dirty="0">
                <a:solidFill>
                  <a:prstClr val="white"/>
                </a:solidFill>
              </a:rPr>
              <a:t>Thus, these subjects were lying to the experimenter. Telling a lie and thereby perhaps ruining an experiment was expected to arouse guilt. It did. There was almost twice as much compliance among the ''liars."</a:t>
            </a:r>
          </a:p>
          <a:p>
            <a:pPr algn="just" rtl="0"/>
            <a:r>
              <a:rPr lang="en-US" sz="4000" dirty="0">
                <a:solidFill>
                  <a:prstClr val="white"/>
                </a:solidFill>
              </a:rPr>
              <a:t>In another experiment by the same researchers, the subjects sat at a table waiting for the experiment to begin.</a:t>
            </a:r>
            <a:endParaRPr lang="ar-EG" sz="4000" dirty="0">
              <a:solidFill>
                <a:prstClr val="white"/>
              </a:solidFill>
            </a:endParaRPr>
          </a:p>
        </p:txBody>
      </p:sp>
    </p:spTree>
    <p:extLst>
      <p:ext uri="{BB962C8B-B14F-4D97-AF65-F5344CB8AC3E}">
        <p14:creationId xmlns:p14="http://schemas.microsoft.com/office/powerpoint/2010/main" val="35947903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1256" y="116632"/>
            <a:ext cx="8568952" cy="6001643"/>
          </a:xfrm>
          <a:prstGeom prst="rect">
            <a:avLst/>
          </a:prstGeom>
        </p:spPr>
        <p:txBody>
          <a:bodyPr wrap="square">
            <a:spAutoFit/>
          </a:bodyPr>
          <a:lstStyle/>
          <a:p>
            <a:pPr algn="just" rtl="0"/>
            <a:r>
              <a:rPr lang="en-US" sz="3200" dirty="0">
                <a:solidFill>
                  <a:prstClr val="white"/>
                </a:solidFill>
              </a:rPr>
              <a:t>In some conditions, the table was prepared so that the slightest touch would tip it over and scatter index cards, which had been described as needed for somebody's thesis, all over the room. When the subjects tipped the table, they presumably felt responsible and guilty for mixing up the cards. In one control condition, the table was tipped by a confederate. In another, the table was stable and the cards were not scattered. Once again, there was more helping in the guilt condition than in either control condition.</a:t>
            </a:r>
          </a:p>
        </p:txBody>
      </p:sp>
    </p:spTree>
    <p:extLst>
      <p:ext uri="{BB962C8B-B14F-4D97-AF65-F5344CB8AC3E}">
        <p14:creationId xmlns:p14="http://schemas.microsoft.com/office/powerpoint/2010/main" val="36984114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289679"/>
            <a:ext cx="8568952" cy="6494085"/>
          </a:xfrm>
          <a:prstGeom prst="rect">
            <a:avLst/>
          </a:prstGeom>
        </p:spPr>
        <p:txBody>
          <a:bodyPr wrap="square">
            <a:spAutoFit/>
          </a:bodyPr>
          <a:lstStyle/>
          <a:p>
            <a:pPr algn="just" rtl="0"/>
            <a:r>
              <a:rPr lang="en-US" sz="3200" dirty="0">
                <a:solidFill>
                  <a:prstClr val="white"/>
                </a:solidFill>
              </a:rPr>
              <a:t>Other studies suggest that guilty people may have conflicting motivations. On the one hand, they want to make up for their bad deeds by helping the victim or doing good for someone else. On the other hand, they also want to avoid confronting the victim, for fear of discovery, embarrassment, or retaliation. The impact of guilt on helping may be greatest when the guilty person can help without having to confront the victim directly.</a:t>
            </a:r>
          </a:p>
          <a:p>
            <a:pPr algn="just" rtl="0"/>
            <a:r>
              <a:rPr lang="en-US" sz="3200" dirty="0">
                <a:solidFill>
                  <a:prstClr val="white"/>
                </a:solidFill>
              </a:rPr>
              <a:t>An interesting aspect of the relationship between guilt and helping involves the effect of confession</a:t>
            </a:r>
            <a:endParaRPr lang="ar-EG" sz="3200" dirty="0">
              <a:solidFill>
                <a:prstClr val="white"/>
              </a:solidFill>
            </a:endParaRPr>
          </a:p>
        </p:txBody>
      </p:sp>
    </p:spTree>
    <p:extLst>
      <p:ext uri="{BB962C8B-B14F-4D97-AF65-F5344CB8AC3E}">
        <p14:creationId xmlns:p14="http://schemas.microsoft.com/office/powerpoint/2010/main" val="34624104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6976" y="260648"/>
            <a:ext cx="8424936" cy="6124754"/>
          </a:xfrm>
          <a:prstGeom prst="rect">
            <a:avLst/>
          </a:prstGeom>
        </p:spPr>
        <p:txBody>
          <a:bodyPr wrap="square">
            <a:spAutoFit/>
          </a:bodyPr>
          <a:lstStyle/>
          <a:p>
            <a:pPr algn="just" rtl="0"/>
            <a:r>
              <a:rPr lang="en-US" sz="2800" dirty="0">
                <a:solidFill>
                  <a:prstClr val="white"/>
                </a:solidFill>
              </a:rPr>
              <a:t>One of the most common assumptions about confession is that it is good for the soul, by which we presumably mean that it is a form of expiation. This, in turn, implies that confession should reduce feelings of guilt. If confession does reduce guilt, it should also reduce helping. Studies by </a:t>
            </a:r>
            <a:r>
              <a:rPr lang="en-US" sz="2800" dirty="0" err="1">
                <a:solidFill>
                  <a:prstClr val="white"/>
                </a:solidFill>
              </a:rPr>
              <a:t>Carlsmith</a:t>
            </a:r>
            <a:r>
              <a:rPr lang="en-US" sz="2800" dirty="0">
                <a:solidFill>
                  <a:prstClr val="white"/>
                </a:solidFill>
              </a:rPr>
              <a:t>, </a:t>
            </a:r>
            <a:r>
              <a:rPr lang="en-US" sz="2800" dirty="0" err="1">
                <a:solidFill>
                  <a:prstClr val="white"/>
                </a:solidFill>
              </a:rPr>
              <a:t>Ellswonh</a:t>
            </a:r>
            <a:r>
              <a:rPr lang="en-US" sz="2800" dirty="0">
                <a:solidFill>
                  <a:prstClr val="white"/>
                </a:solidFill>
              </a:rPr>
              <a:t>, and Whiteside (1968) supported this prediction. In the first study, subjects believed they had ruined an experiment because they used information they were not supposed to have. Some were allowed to confess what they had done; others were not given this opportunity; and a third group, who did not think they had ruined the study, served as a control.</a:t>
            </a:r>
            <a:endParaRPr lang="ar-EG" sz="2800" dirty="0">
              <a:solidFill>
                <a:prstClr val="white"/>
              </a:solidFill>
            </a:endParaRPr>
          </a:p>
        </p:txBody>
      </p:sp>
    </p:spTree>
    <p:extLst>
      <p:ext uri="{BB962C8B-B14F-4D97-AF65-F5344CB8AC3E}">
        <p14:creationId xmlns:p14="http://schemas.microsoft.com/office/powerpoint/2010/main" val="13946638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243513"/>
            <a:ext cx="8496944" cy="6186309"/>
          </a:xfrm>
          <a:prstGeom prst="rect">
            <a:avLst/>
          </a:prstGeom>
        </p:spPr>
        <p:txBody>
          <a:bodyPr wrap="square">
            <a:spAutoFit/>
          </a:bodyPr>
          <a:lstStyle/>
          <a:p>
            <a:pPr algn="just" rtl="0"/>
            <a:r>
              <a:rPr lang="en-US" sz="3600" dirty="0">
                <a:solidFill>
                  <a:prstClr val="white"/>
                </a:solidFill>
              </a:rPr>
              <a:t>All the subjects were asked to volunteer for further experiments.</a:t>
            </a:r>
          </a:p>
          <a:p>
            <a:pPr algn="just" rtl="0"/>
            <a:r>
              <a:rPr lang="en-US" sz="3600" dirty="0">
                <a:solidFill>
                  <a:prstClr val="white"/>
                </a:solidFill>
              </a:rPr>
              <a:t>The results are shown. It is clear that guilt increased helping. Those who used illicit information complied more than those who did not have the information. It is also clear that confessing, which reduced guilt, also reduced helpfulness. Those in the guilt condition who confessed compiled little more than those in the control group.</a:t>
            </a:r>
          </a:p>
        </p:txBody>
      </p:sp>
    </p:spTree>
    <p:extLst>
      <p:ext uri="{BB962C8B-B14F-4D97-AF65-F5344CB8AC3E}">
        <p14:creationId xmlns:p14="http://schemas.microsoft.com/office/powerpoint/2010/main" val="3850964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971600" y="2338573"/>
            <a:ext cx="7308304"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indent="457200" algn="ctr" rtl="0" fontAlgn="base">
              <a:spcBef>
                <a:spcPct val="0"/>
              </a:spcBef>
              <a:spcAft>
                <a:spcPct val="0"/>
              </a:spcAft>
            </a:pPr>
            <a:r>
              <a:rPr lang="en-US" altLang="ar-EG" sz="4800" b="1" dirty="0">
                <a:solidFill>
                  <a:srgbClr val="FF0000"/>
                </a:solidFill>
              </a:rPr>
              <a:t>PERSONAL DISTRESS AND EMPATHIC CONCERN</a:t>
            </a:r>
          </a:p>
        </p:txBody>
      </p:sp>
    </p:spTree>
    <p:extLst>
      <p:ext uri="{BB962C8B-B14F-4D97-AF65-F5344CB8AC3E}">
        <p14:creationId xmlns:p14="http://schemas.microsoft.com/office/powerpoint/2010/main" val="12391765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3140968"/>
            <a:ext cx="7774360" cy="923330"/>
          </a:xfrm>
          <a:prstGeom prst="rect">
            <a:avLst/>
          </a:prstGeom>
        </p:spPr>
        <p:txBody>
          <a:bodyPr wrap="square">
            <a:spAutoFit/>
          </a:bodyPr>
          <a:lstStyle/>
          <a:p>
            <a:pPr algn="just" rtl="0" fontAlgn="base">
              <a:spcBef>
                <a:spcPct val="0"/>
              </a:spcBef>
              <a:spcAft>
                <a:spcPct val="0"/>
              </a:spcAft>
            </a:pPr>
            <a:r>
              <a:rPr lang="en-US" sz="5400" b="1" dirty="0">
                <a:solidFill>
                  <a:srgbClr val="FFFF00"/>
                </a:solidFill>
                <a:latin typeface="Aharoni" panose="02010803020104030203" pitchFamily="2" charset="-79"/>
                <a:ea typeface="Calibri" pitchFamily="34" charset="0"/>
                <a:cs typeface="Aharoni" panose="02010803020104030203" pitchFamily="2" charset="-79"/>
              </a:rPr>
              <a:t>PERSONALITY FACTORS      </a:t>
            </a:r>
          </a:p>
        </p:txBody>
      </p:sp>
    </p:spTree>
    <p:extLst>
      <p:ext uri="{BB962C8B-B14F-4D97-AF65-F5344CB8AC3E}">
        <p14:creationId xmlns:p14="http://schemas.microsoft.com/office/powerpoint/2010/main" val="9490673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Users\Ienovo\Desktop\امينة ونعمة\نعمة\New folder (2)\IMG-20200318-WA0020.jpg"/>
          <p:cNvPicPr/>
          <p:nvPr/>
        </p:nvPicPr>
        <p:blipFill>
          <a:blip r:embed="rId2">
            <a:extLst>
              <a:ext uri="{28A0092B-C50C-407E-A947-70E740481C1C}">
                <a14:useLocalDpi xmlns:a14="http://schemas.microsoft.com/office/drawing/2010/main" val="0"/>
              </a:ext>
            </a:extLst>
          </a:blip>
          <a:srcRect/>
          <a:stretch>
            <a:fillRect/>
          </a:stretch>
        </p:blipFill>
        <p:spPr bwMode="auto">
          <a:xfrm>
            <a:off x="1938337" y="1652588"/>
            <a:ext cx="5267325" cy="3552825"/>
          </a:xfrm>
          <a:prstGeom prst="rect">
            <a:avLst/>
          </a:prstGeom>
          <a:noFill/>
          <a:ln>
            <a:noFill/>
          </a:ln>
        </p:spPr>
      </p:pic>
    </p:spTree>
    <p:extLst>
      <p:ext uri="{BB962C8B-B14F-4D97-AF65-F5344CB8AC3E}">
        <p14:creationId xmlns:p14="http://schemas.microsoft.com/office/powerpoint/2010/main" val="42746019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188640"/>
            <a:ext cx="8568952" cy="6186309"/>
          </a:xfrm>
          <a:prstGeom prst="rect">
            <a:avLst/>
          </a:prstGeom>
        </p:spPr>
        <p:txBody>
          <a:bodyPr wrap="square">
            <a:spAutoFit/>
          </a:bodyPr>
          <a:lstStyle/>
          <a:p>
            <a:pPr algn="just" rtl="0"/>
            <a:r>
              <a:rPr lang="en-US" sz="4400" dirty="0">
                <a:solidFill>
                  <a:prstClr val="white"/>
                </a:solidFill>
              </a:rPr>
              <a:t>Picture for a moment the sight of people in serious distress: the mangled bodies of victims in a train crash, a starving child in ragged clothes, an anguished father whose child has disappeared.</a:t>
            </a:r>
          </a:p>
          <a:p>
            <a:pPr algn="just" rtl="0"/>
            <a:r>
              <a:rPr lang="en-US" sz="4400" dirty="0">
                <a:solidFill>
                  <a:prstClr val="white"/>
                </a:solidFill>
              </a:rPr>
              <a:t>Witnessing people in need often evokes powerful emotions.</a:t>
            </a:r>
          </a:p>
        </p:txBody>
      </p:sp>
    </p:spTree>
    <p:extLst>
      <p:ext uri="{BB962C8B-B14F-4D97-AF65-F5344CB8AC3E}">
        <p14:creationId xmlns:p14="http://schemas.microsoft.com/office/powerpoint/2010/main" val="27244227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1443841"/>
            <a:ext cx="8424936" cy="3477875"/>
          </a:xfrm>
          <a:prstGeom prst="rect">
            <a:avLst/>
          </a:prstGeom>
        </p:spPr>
        <p:txBody>
          <a:bodyPr wrap="square">
            <a:spAutoFit/>
          </a:bodyPr>
          <a:lstStyle/>
          <a:p>
            <a:pPr algn="just" rtl="0"/>
            <a:r>
              <a:rPr lang="en-US" sz="2800" dirty="0">
                <a:solidFill>
                  <a:prstClr val="white"/>
                </a:solidFill>
              </a:rPr>
              <a:t>Guilt, Confession, and Helping</a:t>
            </a:r>
          </a:p>
          <a:p>
            <a:pPr algn="just" rtl="0"/>
            <a:r>
              <a:rPr lang="ar-SA" sz="2800" dirty="0">
                <a:solidFill>
                  <a:prstClr val="white"/>
                </a:solidFill>
              </a:rPr>
              <a:t> </a:t>
            </a:r>
            <a:r>
              <a:rPr lang="en-US" sz="2800" dirty="0">
                <a:solidFill>
                  <a:prstClr val="white"/>
                </a:solidFill>
              </a:rPr>
              <a:t>  </a:t>
            </a:r>
          </a:p>
          <a:p>
            <a:pPr algn="just" rtl="0"/>
            <a:r>
              <a:rPr lang="en-US" sz="2400" dirty="0">
                <a:solidFill>
                  <a:prstClr val="white"/>
                </a:solidFill>
              </a:rPr>
              <a:t>CONDITION                                     NUMBER OF HOURS</a:t>
            </a:r>
          </a:p>
          <a:p>
            <a:pPr algn="just" rtl="0"/>
            <a:r>
              <a:rPr lang="en-US" sz="2800" dirty="0">
                <a:solidFill>
                  <a:prstClr val="white"/>
                </a:solidFill>
              </a:rPr>
              <a:t>                                                        VOLUNTEERED</a:t>
            </a:r>
          </a:p>
          <a:p>
            <a:pPr algn="just" rtl="0"/>
            <a:r>
              <a:rPr lang="en-US" sz="2800" dirty="0">
                <a:solidFill>
                  <a:prstClr val="white"/>
                </a:solidFill>
              </a:rPr>
              <a:t>Guilt							4.33</a:t>
            </a:r>
          </a:p>
          <a:p>
            <a:pPr algn="just" rtl="0"/>
            <a:r>
              <a:rPr lang="en-US" sz="2800" dirty="0">
                <a:solidFill>
                  <a:prstClr val="white"/>
                </a:solidFill>
              </a:rPr>
              <a:t>Confession						2.67</a:t>
            </a:r>
          </a:p>
          <a:p>
            <a:pPr algn="just" rtl="0"/>
            <a:r>
              <a:rPr lang="en-US" sz="2800" dirty="0">
                <a:solidFill>
                  <a:prstClr val="white"/>
                </a:solidFill>
              </a:rPr>
              <a:t>Control			       		           1.92</a:t>
            </a:r>
          </a:p>
          <a:p>
            <a:pPr algn="just" rtl="0"/>
            <a:r>
              <a:rPr lang="en-US" sz="2800" dirty="0">
                <a:solidFill>
                  <a:prstClr val="white"/>
                </a:solidFill>
              </a:rPr>
              <a:t>Source: Adapted from </a:t>
            </a:r>
            <a:r>
              <a:rPr lang="en-US" sz="2800" dirty="0" err="1">
                <a:solidFill>
                  <a:prstClr val="white"/>
                </a:solidFill>
              </a:rPr>
              <a:t>Carlsmith</a:t>
            </a:r>
            <a:r>
              <a:rPr lang="en-US" sz="2800" dirty="0">
                <a:solidFill>
                  <a:prstClr val="white"/>
                </a:solidFill>
              </a:rPr>
              <a:t> et al. (1968).</a:t>
            </a:r>
          </a:p>
        </p:txBody>
      </p:sp>
    </p:spTree>
    <p:extLst>
      <p:ext uri="{BB962C8B-B14F-4D97-AF65-F5344CB8AC3E}">
        <p14:creationId xmlns:p14="http://schemas.microsoft.com/office/powerpoint/2010/main" val="13282762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184" y="105014"/>
            <a:ext cx="8352928" cy="6740307"/>
          </a:xfrm>
          <a:prstGeom prst="rect">
            <a:avLst/>
          </a:prstGeom>
        </p:spPr>
        <p:txBody>
          <a:bodyPr wrap="square">
            <a:spAutoFit/>
          </a:bodyPr>
          <a:lstStyle/>
          <a:p>
            <a:pPr algn="just" rtl="0"/>
            <a:r>
              <a:rPr lang="en-US" sz="3600" b="1" dirty="0">
                <a:solidFill>
                  <a:prstClr val="white"/>
                </a:solidFill>
              </a:rPr>
              <a:t>Personal distress</a:t>
            </a:r>
            <a:r>
              <a:rPr lang="en-US" sz="3600" dirty="0">
                <a:solidFill>
                  <a:prstClr val="white"/>
                </a:solidFill>
              </a:rPr>
              <a:t>       refers to our own personal reactions to the suffering of others—our feelings of shock, horror, alarm, concern, helplessness, or whatever. In contrast, </a:t>
            </a:r>
            <a:r>
              <a:rPr lang="en-US" sz="3600" b="1" dirty="0">
                <a:solidFill>
                  <a:prstClr val="white"/>
                </a:solidFill>
              </a:rPr>
              <a:t>empathic concern</a:t>
            </a:r>
            <a:r>
              <a:rPr lang="en-US" sz="3600" dirty="0">
                <a:solidFill>
                  <a:prstClr val="white"/>
                </a:solidFill>
              </a:rPr>
              <a:t> refers to feelings of sympathy and caring for others, in particular to sharing vicariously or indirectly in the suffering of others. The key difference is that personal distress focuses on the self, whereas empathic concern focuses on the victim. .</a:t>
            </a:r>
          </a:p>
        </p:txBody>
      </p:sp>
    </p:spTree>
    <p:extLst>
      <p:ext uri="{BB962C8B-B14F-4D97-AF65-F5344CB8AC3E}">
        <p14:creationId xmlns:p14="http://schemas.microsoft.com/office/powerpoint/2010/main" val="425691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116632"/>
            <a:ext cx="8352928" cy="6740307"/>
          </a:xfrm>
          <a:prstGeom prst="rect">
            <a:avLst/>
          </a:prstGeom>
        </p:spPr>
        <p:txBody>
          <a:bodyPr wrap="square">
            <a:spAutoFit/>
          </a:bodyPr>
          <a:lstStyle/>
          <a:p>
            <a:pPr algn="just" rtl="0"/>
            <a:r>
              <a:rPr lang="en-US" sz="3600" dirty="0">
                <a:solidFill>
                  <a:prstClr val="white"/>
                </a:solidFill>
              </a:rPr>
              <a:t>Personal distress motivates us to reduce our own discomfort. We might do this by helping a person in need, but we can also do it by escaping from the situation or ignoring the suffering around us. In contrast, empathic concern can be reduced only by actually helping the person in distress. Since the goal of empathic concern is enhancing the welfare of someone else, it would clearly be an altruistic (not self-interested) source of helping behavior.</a:t>
            </a:r>
          </a:p>
        </p:txBody>
      </p:sp>
    </p:spTree>
    <p:extLst>
      <p:ext uri="{BB962C8B-B14F-4D97-AF65-F5344CB8AC3E}">
        <p14:creationId xmlns:p14="http://schemas.microsoft.com/office/powerpoint/2010/main" val="12364967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243513"/>
            <a:ext cx="8424936" cy="6186309"/>
          </a:xfrm>
          <a:prstGeom prst="rect">
            <a:avLst/>
          </a:prstGeom>
        </p:spPr>
        <p:txBody>
          <a:bodyPr wrap="square">
            <a:spAutoFit/>
          </a:bodyPr>
          <a:lstStyle/>
          <a:p>
            <a:pPr algn="just" rtl="0"/>
            <a:r>
              <a:rPr lang="en-US" sz="3600" dirty="0">
                <a:solidFill>
                  <a:prstClr val="white"/>
                </a:solidFill>
              </a:rPr>
              <a:t>Several studies have shown that empathy increases prosocial behavior (Hoffman, 1981). For example, in one study (Toi &amp; Batson, 1982) college students learned of the plight of Carol, another student who had broken both legs in a car accident and was seriously behind in her school work. After listening to a tape-recorded interview with Carol, each subject was asked if she would be willing to help Carol</a:t>
            </a:r>
            <a:endParaRPr lang="ar-EG" sz="3600" dirty="0">
              <a:solidFill>
                <a:prstClr val="white"/>
              </a:solidFill>
            </a:endParaRPr>
          </a:p>
        </p:txBody>
      </p:sp>
    </p:spTree>
    <p:extLst>
      <p:ext uri="{BB962C8B-B14F-4D97-AF65-F5344CB8AC3E}">
        <p14:creationId xmlns:p14="http://schemas.microsoft.com/office/powerpoint/2010/main" val="6075303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260648"/>
            <a:ext cx="8568952" cy="6001643"/>
          </a:xfrm>
          <a:prstGeom prst="rect">
            <a:avLst/>
          </a:prstGeom>
        </p:spPr>
        <p:txBody>
          <a:bodyPr wrap="square">
            <a:spAutoFit/>
          </a:bodyPr>
          <a:lstStyle/>
          <a:p>
            <a:pPr algn="just" rtl="0"/>
            <a:r>
              <a:rPr lang="en-US" sz="3200" dirty="0">
                <a:solidFill>
                  <a:prstClr val="white"/>
                </a:solidFill>
              </a:rPr>
              <a:t>Empathy was manipulated by varying the listening instructions given to subjects. In a high-empathy condition, subjects were told: "Try to take the perspective of the person who is being interviewed, imagining how he or she feels about what has happened and how it has affected his or her life." In a low-empathy condition, subjects were told: "Try to be as objective as possible, carefully attending to all the information presented. . . . Try not to concern yourself with how the person being interviewed feels about what happened."</a:t>
            </a:r>
          </a:p>
        </p:txBody>
      </p:sp>
    </p:spTree>
    <p:extLst>
      <p:ext uri="{BB962C8B-B14F-4D97-AF65-F5344CB8AC3E}">
        <p14:creationId xmlns:p14="http://schemas.microsoft.com/office/powerpoint/2010/main" val="3430936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8592" y="331440"/>
            <a:ext cx="8424936" cy="5262979"/>
          </a:xfrm>
          <a:prstGeom prst="rect">
            <a:avLst/>
          </a:prstGeom>
        </p:spPr>
        <p:txBody>
          <a:bodyPr wrap="square">
            <a:spAutoFit/>
          </a:bodyPr>
          <a:lstStyle/>
          <a:p>
            <a:pPr algn="just" rtl="0"/>
            <a:r>
              <a:rPr lang="en-US" sz="2800" dirty="0">
                <a:solidFill>
                  <a:prstClr val="white"/>
                </a:solidFill>
              </a:rPr>
              <a:t>As</a:t>
            </a:r>
            <a:r>
              <a:rPr lang="en-US" sz="1400" dirty="0">
                <a:solidFill>
                  <a:prstClr val="white"/>
                </a:solidFill>
              </a:rPr>
              <a:t> </a:t>
            </a:r>
            <a:r>
              <a:rPr lang="en-US" sz="2800" dirty="0">
                <a:solidFill>
                  <a:prstClr val="white"/>
                </a:solidFill>
              </a:rPr>
              <a:t>expected, subjects in the high-empathy condition experienced significantly greater empathy, as reflected in self-ratings of feeling sympathetic, compassionate, and "moved" by Carol's story. Also as predicted, subjects in the high-empathy condition were significantly more likely to volunteer to help Carol than those in the low-empathy condition, even when it would have been easy to avoid helping (71 vs. 33 percent offered to help). Taking the perspective of someone in distress and sharing his or her suffering can be important factors in prosocial behavior.</a:t>
            </a:r>
          </a:p>
        </p:txBody>
      </p:sp>
    </p:spTree>
    <p:extLst>
      <p:ext uri="{BB962C8B-B14F-4D97-AF65-F5344CB8AC3E}">
        <p14:creationId xmlns:p14="http://schemas.microsoft.com/office/powerpoint/2010/main" val="36087730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2433856"/>
            <a:ext cx="8520281" cy="1200329"/>
          </a:xfrm>
          <a:prstGeom prst="rect">
            <a:avLst/>
          </a:prstGeom>
        </p:spPr>
        <p:txBody>
          <a:bodyPr wrap="none">
            <a:spAutoFit/>
          </a:bodyPr>
          <a:lstStyle/>
          <a:p>
            <a:pPr rtl="0"/>
            <a:r>
              <a:rPr lang="en-US" sz="7200" b="1" dirty="0">
                <a:solidFill>
                  <a:srgbClr val="FF0000"/>
                </a:solidFill>
              </a:rPr>
              <a:t>The Person in Need</a:t>
            </a:r>
            <a:endParaRPr lang="en-US" sz="7200" dirty="0">
              <a:solidFill>
                <a:srgbClr val="FF0000"/>
              </a:solidFill>
            </a:endParaRPr>
          </a:p>
        </p:txBody>
      </p:sp>
    </p:spTree>
    <p:extLst>
      <p:ext uri="{BB962C8B-B14F-4D97-AF65-F5344CB8AC3E}">
        <p14:creationId xmlns:p14="http://schemas.microsoft.com/office/powerpoint/2010/main" val="11592548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317897"/>
            <a:ext cx="8352928" cy="6001643"/>
          </a:xfrm>
          <a:prstGeom prst="rect">
            <a:avLst/>
          </a:prstGeom>
        </p:spPr>
        <p:txBody>
          <a:bodyPr wrap="square">
            <a:spAutoFit/>
          </a:bodyPr>
          <a:lstStyle/>
          <a:p>
            <a:pPr algn="just" rtl="0"/>
            <a:r>
              <a:rPr lang="en-US" sz="3200" dirty="0">
                <a:solidFill>
                  <a:prstClr val="white"/>
                </a:solidFill>
              </a:rPr>
              <a:t>As you near the Student Union, someone approaches you and asks to borrow a dime to make a phone call. Are you more likely to help if the person is a clean-cut preppie type or a punk rocker? Would it matter if the person explained that his or her wallet had been stolen or that he or she had forgotten to bring any change to school? Although the true altruist may be blind to everything but the needs of a person in distress, everyday prosocial behavior is often influenced by characteristics of the person in need.</a:t>
            </a:r>
          </a:p>
        </p:txBody>
      </p:sp>
    </p:spTree>
    <p:extLst>
      <p:ext uri="{BB962C8B-B14F-4D97-AF65-F5344CB8AC3E}">
        <p14:creationId xmlns:p14="http://schemas.microsoft.com/office/powerpoint/2010/main" val="554320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151180"/>
            <a:ext cx="8496944" cy="5262979"/>
          </a:xfrm>
          <a:prstGeom prst="rect">
            <a:avLst/>
          </a:prstGeom>
        </p:spPr>
        <p:txBody>
          <a:bodyPr wrap="square">
            <a:spAutoFit/>
          </a:bodyPr>
          <a:lstStyle/>
          <a:p>
            <a:pPr algn="just" rtl="0"/>
            <a:r>
              <a:rPr lang="en-US" sz="2800" dirty="0">
                <a:solidFill>
                  <a:prstClr val="white"/>
                </a:solidFill>
              </a:rPr>
              <a:t>Efforts to identify a single personality profile of the "helpful person" have not been very successful. Rather, it appears that specific personality traits dispose people to help in some types of situations, but not in others. For instance, </a:t>
            </a:r>
            <a:r>
              <a:rPr lang="en-US" sz="2800" dirty="0" err="1">
                <a:solidFill>
                  <a:prstClr val="white"/>
                </a:solidFill>
              </a:rPr>
              <a:t>Satow</a:t>
            </a:r>
            <a:r>
              <a:rPr lang="en-US" sz="2800" dirty="0">
                <a:solidFill>
                  <a:prstClr val="white"/>
                </a:solidFill>
              </a:rPr>
              <a:t> (1975) found that people with a high need for approval were more likely to donate money to a charity than those low in need for social approval, but only when others were watching them. Presumably, people high in need for approval were motivated by a desire to win praise from others and so acted more </a:t>
            </a:r>
            <a:r>
              <a:rPr lang="en-US" sz="2800" dirty="0" err="1">
                <a:solidFill>
                  <a:prstClr val="white"/>
                </a:solidFill>
              </a:rPr>
              <a:t>prosocially</a:t>
            </a:r>
            <a:r>
              <a:rPr lang="en-US" sz="2800" dirty="0">
                <a:solidFill>
                  <a:prstClr val="white"/>
                </a:solidFill>
              </a:rPr>
              <a:t> only when their good deeds would be noticed.</a:t>
            </a:r>
          </a:p>
        </p:txBody>
      </p:sp>
    </p:spTree>
    <p:extLst>
      <p:ext uri="{BB962C8B-B14F-4D97-AF65-F5344CB8AC3E}">
        <p14:creationId xmlns:p14="http://schemas.microsoft.com/office/powerpoint/2010/main" val="23730394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8896" y="260648"/>
            <a:ext cx="8352928" cy="5509200"/>
          </a:xfrm>
          <a:prstGeom prst="rect">
            <a:avLst/>
          </a:prstGeom>
        </p:spPr>
        <p:txBody>
          <a:bodyPr wrap="square">
            <a:spAutoFit/>
          </a:bodyPr>
          <a:lstStyle/>
          <a:p>
            <a:pPr algn="just" rtl="0"/>
            <a:r>
              <a:rPr lang="en-US" sz="3200" dirty="0">
                <a:solidFill>
                  <a:prstClr val="white"/>
                </a:solidFill>
              </a:rPr>
              <a:t>For example, people on a college campus were more likely to give money to the March of Dimes if they were asked for a donation by a paraplegic woman in a wheelchair than if asked by a </a:t>
            </a:r>
            <a:r>
              <a:rPr lang="en-US" sz="3200" dirty="0" err="1">
                <a:solidFill>
                  <a:prstClr val="white"/>
                </a:solidFill>
              </a:rPr>
              <a:t>nonhandicapped</a:t>
            </a:r>
            <a:r>
              <a:rPr lang="en-US" sz="3200" dirty="0">
                <a:solidFill>
                  <a:prstClr val="white"/>
                </a:solidFill>
              </a:rPr>
              <a:t> woman (</a:t>
            </a:r>
            <a:r>
              <a:rPr lang="en-US" sz="3200" dirty="0" err="1">
                <a:solidFill>
                  <a:prstClr val="white"/>
                </a:solidFill>
              </a:rPr>
              <a:t>Slochower</a:t>
            </a:r>
            <a:r>
              <a:rPr lang="en-US" sz="3200" dirty="0">
                <a:solidFill>
                  <a:prstClr val="white"/>
                </a:solidFill>
              </a:rPr>
              <a:t> et al., 1980). In another study (</a:t>
            </a:r>
            <a:r>
              <a:rPr lang="en-US" sz="3200" dirty="0" err="1">
                <a:solidFill>
                  <a:prstClr val="white"/>
                </a:solidFill>
              </a:rPr>
              <a:t>Piliavin</a:t>
            </a:r>
            <a:r>
              <a:rPr lang="en-US" sz="3200" dirty="0">
                <a:solidFill>
                  <a:prstClr val="white"/>
                </a:solidFill>
              </a:rPr>
              <a:t>, </a:t>
            </a:r>
            <a:r>
              <a:rPr lang="en-US" sz="3200" dirty="0" err="1">
                <a:solidFill>
                  <a:prstClr val="white"/>
                </a:solidFill>
              </a:rPr>
              <a:t>Piliavin</a:t>
            </a:r>
            <a:r>
              <a:rPr lang="en-US" sz="3200" dirty="0">
                <a:solidFill>
                  <a:prstClr val="white"/>
                </a:solidFill>
              </a:rPr>
              <a:t>, &amp; Rodin, 1975), subway riders in New York City saw a man carrying a cane stumble and fall to the floor. Sometimes the victim had a large red birthmark on his face; sometimes he did not</a:t>
            </a:r>
            <a:endParaRPr lang="ar-EG" sz="3200" dirty="0">
              <a:solidFill>
                <a:prstClr val="white"/>
              </a:solidFill>
            </a:endParaRPr>
          </a:p>
        </p:txBody>
      </p:sp>
    </p:spTree>
    <p:extLst>
      <p:ext uri="{BB962C8B-B14F-4D97-AF65-F5344CB8AC3E}">
        <p14:creationId xmlns:p14="http://schemas.microsoft.com/office/powerpoint/2010/main" val="34904135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16632"/>
            <a:ext cx="8568952" cy="6863417"/>
          </a:xfrm>
          <a:prstGeom prst="rect">
            <a:avLst/>
          </a:prstGeom>
        </p:spPr>
        <p:txBody>
          <a:bodyPr wrap="square">
            <a:spAutoFit/>
          </a:bodyPr>
          <a:lstStyle/>
          <a:p>
            <a:pPr algn="just" rtl="0"/>
            <a:r>
              <a:rPr lang="en-US" sz="4400" dirty="0">
                <a:solidFill>
                  <a:prstClr val="white"/>
                </a:solidFill>
              </a:rPr>
              <a:t>In this situation, the victim was more likely to receive aid if his face was unblemished (86 percent) than if he had an unattractive birthmark (61 percent). In understanding these and other research findings, two themes seem most important: We are more likely to help people we like and think deserve assistance.</a:t>
            </a:r>
          </a:p>
        </p:txBody>
      </p:sp>
    </p:spTree>
    <p:extLst>
      <p:ext uri="{BB962C8B-B14F-4D97-AF65-F5344CB8AC3E}">
        <p14:creationId xmlns:p14="http://schemas.microsoft.com/office/powerpoint/2010/main" val="32157769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2991624"/>
            <a:ext cx="8182047" cy="830997"/>
          </a:xfrm>
          <a:prstGeom prst="rect">
            <a:avLst/>
          </a:prstGeom>
        </p:spPr>
        <p:txBody>
          <a:bodyPr wrap="none">
            <a:spAutoFit/>
          </a:bodyPr>
          <a:lstStyle/>
          <a:p>
            <a:pPr rtl="0"/>
            <a:r>
              <a:rPr lang="en-US" sz="4800" b="1" dirty="0">
                <a:solidFill>
                  <a:srgbClr val="FF0000"/>
                </a:solidFill>
              </a:rPr>
              <a:t>HELPING THOSE WE LIKE</a:t>
            </a:r>
          </a:p>
        </p:txBody>
      </p:sp>
    </p:spTree>
    <p:extLst>
      <p:ext uri="{BB962C8B-B14F-4D97-AF65-F5344CB8AC3E}">
        <p14:creationId xmlns:p14="http://schemas.microsoft.com/office/powerpoint/2010/main" val="13598665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260648"/>
            <a:ext cx="8280920" cy="6001643"/>
          </a:xfrm>
          <a:prstGeom prst="rect">
            <a:avLst/>
          </a:prstGeom>
        </p:spPr>
        <p:txBody>
          <a:bodyPr wrap="square">
            <a:spAutoFit/>
          </a:bodyPr>
          <a:lstStyle/>
          <a:p>
            <a:pPr algn="just" rtl="0"/>
            <a:r>
              <a:rPr lang="en-US" sz="3200" dirty="0">
                <a:solidFill>
                  <a:prstClr val="white"/>
                </a:solidFill>
              </a:rPr>
              <a:t>We saw that our initial liking for another person is affected by such factors as physical attractiveness and similarity. Research on prosocial behavior finds that the same characteristics also influence helping. In at least some situations, those who are physically attractive are more likely to receive aid. For example, in a field study (Benson, </a:t>
            </a:r>
            <a:r>
              <a:rPr lang="en-US" sz="3200" dirty="0" err="1">
                <a:solidFill>
                  <a:prstClr val="white"/>
                </a:solidFill>
              </a:rPr>
              <a:t>Karabenick</a:t>
            </a:r>
            <a:r>
              <a:rPr lang="en-US" sz="3200" dirty="0">
                <a:solidFill>
                  <a:prstClr val="white"/>
                </a:solidFill>
              </a:rPr>
              <a:t>, &amp; Lerner, 1976), researchers placed a completed application to graduate school in a telephone booth at the airport.</a:t>
            </a:r>
            <a:endParaRPr lang="ar-EG" sz="3200" dirty="0">
              <a:solidFill>
                <a:prstClr val="white"/>
              </a:solidFill>
            </a:endParaRPr>
          </a:p>
        </p:txBody>
      </p:sp>
    </p:spTree>
    <p:extLst>
      <p:ext uri="{BB962C8B-B14F-4D97-AF65-F5344CB8AC3E}">
        <p14:creationId xmlns:p14="http://schemas.microsoft.com/office/powerpoint/2010/main" val="238647132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6016" y="260648"/>
            <a:ext cx="8568952" cy="5509200"/>
          </a:xfrm>
          <a:prstGeom prst="rect">
            <a:avLst/>
          </a:prstGeom>
        </p:spPr>
        <p:txBody>
          <a:bodyPr wrap="square">
            <a:spAutoFit/>
          </a:bodyPr>
          <a:lstStyle/>
          <a:p>
            <a:pPr algn="just" rtl="0"/>
            <a:r>
              <a:rPr lang="en-US" sz="3200" dirty="0">
                <a:solidFill>
                  <a:prstClr val="white"/>
                </a:solidFill>
              </a:rPr>
              <a:t>The application was stamped and ready to be mailed, but had apparently been "lost." To manipulate appearance, the photo attached to the application was sometimes of a very good-looking person and sometimes of a less attractive person. The measure of helping was whether the individual who found the envelope actually mailed it or not. Results showed that people were much more likely to send in the application if the person in the photo, whether male or female, was attractive.</a:t>
            </a:r>
          </a:p>
        </p:txBody>
      </p:sp>
    </p:spTree>
    <p:extLst>
      <p:ext uri="{BB962C8B-B14F-4D97-AF65-F5344CB8AC3E}">
        <p14:creationId xmlns:p14="http://schemas.microsoft.com/office/powerpoint/2010/main" val="277582742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188640"/>
            <a:ext cx="8424936" cy="5262979"/>
          </a:xfrm>
          <a:prstGeom prst="rect">
            <a:avLst/>
          </a:prstGeom>
        </p:spPr>
        <p:txBody>
          <a:bodyPr wrap="square">
            <a:spAutoFit/>
          </a:bodyPr>
          <a:lstStyle/>
          <a:p>
            <a:pPr algn="just" rtl="0"/>
            <a:r>
              <a:rPr lang="en-US" sz="2400" dirty="0">
                <a:solidFill>
                  <a:prstClr val="white"/>
                </a:solidFill>
              </a:rPr>
              <a:t>The degree of similarity between the potential helper and the person in need is also important. Some years ago, researchers (</a:t>
            </a:r>
            <a:r>
              <a:rPr lang="en-US" sz="2400" dirty="0" err="1">
                <a:solidFill>
                  <a:prstClr val="white"/>
                </a:solidFill>
              </a:rPr>
              <a:t>Emswiller</a:t>
            </a:r>
            <a:r>
              <a:rPr lang="en-US" sz="2400" dirty="0">
                <a:solidFill>
                  <a:prstClr val="white"/>
                </a:solidFill>
              </a:rPr>
              <a:t>, </a:t>
            </a:r>
            <a:r>
              <a:rPr lang="en-US" sz="2400" dirty="0" err="1">
                <a:solidFill>
                  <a:prstClr val="white"/>
                </a:solidFill>
              </a:rPr>
              <a:t>Deaux</a:t>
            </a:r>
            <a:r>
              <a:rPr lang="en-US" sz="2400" dirty="0">
                <a:solidFill>
                  <a:prstClr val="white"/>
                </a:solidFill>
              </a:rPr>
              <a:t>, &amp; Willits, 1971) had confederates dressed as a "hippie" or as a "straight" approach students and ask to borrow a dime. The researchers also used appearance to categorize the potential helpers as "hippie" or "straight." Results clearly showed that people were most likely to help those similar to themselves. For example, hippie men helped a fellow hippie about 77 percent of the time, but helped a straight person only about 32 percent of the time. There is also evidence that helpfulness is greater toward someone who is from the same country rather than a foreigner (Feldman, 1968), and toward someone with similar attitudes (Tucker et al., 1977).</a:t>
            </a:r>
          </a:p>
        </p:txBody>
      </p:sp>
    </p:spTree>
    <p:extLst>
      <p:ext uri="{BB962C8B-B14F-4D97-AF65-F5344CB8AC3E}">
        <p14:creationId xmlns:p14="http://schemas.microsoft.com/office/powerpoint/2010/main" val="428073625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260648"/>
            <a:ext cx="8424936" cy="5693866"/>
          </a:xfrm>
          <a:prstGeom prst="rect">
            <a:avLst/>
          </a:prstGeom>
        </p:spPr>
        <p:txBody>
          <a:bodyPr wrap="square">
            <a:spAutoFit/>
          </a:bodyPr>
          <a:lstStyle/>
          <a:p>
            <a:pPr algn="just" rtl="0"/>
            <a:r>
              <a:rPr lang="en-US" sz="2800" dirty="0">
                <a:solidFill>
                  <a:prstClr val="white"/>
                </a:solidFill>
              </a:rPr>
              <a:t>Prosocial behavior is affected by the type of relationship between people, as everyday experience clearly shows. Whether because of liking, social obligation, self-interest, or empathy, we are more helpful to intimates than to strangers. One study (Bar-Tal et al., 1977) examined college students' expectations about receiving help from parents, siblings, close friends, acquaintances, or strangers. Results indicated that the closer the relationship, the stronger the expectation that help should be given, the less gratitude expressed when help is given, and the more resentment felt if help is refused.</a:t>
            </a:r>
          </a:p>
        </p:txBody>
      </p:sp>
    </p:spTree>
    <p:extLst>
      <p:ext uri="{BB962C8B-B14F-4D97-AF65-F5344CB8AC3E}">
        <p14:creationId xmlns:p14="http://schemas.microsoft.com/office/powerpoint/2010/main" val="317707060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1344" y="2225547"/>
            <a:ext cx="8496944" cy="1754326"/>
          </a:xfrm>
          <a:prstGeom prst="rect">
            <a:avLst/>
          </a:prstGeom>
        </p:spPr>
        <p:txBody>
          <a:bodyPr wrap="square">
            <a:spAutoFit/>
          </a:bodyPr>
          <a:lstStyle/>
          <a:p>
            <a:pPr algn="ctr" rtl="0"/>
            <a:r>
              <a:rPr lang="en-US" sz="5400" b="1" dirty="0">
                <a:solidFill>
                  <a:srgbClr val="FF0000"/>
                </a:solidFill>
              </a:rPr>
              <a:t>HELPING THOSE WHO DESERVE HELP </a:t>
            </a:r>
            <a:endParaRPr lang="ar-EG" sz="5400" b="1" dirty="0">
              <a:solidFill>
                <a:srgbClr val="FF0000"/>
              </a:solidFill>
            </a:endParaRPr>
          </a:p>
        </p:txBody>
      </p:sp>
    </p:spTree>
    <p:extLst>
      <p:ext uri="{BB962C8B-B14F-4D97-AF65-F5344CB8AC3E}">
        <p14:creationId xmlns:p14="http://schemas.microsoft.com/office/powerpoint/2010/main" val="41602121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188640"/>
            <a:ext cx="8352928" cy="5509200"/>
          </a:xfrm>
          <a:prstGeom prst="rect">
            <a:avLst/>
          </a:prstGeom>
        </p:spPr>
        <p:txBody>
          <a:bodyPr wrap="square">
            <a:spAutoFit/>
          </a:bodyPr>
          <a:lstStyle/>
          <a:p>
            <a:pPr algn="just" rtl="0"/>
            <a:r>
              <a:rPr lang="en-US" sz="3200" dirty="0">
                <a:solidFill>
                  <a:prstClr val="white"/>
                </a:solidFill>
              </a:rPr>
              <a:t>Whether a person receives help depends in part on the "merits" of the case. For example, people in a supermarket were more likely to give someone money so they could buy milk rather than cookie dough (</a:t>
            </a:r>
            <a:r>
              <a:rPr lang="en-US" sz="3200" dirty="0" err="1">
                <a:solidFill>
                  <a:prstClr val="white"/>
                </a:solidFill>
              </a:rPr>
              <a:t>Bickman</a:t>
            </a:r>
            <a:r>
              <a:rPr lang="en-US" sz="3200" dirty="0">
                <a:solidFill>
                  <a:prstClr val="white"/>
                </a:solidFill>
              </a:rPr>
              <a:t> &amp; </a:t>
            </a:r>
            <a:r>
              <a:rPr lang="en-US" sz="3200" dirty="0" err="1">
                <a:solidFill>
                  <a:prstClr val="white"/>
                </a:solidFill>
              </a:rPr>
              <a:t>Kamzan</a:t>
            </a:r>
            <a:r>
              <a:rPr lang="en-US" sz="3200" dirty="0">
                <a:solidFill>
                  <a:prstClr val="white"/>
                </a:solidFill>
              </a:rPr>
              <a:t>, 1973), presumably because milk is more essential for health than cookies. Passengers on a New York subway were more likely to help a man who fell to the ground if he appeared to be sick rather than drunk (</a:t>
            </a:r>
            <a:r>
              <a:rPr lang="en-US" sz="3200" dirty="0" err="1">
                <a:solidFill>
                  <a:prstClr val="white"/>
                </a:solidFill>
              </a:rPr>
              <a:t>Piliavin</a:t>
            </a:r>
            <a:r>
              <a:rPr lang="en-US" sz="3200" dirty="0">
                <a:solidFill>
                  <a:prstClr val="white"/>
                </a:solidFill>
              </a:rPr>
              <a:t>, Rodin, &amp; </a:t>
            </a:r>
            <a:r>
              <a:rPr lang="en-US" sz="3200" dirty="0" err="1">
                <a:solidFill>
                  <a:prstClr val="white"/>
                </a:solidFill>
              </a:rPr>
              <a:t>Piliavin</a:t>
            </a:r>
            <a:r>
              <a:rPr lang="en-US" sz="3200" dirty="0">
                <a:solidFill>
                  <a:prstClr val="white"/>
                </a:solidFill>
              </a:rPr>
              <a:t>, 1969). </a:t>
            </a:r>
            <a:endParaRPr lang="ar-EG" sz="3200" dirty="0">
              <a:solidFill>
                <a:prstClr val="white"/>
              </a:solidFill>
            </a:endParaRPr>
          </a:p>
        </p:txBody>
      </p:sp>
    </p:spTree>
    <p:extLst>
      <p:ext uri="{BB962C8B-B14F-4D97-AF65-F5344CB8AC3E}">
        <p14:creationId xmlns:p14="http://schemas.microsoft.com/office/powerpoint/2010/main" val="6884517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331440"/>
            <a:ext cx="8424936" cy="5693866"/>
          </a:xfrm>
          <a:prstGeom prst="rect">
            <a:avLst/>
          </a:prstGeom>
        </p:spPr>
        <p:txBody>
          <a:bodyPr wrap="square">
            <a:spAutoFit/>
          </a:bodyPr>
          <a:lstStyle/>
          <a:p>
            <a:pPr algn="just" rtl="0"/>
            <a:r>
              <a:rPr lang="en-US" sz="2800" dirty="0">
                <a:solidFill>
                  <a:prstClr val="white"/>
                </a:solidFill>
              </a:rPr>
              <a:t>In both cases, the legitimacy or appropriateness of the request or problem made a difference. Of course, judgments about the importance of a particular need may be strongly influenced by values.</a:t>
            </a:r>
          </a:p>
          <a:p>
            <a:pPr algn="just" rtl="0"/>
            <a:r>
              <a:rPr lang="en-US" sz="2800" dirty="0">
                <a:solidFill>
                  <a:prstClr val="white"/>
                </a:solidFill>
              </a:rPr>
              <a:t>In addition to evaluating the deservingness of the need itself, potential helpers may also make inferences about the causes of the person's need, following the principles of causal attribution. A teacher might, for example, spend more time helping a student who missed classes because of a death in the family rather than because of a trip to the </a:t>
            </a:r>
            <a:r>
              <a:rPr lang="en-US" sz="2800" dirty="0" err="1">
                <a:solidFill>
                  <a:prstClr val="white"/>
                </a:solidFill>
              </a:rPr>
              <a:t>Carribbean</a:t>
            </a:r>
            <a:r>
              <a:rPr lang="en-US" sz="2800" dirty="0">
                <a:solidFill>
                  <a:prstClr val="white"/>
                </a:solidFill>
              </a:rPr>
              <a:t>. </a:t>
            </a:r>
            <a:endParaRPr lang="ar-EG" sz="2800" dirty="0">
              <a:solidFill>
                <a:prstClr val="white"/>
              </a:solidFill>
            </a:endParaRPr>
          </a:p>
        </p:txBody>
      </p:sp>
    </p:spTree>
    <p:extLst>
      <p:ext uri="{BB962C8B-B14F-4D97-AF65-F5344CB8AC3E}">
        <p14:creationId xmlns:p14="http://schemas.microsoft.com/office/powerpoint/2010/main" val="5688185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260648"/>
            <a:ext cx="8352928" cy="6001643"/>
          </a:xfrm>
          <a:prstGeom prst="rect">
            <a:avLst/>
          </a:prstGeom>
        </p:spPr>
        <p:txBody>
          <a:bodyPr wrap="square">
            <a:spAutoFit/>
          </a:bodyPr>
          <a:lstStyle/>
          <a:p>
            <a:pPr algn="just" rtl="0"/>
            <a:r>
              <a:rPr lang="en-US" sz="3200" dirty="0">
                <a:solidFill>
                  <a:prstClr val="white"/>
                </a:solidFill>
              </a:rPr>
              <a:t>In another study people high in the need to be </a:t>
            </a:r>
            <a:r>
              <a:rPr lang="en-US" sz="3200" dirty="0" err="1">
                <a:solidFill>
                  <a:prstClr val="white"/>
                </a:solidFill>
              </a:rPr>
              <a:t>nurturant</a:t>
            </a:r>
            <a:r>
              <a:rPr lang="en-US" sz="3200" dirty="0">
                <a:solidFill>
                  <a:prstClr val="white"/>
                </a:solidFill>
              </a:rPr>
              <a:t> were most likely to volunteer to give advice about personal problems to a same sex high school student (</a:t>
            </a:r>
            <a:r>
              <a:rPr lang="en-US" sz="3200" dirty="0" err="1">
                <a:solidFill>
                  <a:prstClr val="white"/>
                </a:solidFill>
              </a:rPr>
              <a:t>Gergen</a:t>
            </a:r>
            <a:r>
              <a:rPr lang="en-US" sz="3200" dirty="0">
                <a:solidFill>
                  <a:prstClr val="white"/>
                </a:solidFill>
              </a:rPr>
              <a:t>, </a:t>
            </a:r>
            <a:r>
              <a:rPr lang="en-US" sz="3200" dirty="0" err="1">
                <a:solidFill>
                  <a:prstClr val="white"/>
                </a:solidFill>
              </a:rPr>
              <a:t>Gergen</a:t>
            </a:r>
            <a:r>
              <a:rPr lang="en-US" sz="3200" dirty="0">
                <a:solidFill>
                  <a:prstClr val="white"/>
                </a:solidFill>
              </a:rPr>
              <a:t>, &amp; Meter, 1972). But nurturance was not related to willingness to counsel someone of the other sex, or to volunteering to help in a research project, or to assist in preparing course materials. In other words, the link between personality and helping depends on the specific trait in question and on the specific type of assistance needed.</a:t>
            </a:r>
          </a:p>
        </p:txBody>
      </p:sp>
    </p:spTree>
    <p:extLst>
      <p:ext uri="{BB962C8B-B14F-4D97-AF65-F5344CB8AC3E}">
        <p14:creationId xmlns:p14="http://schemas.microsoft.com/office/powerpoint/2010/main" val="240021935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332656"/>
            <a:ext cx="8496944" cy="6740307"/>
          </a:xfrm>
          <a:prstGeom prst="rect">
            <a:avLst/>
          </a:prstGeom>
        </p:spPr>
        <p:txBody>
          <a:bodyPr wrap="square">
            <a:spAutoFit/>
          </a:bodyPr>
          <a:lstStyle/>
          <a:p>
            <a:pPr algn="just" rtl="0"/>
            <a:r>
              <a:rPr lang="en-US" sz="3600" dirty="0">
                <a:solidFill>
                  <a:prstClr val="white"/>
                </a:solidFill>
              </a:rPr>
              <a:t>Several studies indicate that the key causal factor is personal control: We are more likely to help someone if we believe the cause of the problem was outside the person's control. For instance, in one study (Meyer &amp; </a:t>
            </a:r>
            <a:r>
              <a:rPr lang="en-US" sz="3600" dirty="0" err="1">
                <a:solidFill>
                  <a:prstClr val="white"/>
                </a:solidFill>
              </a:rPr>
              <a:t>Mulherin</a:t>
            </a:r>
            <a:r>
              <a:rPr lang="en-US" sz="3600" dirty="0">
                <a:solidFill>
                  <a:prstClr val="white"/>
                </a:solidFill>
              </a:rPr>
              <a:t>, 1980), college students said they would be more willing to lend rent money to an acquaintance if the need arose due to illness (an uncontrollable cause) rather than laziness (a controllable cause).</a:t>
            </a:r>
          </a:p>
        </p:txBody>
      </p:sp>
    </p:spTree>
    <p:extLst>
      <p:ext uri="{BB962C8B-B14F-4D97-AF65-F5344CB8AC3E}">
        <p14:creationId xmlns:p14="http://schemas.microsoft.com/office/powerpoint/2010/main" val="344109029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135554"/>
            <a:ext cx="8496944" cy="6186309"/>
          </a:xfrm>
          <a:prstGeom prst="rect">
            <a:avLst/>
          </a:prstGeom>
        </p:spPr>
        <p:txBody>
          <a:bodyPr wrap="square">
            <a:spAutoFit/>
          </a:bodyPr>
          <a:lstStyle/>
          <a:p>
            <a:pPr algn="just" rtl="0"/>
            <a:r>
              <a:rPr lang="en-US" sz="3600" dirty="0">
                <a:solidFill>
                  <a:prstClr val="white"/>
                </a:solidFill>
              </a:rPr>
              <a:t>In another study (Weiner, 1980), students said they would be more likely to lend their lecture notes to a classmate who needed them because of something uncontrollable, such as the professor's being a poor lecturer, rather than something controllable, such as the classmate's not trying to take good notes. If a person could have prevented the predicament by his or her own actions, we are less likely to help</a:t>
            </a:r>
            <a:endParaRPr lang="ar-EG" sz="3600" dirty="0">
              <a:solidFill>
                <a:prstClr val="white"/>
              </a:solidFill>
            </a:endParaRPr>
          </a:p>
        </p:txBody>
      </p:sp>
    </p:spTree>
    <p:extLst>
      <p:ext uri="{BB962C8B-B14F-4D97-AF65-F5344CB8AC3E}">
        <p14:creationId xmlns:p14="http://schemas.microsoft.com/office/powerpoint/2010/main" val="201246625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260648"/>
            <a:ext cx="8496944" cy="5509200"/>
          </a:xfrm>
          <a:prstGeom prst="rect">
            <a:avLst/>
          </a:prstGeom>
        </p:spPr>
        <p:txBody>
          <a:bodyPr wrap="square">
            <a:spAutoFit/>
          </a:bodyPr>
          <a:lstStyle/>
          <a:p>
            <a:pPr algn="just" rtl="0"/>
            <a:r>
              <a:rPr lang="en-US" sz="3200" dirty="0">
                <a:solidFill>
                  <a:prstClr val="white"/>
                </a:solidFill>
              </a:rPr>
              <a:t>Attributions may also influence how we feel about a person in need. We may feel sympathy and concern for those who suffer through no fault of their own; we may feel anger and disgust toward those who are responsible for their own problems (Meyer &amp; </a:t>
            </a:r>
            <a:r>
              <a:rPr lang="en-US" sz="3200" dirty="0" err="1">
                <a:solidFill>
                  <a:prstClr val="white"/>
                </a:solidFill>
              </a:rPr>
              <a:t>Mulherin</a:t>
            </a:r>
            <a:r>
              <a:rPr lang="en-US" sz="3200" dirty="0">
                <a:solidFill>
                  <a:prstClr val="white"/>
                </a:solidFill>
              </a:rPr>
              <a:t>, 1980; Weiner, 1980).</a:t>
            </a:r>
          </a:p>
          <a:p>
            <a:pPr algn="just" rtl="0"/>
            <a:r>
              <a:rPr lang="en-US" sz="3200" dirty="0">
                <a:solidFill>
                  <a:prstClr val="white"/>
                </a:solidFill>
              </a:rPr>
              <a:t>Our focus up to now has been on factors that affect whether or not help is given. In the next section we look at helping from a different perspective—that of the person receiving aid.</a:t>
            </a:r>
          </a:p>
        </p:txBody>
      </p:sp>
    </p:spTree>
    <p:extLst>
      <p:ext uri="{BB962C8B-B14F-4D97-AF65-F5344CB8AC3E}">
        <p14:creationId xmlns:p14="http://schemas.microsoft.com/office/powerpoint/2010/main" val="356607420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2420888"/>
            <a:ext cx="8208912" cy="1938992"/>
          </a:xfrm>
          <a:prstGeom prst="rect">
            <a:avLst/>
          </a:prstGeom>
        </p:spPr>
        <p:txBody>
          <a:bodyPr wrap="square">
            <a:spAutoFit/>
          </a:bodyPr>
          <a:lstStyle/>
          <a:p>
            <a:pPr algn="ctr" rtl="0"/>
            <a:r>
              <a:rPr lang="en-US" sz="6000" b="1" dirty="0">
                <a:solidFill>
                  <a:srgbClr val="FF0000"/>
                </a:solidFill>
              </a:rPr>
              <a:t>THE EXPERIENCE OF RECEIVING HELP</a:t>
            </a:r>
            <a:endParaRPr lang="en-US" sz="6000" dirty="0">
              <a:solidFill>
                <a:srgbClr val="FF0000"/>
              </a:solidFill>
            </a:endParaRPr>
          </a:p>
        </p:txBody>
      </p:sp>
    </p:spTree>
    <p:extLst>
      <p:ext uri="{BB962C8B-B14F-4D97-AF65-F5344CB8AC3E}">
        <p14:creationId xmlns:p14="http://schemas.microsoft.com/office/powerpoint/2010/main" val="175426384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188640"/>
            <a:ext cx="8424936" cy="6001643"/>
          </a:xfrm>
          <a:prstGeom prst="rect">
            <a:avLst/>
          </a:prstGeom>
        </p:spPr>
        <p:txBody>
          <a:bodyPr wrap="square">
            <a:spAutoFit/>
          </a:bodyPr>
          <a:lstStyle/>
          <a:p>
            <a:pPr algn="just" rtl="0"/>
            <a:r>
              <a:rPr lang="en-US" sz="3200" dirty="0">
                <a:solidFill>
                  <a:prstClr val="white"/>
                </a:solidFill>
              </a:rPr>
              <a:t>Sometimes we react to getting help with happiness and gratitude. The novice swimmer saved from drowning by an alert lifeguard is thankful to be alive and grateful for getting help when it was needed. The student who gets a ride to the airport from a friend is genuinely thankful for the favor. But there are also instances when people react negatively to receiving help. When Dad offers to help his five-year-old get dressed, she may indignantly insist she'd rather do it herself.</a:t>
            </a:r>
            <a:endParaRPr lang="ar-EG" sz="3200" dirty="0">
              <a:solidFill>
                <a:prstClr val="white"/>
              </a:solidFill>
            </a:endParaRPr>
          </a:p>
        </p:txBody>
      </p:sp>
    </p:spTree>
    <p:extLst>
      <p:ext uri="{BB962C8B-B14F-4D97-AF65-F5344CB8AC3E}">
        <p14:creationId xmlns:p14="http://schemas.microsoft.com/office/powerpoint/2010/main" val="116787596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1824" y="260648"/>
            <a:ext cx="8424936" cy="5632311"/>
          </a:xfrm>
          <a:prstGeom prst="rect">
            <a:avLst/>
          </a:prstGeom>
        </p:spPr>
        <p:txBody>
          <a:bodyPr wrap="square">
            <a:spAutoFit/>
          </a:bodyPr>
          <a:lstStyle/>
          <a:p>
            <a:pPr algn="just" rtl="0"/>
            <a:r>
              <a:rPr lang="en-US" sz="3600" dirty="0">
                <a:solidFill>
                  <a:prstClr val="white"/>
                </a:solidFill>
              </a:rPr>
              <a:t>Welfare recipients may react toward social workers with veiled hostility rather than warmth. Countries receiving millions in U.S. foreign aid complain about American policies and "exploitation" of developing nations. What these examples point out is that receiving help can be a mixed blessing. Several social psychological theories help explain these reactions.</a:t>
            </a:r>
          </a:p>
        </p:txBody>
      </p:sp>
    </p:spTree>
    <p:extLst>
      <p:ext uri="{BB962C8B-B14F-4D97-AF65-F5344CB8AC3E}">
        <p14:creationId xmlns:p14="http://schemas.microsoft.com/office/powerpoint/2010/main" val="4338701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260648"/>
            <a:ext cx="8352928" cy="5509200"/>
          </a:xfrm>
          <a:prstGeom prst="rect">
            <a:avLst/>
          </a:prstGeom>
        </p:spPr>
        <p:txBody>
          <a:bodyPr wrap="square">
            <a:spAutoFit/>
          </a:bodyPr>
          <a:lstStyle/>
          <a:p>
            <a:pPr algn="just" rtl="0"/>
            <a:r>
              <a:rPr lang="en-US" sz="3200" dirty="0">
                <a:solidFill>
                  <a:prstClr val="white"/>
                </a:solidFill>
              </a:rPr>
              <a:t>Further insights about the people most likely to help come from studies of people who have helped in extreme real-life situations. In one study, London (1970) interviewed Christians who had lived in Europe during World War II and had risked their lives, often repeatedly, to save Jews from Nazi death camps. All these rescuers had a very strong personal sense of morality, and a close identification with a parent who served as a model of moral conduct</a:t>
            </a:r>
            <a:endParaRPr lang="ar-EG" sz="3200" dirty="0">
              <a:solidFill>
                <a:prstClr val="white"/>
              </a:solidFill>
            </a:endParaRPr>
          </a:p>
        </p:txBody>
      </p:sp>
    </p:spTree>
    <p:extLst>
      <p:ext uri="{BB962C8B-B14F-4D97-AF65-F5344CB8AC3E}">
        <p14:creationId xmlns:p14="http://schemas.microsoft.com/office/powerpoint/2010/main" val="42891345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332656"/>
            <a:ext cx="8424936" cy="6186309"/>
          </a:xfrm>
          <a:prstGeom prst="rect">
            <a:avLst/>
          </a:prstGeom>
        </p:spPr>
        <p:txBody>
          <a:bodyPr wrap="square">
            <a:spAutoFit/>
          </a:bodyPr>
          <a:lstStyle/>
          <a:p>
            <a:pPr algn="just" rtl="0"/>
            <a:r>
              <a:rPr lang="en-US" sz="3600" dirty="0">
                <a:solidFill>
                  <a:prstClr val="white"/>
                </a:solidFill>
              </a:rPr>
              <a:t>One man recalled his mother teaching him that "regardless of what you do with your life, be honest. When it comes the day you have to make a decision, make the right one" (p. 247). Another characteristic of these people was a sense of adventurousness, a willingness to take risks. Finally, many of the rescuers had also felt somewhat apart from others in their community because of their background or values.</a:t>
            </a:r>
          </a:p>
        </p:txBody>
      </p:sp>
    </p:spTree>
    <p:extLst>
      <p:ext uri="{BB962C8B-B14F-4D97-AF65-F5344CB8AC3E}">
        <p14:creationId xmlns:p14="http://schemas.microsoft.com/office/powerpoint/2010/main" val="16825519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43808" y="2644169"/>
            <a:ext cx="3414717" cy="1200329"/>
          </a:xfrm>
          <a:prstGeom prst="rect">
            <a:avLst/>
          </a:prstGeom>
        </p:spPr>
        <p:txBody>
          <a:bodyPr wrap="none">
            <a:spAutoFit/>
          </a:bodyPr>
          <a:lstStyle/>
          <a:p>
            <a:pPr rtl="0"/>
            <a:r>
              <a:rPr lang="en-US" sz="7200" b="1" dirty="0">
                <a:solidFill>
                  <a:srgbClr val="FF0000"/>
                </a:solidFill>
              </a:rPr>
              <a:t>MOOD</a:t>
            </a:r>
          </a:p>
        </p:txBody>
      </p:sp>
    </p:spTree>
    <p:extLst>
      <p:ext uri="{BB962C8B-B14F-4D97-AF65-F5344CB8AC3E}">
        <p14:creationId xmlns:p14="http://schemas.microsoft.com/office/powerpoint/2010/main" val="23888930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289679"/>
            <a:ext cx="8280920" cy="6494085"/>
          </a:xfrm>
          <a:prstGeom prst="rect">
            <a:avLst/>
          </a:prstGeom>
        </p:spPr>
        <p:txBody>
          <a:bodyPr wrap="square">
            <a:spAutoFit/>
          </a:bodyPr>
          <a:lstStyle/>
          <a:p>
            <a:pPr algn="just" rtl="0"/>
            <a:r>
              <a:rPr lang="en-US" sz="3200" dirty="0">
                <a:solidFill>
                  <a:prstClr val="white"/>
                </a:solidFill>
              </a:rPr>
              <a:t>There is considerable evidence that people are more willing to help when they are in a good mood. For example, people are more likely to help if they have found a dime in a phone booth (</a:t>
            </a:r>
            <a:r>
              <a:rPr lang="en-US" sz="3200" dirty="0" err="1">
                <a:solidFill>
                  <a:prstClr val="white"/>
                </a:solidFill>
              </a:rPr>
              <a:t>Isen</a:t>
            </a:r>
            <a:r>
              <a:rPr lang="en-US" sz="3200" dirty="0">
                <a:solidFill>
                  <a:prstClr val="white"/>
                </a:solidFill>
              </a:rPr>
              <a:t> &amp; Simmonds, 1978), been given a free cookie at the college library (</a:t>
            </a:r>
            <a:r>
              <a:rPr lang="en-US" sz="3200" dirty="0" err="1">
                <a:solidFill>
                  <a:prstClr val="white"/>
                </a:solidFill>
              </a:rPr>
              <a:t>Isen</a:t>
            </a:r>
            <a:r>
              <a:rPr lang="en-US" sz="3200" dirty="0">
                <a:solidFill>
                  <a:prstClr val="white"/>
                </a:solidFill>
              </a:rPr>
              <a:t> &amp; Levin, 1972), succeeded on some experimental tasks (</a:t>
            </a:r>
            <a:r>
              <a:rPr lang="en-US" sz="3200" dirty="0" err="1">
                <a:solidFill>
                  <a:prstClr val="white"/>
                </a:solidFill>
              </a:rPr>
              <a:t>Isen</a:t>
            </a:r>
            <a:r>
              <a:rPr lang="en-US" sz="3200" dirty="0">
                <a:solidFill>
                  <a:prstClr val="white"/>
                </a:solidFill>
              </a:rPr>
              <a:t>, 1970), or listened to soothing music (Fried &amp; Berkowitz, 1979) than if these mood enhancing events have not occurred. Apparently a warm glow of positive feeling increases the willingness to act </a:t>
            </a:r>
            <a:r>
              <a:rPr lang="en-US" sz="3200" dirty="0" err="1">
                <a:solidFill>
                  <a:prstClr val="white"/>
                </a:solidFill>
              </a:rPr>
              <a:t>prosocially</a:t>
            </a:r>
            <a:r>
              <a:rPr lang="en-US" sz="3200" dirty="0">
                <a:solidFill>
                  <a:prstClr val="white"/>
                </a:solidFill>
              </a:rPr>
              <a:t>.</a:t>
            </a:r>
          </a:p>
        </p:txBody>
      </p:sp>
    </p:spTree>
    <p:extLst>
      <p:ext uri="{BB962C8B-B14F-4D97-AF65-F5344CB8AC3E}">
        <p14:creationId xmlns:p14="http://schemas.microsoft.com/office/powerpoint/2010/main" val="32960742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3832" y="243513"/>
            <a:ext cx="8424936" cy="6740307"/>
          </a:xfrm>
          <a:prstGeom prst="rect">
            <a:avLst/>
          </a:prstGeom>
        </p:spPr>
        <p:txBody>
          <a:bodyPr wrap="square">
            <a:spAutoFit/>
          </a:bodyPr>
          <a:lstStyle/>
          <a:p>
            <a:pPr algn="just" rtl="0"/>
            <a:r>
              <a:rPr lang="en-US" sz="3600" dirty="0">
                <a:solidFill>
                  <a:prstClr val="white"/>
                </a:solidFill>
              </a:rPr>
              <a:t>There are important limitations to the "feel good" effect, however. First, the effects of positive moods can be quite short-lived—only 20 minutes in one study (</a:t>
            </a:r>
            <a:r>
              <a:rPr lang="en-US" sz="3600" dirty="0" err="1">
                <a:solidFill>
                  <a:prstClr val="white"/>
                </a:solidFill>
              </a:rPr>
              <a:t>Isen</a:t>
            </a:r>
            <a:r>
              <a:rPr lang="en-US" sz="3600" dirty="0">
                <a:solidFill>
                  <a:prstClr val="white"/>
                </a:solidFill>
              </a:rPr>
              <a:t>, Clark, &amp; Schwartz, 1976). Second, a good mood may actually decrease helpfulness when giving assistance would detract from the person's good mood (</a:t>
            </a:r>
            <a:r>
              <a:rPr lang="en-US" sz="3600" dirty="0" err="1">
                <a:solidFill>
                  <a:prstClr val="white"/>
                </a:solidFill>
              </a:rPr>
              <a:t>Isen</a:t>
            </a:r>
            <a:r>
              <a:rPr lang="en-US" sz="3600" dirty="0">
                <a:solidFill>
                  <a:prstClr val="white"/>
                </a:solidFill>
              </a:rPr>
              <a:t> &amp; Simmonds, 1978). People in a good mood apparently want to maintain their positive feelings.</a:t>
            </a:r>
          </a:p>
        </p:txBody>
      </p:sp>
    </p:spTree>
    <p:extLst>
      <p:ext uri="{BB962C8B-B14F-4D97-AF65-F5344CB8AC3E}">
        <p14:creationId xmlns:p14="http://schemas.microsoft.com/office/powerpoint/2010/main" val="1914235330"/>
      </p:ext>
    </p:extLst>
  </p:cSld>
  <p:clrMapOvr>
    <a:masterClrMapping/>
  </p:clrMapOvr>
</p:sld>
</file>

<file path=ppt/theme/theme1.xml><?xml version="1.0" encoding="utf-8"?>
<a:theme xmlns:a="http://schemas.openxmlformats.org/drawingml/2006/main" name="Quill design template">
  <a:themeElements>
    <a:clrScheme name="Office Theme 4">
      <a:dk1>
        <a:srgbClr val="000000"/>
      </a:dk1>
      <a:lt1>
        <a:srgbClr val="FFCC66"/>
      </a:lt1>
      <a:dk2>
        <a:srgbClr val="800000"/>
      </a:dk2>
      <a:lt2>
        <a:srgbClr val="FFCC66"/>
      </a:lt2>
      <a:accent1>
        <a:srgbClr val="339933"/>
      </a:accent1>
      <a:accent2>
        <a:srgbClr val="CC6600"/>
      </a:accent2>
      <a:accent3>
        <a:srgbClr val="C0AAAA"/>
      </a:accent3>
      <a:accent4>
        <a:srgbClr val="DAAE56"/>
      </a:accent4>
      <a:accent5>
        <a:srgbClr val="ADCAAD"/>
      </a:accent5>
      <a:accent6>
        <a:srgbClr val="B95C00"/>
      </a:accent6>
      <a:hlink>
        <a:srgbClr val="0033CC"/>
      </a:hlink>
      <a:folHlink>
        <a:srgbClr val="FFCC66"/>
      </a:folHlink>
    </a:clrScheme>
    <a:fontScheme name="Office Them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99"/>
        </a:lt1>
        <a:dk2>
          <a:srgbClr val="003300"/>
        </a:dk2>
        <a:lt2>
          <a:srgbClr val="FFCC66"/>
        </a:lt2>
        <a:accent1>
          <a:srgbClr val="CC3300"/>
        </a:accent1>
        <a:accent2>
          <a:srgbClr val="009999"/>
        </a:accent2>
        <a:accent3>
          <a:srgbClr val="AAADAA"/>
        </a:accent3>
        <a:accent4>
          <a:srgbClr val="DADA82"/>
        </a:accent4>
        <a:accent5>
          <a:srgbClr val="E2ADAA"/>
        </a:accent5>
        <a:accent6>
          <a:srgbClr val="008A8A"/>
        </a:accent6>
        <a:hlink>
          <a:srgbClr val="660033"/>
        </a:hlink>
        <a:folHlink>
          <a:srgbClr val="336633"/>
        </a:folHlink>
      </a:clrScheme>
      <a:clrMap bg1="dk2" tx1="lt1" bg2="dk1" tx2="lt2" accent1="accent1" accent2="accent2" accent3="accent3" accent4="accent4" accent5="accent5" accent6="accent6" hlink="hlink" folHlink="folHlink"/>
    </a:extraClrScheme>
    <a:extraClrScheme>
      <a:clrScheme name="Office Theme 2">
        <a:dk1>
          <a:srgbClr val="000000"/>
        </a:dk1>
        <a:lt1>
          <a:srgbClr val="FFFFCC"/>
        </a:lt1>
        <a:dk2>
          <a:srgbClr val="333300"/>
        </a:dk2>
        <a:lt2>
          <a:srgbClr val="3333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00FFFF"/>
        </a:lt1>
        <a:dk2>
          <a:srgbClr val="0000FF"/>
        </a:dk2>
        <a:lt2>
          <a:srgbClr val="FFFF00"/>
        </a:lt2>
        <a:accent1>
          <a:srgbClr val="FF9900"/>
        </a:accent1>
        <a:accent2>
          <a:srgbClr val="00FFFF"/>
        </a:accent2>
        <a:accent3>
          <a:srgbClr val="AAAAFF"/>
        </a:accent3>
        <a:accent4>
          <a:srgbClr val="00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4">
        <a:dk1>
          <a:srgbClr val="000000"/>
        </a:dk1>
        <a:lt1>
          <a:srgbClr val="FFCC66"/>
        </a:lt1>
        <a:dk2>
          <a:srgbClr val="800000"/>
        </a:dk2>
        <a:lt2>
          <a:srgbClr val="FFCC66"/>
        </a:lt2>
        <a:accent1>
          <a:srgbClr val="339933"/>
        </a:accent1>
        <a:accent2>
          <a:srgbClr val="CC6600"/>
        </a:accent2>
        <a:accent3>
          <a:srgbClr val="C0AAAA"/>
        </a:accent3>
        <a:accent4>
          <a:srgbClr val="DAAE56"/>
        </a:accent4>
        <a:accent5>
          <a:srgbClr val="ADCAAD"/>
        </a:accent5>
        <a:accent6>
          <a:srgbClr val="B95C00"/>
        </a:accent6>
        <a:hlink>
          <a:srgbClr val="0033CC"/>
        </a:hlink>
        <a:folHlink>
          <a:srgbClr val="FFCC66"/>
        </a:folHlink>
      </a:clrScheme>
      <a:clrMap bg1="dk2" tx1="lt1" bg2="dk1" tx2="lt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Quill design template</Template>
  <TotalTime>0</TotalTime>
  <Words>3139</Words>
  <Application>Microsoft Office PowerPoint</Application>
  <PresentationFormat>On-screen Show (4:3)</PresentationFormat>
  <Paragraphs>63</Paragraphs>
  <Slides>45</Slides>
  <Notes>0</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Quill design 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Ienovo</dc:creator>
  <cp:lastModifiedBy>DrMohsen</cp:lastModifiedBy>
  <cp:revision>2</cp:revision>
  <dcterms:created xsi:type="dcterms:W3CDTF">2020-03-19T02:30:02Z</dcterms:created>
  <dcterms:modified xsi:type="dcterms:W3CDTF">2020-03-27T23:09:33Z</dcterms:modified>
</cp:coreProperties>
</file>