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1"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3"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4"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3089"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0"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1"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2"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3"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6"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endParaRPr lang="ar-EG">
              <a:solidFill>
                <a:prstClr val="white"/>
              </a:solidFill>
            </a:endParaRPr>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
        <p:nvSpPr>
          <p:cNvPr id="3103" name="Rectangle 31"/>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ar-EG" noProof="0" smtClean="0"/>
              <a:t>Click to edit Master subtitle style</a:t>
            </a:r>
          </a:p>
        </p:txBody>
      </p:sp>
      <p:sp>
        <p:nvSpPr>
          <p:cNvPr id="3104" name="Rectangle 32"/>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ar-EG"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676871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ar-EG" smtClean="0"/>
              <a:t>Click to edit Master title style</a:t>
            </a:r>
            <a:endParaRPr lang="ar-EG"/>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50918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idx="1"/>
          </p:nvPr>
        </p:nvSpPr>
        <p:spPr/>
        <p:txBody>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407020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ar-EG"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EG" smtClean="0"/>
              <a:t>Click to edit Master text styles</a:t>
            </a:r>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504171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31468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EG"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7" name="Date Placeholder 6"/>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8" name="Footer Placeholder 7"/>
          <p:cNvSpPr>
            <a:spLocks noGrp="1"/>
          </p:cNvSpPr>
          <p:nvPr>
            <p:ph type="ftr" sz="quarter" idx="11"/>
          </p:nvPr>
        </p:nvSpPr>
        <p:spPr/>
        <p:txBody>
          <a:bodyPr/>
          <a:lstStyle>
            <a:lvl1pPr>
              <a:defRPr/>
            </a:lvl1pPr>
          </a:lstStyle>
          <a:p>
            <a:endParaRPr lang="ar-EG">
              <a:solidFill>
                <a:prstClr val="white"/>
              </a:solidFill>
            </a:endParaRPr>
          </a:p>
        </p:txBody>
      </p:sp>
      <p:sp>
        <p:nvSpPr>
          <p:cNvPr id="9" name="Slide Number Placeholder 8"/>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2256607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4" name="Footer Placeholder 3"/>
          <p:cNvSpPr>
            <a:spLocks noGrp="1"/>
          </p:cNvSpPr>
          <p:nvPr>
            <p:ph type="ftr" sz="quarter" idx="11"/>
          </p:nvPr>
        </p:nvSpPr>
        <p:spPr/>
        <p:txBody>
          <a:bodyPr/>
          <a:lstStyle>
            <a:lvl1pPr>
              <a:defRPr/>
            </a:lvl1pPr>
          </a:lstStyle>
          <a:p>
            <a:endParaRPr lang="ar-EG">
              <a:solidFill>
                <a:prstClr val="white"/>
              </a:solidFill>
            </a:endParaRPr>
          </a:p>
        </p:txBody>
      </p:sp>
      <p:sp>
        <p:nvSpPr>
          <p:cNvPr id="5" name="Slide Number Placeholder 4"/>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2787034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3" name="Footer Placeholder 2"/>
          <p:cNvSpPr>
            <a:spLocks noGrp="1"/>
          </p:cNvSpPr>
          <p:nvPr>
            <p:ph type="ftr" sz="quarter" idx="11"/>
          </p:nvPr>
        </p:nvSpPr>
        <p:spPr/>
        <p:txBody>
          <a:bodyPr/>
          <a:lstStyle>
            <a:lvl1pPr>
              <a:defRPr/>
            </a:lvl1pPr>
          </a:lstStyle>
          <a:p>
            <a:endParaRPr lang="ar-EG">
              <a:solidFill>
                <a:prstClr val="white"/>
              </a:solidFill>
            </a:endParaRPr>
          </a:p>
        </p:txBody>
      </p:sp>
      <p:sp>
        <p:nvSpPr>
          <p:cNvPr id="4" name="Slide Number Placeholder 3"/>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493021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ar-EG"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894424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ar-EG"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EG" smtClean="0"/>
              <a:t>Click icon to add picture</a:t>
            </a:r>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614212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5"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9"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0"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3"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4"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5"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6"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7"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8"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9"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0"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1" name="Freeform 23"/>
          <p:cNvSpPr>
            <a:spLocks/>
          </p:cNvSpPr>
          <p:nvPr/>
        </p:nvSpPr>
        <p:spPr bwMode="auto">
          <a:xfrm>
            <a:off x="600075" y="3163888"/>
            <a:ext cx="560388"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72" name="Rectangle 24"/>
          <p:cNvSpPr>
            <a:spLocks noGrp="1" noChangeArrowheads="1"/>
          </p:cNvSpPr>
          <p:nvPr>
            <p:ph type="title"/>
          </p:nvPr>
        </p:nvSpPr>
        <p:spPr bwMode="auto">
          <a:xfrm>
            <a:off x="182563" y="122238"/>
            <a:ext cx="8802687"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EG" smtClean="0"/>
              <a:t>Click to edit Master title style</a:t>
            </a:r>
            <a:endParaRPr lang="ar-EG" smtClean="0"/>
          </a:p>
        </p:txBody>
      </p:sp>
      <p:sp>
        <p:nvSpPr>
          <p:cNvPr id="2073" name="Rectangle 25"/>
          <p:cNvSpPr>
            <a:spLocks noGrp="1" noChangeArrowheads="1"/>
          </p:cNvSpPr>
          <p:nvPr>
            <p:ph type="body" idx="1"/>
          </p:nvPr>
        </p:nvSpPr>
        <p:spPr bwMode="auto">
          <a:xfrm>
            <a:off x="190500" y="1447800"/>
            <a:ext cx="8775700"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smtClean="0"/>
          </a:p>
        </p:txBody>
      </p:sp>
      <p:sp>
        <p:nvSpPr>
          <p:cNvPr id="2074" name="Rectangle 26"/>
          <p:cNvSpPr>
            <a:spLocks noGrp="1" noChangeArrowheads="1"/>
          </p:cNvSpPr>
          <p:nvPr>
            <p:ph type="dt" sz="half" idx="2"/>
          </p:nvPr>
        </p:nvSpPr>
        <p:spPr bwMode="auto">
          <a:xfrm>
            <a:off x="169863" y="6273800"/>
            <a:ext cx="2497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ar-EG">
              <a:solidFill>
                <a:prstClr val="white"/>
              </a:solidFill>
            </a:endParaRPr>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E3E1F782-50EA-4A52-BE71-64C6EC31DCA8}" type="slidenum">
              <a:rPr lang="ar-EG" smtClean="0">
                <a:solidFill>
                  <a:prstClr val="white"/>
                </a:solidFill>
              </a:rPr>
              <a:pPr/>
              <a:t>‹#›</a:t>
            </a:fld>
            <a:endParaRPr lang="ar-EG">
              <a:solidFill>
                <a:prstClr val="white"/>
              </a:solidFill>
            </a:endParaRPr>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fontAlgn="base" hangingPunct="1">
        <a:spcBef>
          <a:spcPct val="0"/>
        </a:spcBef>
        <a:spcAft>
          <a:spcPct val="0"/>
        </a:spcAft>
        <a:defRPr kumimoji="1" sz="4400">
          <a:solidFill>
            <a:schemeClr val="tx2"/>
          </a:solidFill>
          <a:latin typeface="+mj-lt"/>
          <a:ea typeface="+mj-ea"/>
          <a:cs typeface="+mj-cs"/>
        </a:defRPr>
      </a:lvl1pPr>
      <a:lvl2pPr algn="ctr" rtl="1" eaLnBrk="1" fontAlgn="base" hangingPunct="1">
        <a:spcBef>
          <a:spcPct val="0"/>
        </a:spcBef>
        <a:spcAft>
          <a:spcPct val="0"/>
        </a:spcAft>
        <a:defRPr kumimoji="1" sz="4400">
          <a:solidFill>
            <a:schemeClr val="tx2"/>
          </a:solidFill>
          <a:latin typeface="Times New Roman" pitchFamily="18" charset="0"/>
        </a:defRPr>
      </a:lvl2pPr>
      <a:lvl3pPr algn="ctr" rtl="1" eaLnBrk="1" fontAlgn="base" hangingPunct="1">
        <a:spcBef>
          <a:spcPct val="0"/>
        </a:spcBef>
        <a:spcAft>
          <a:spcPct val="0"/>
        </a:spcAft>
        <a:defRPr kumimoji="1" sz="4400">
          <a:solidFill>
            <a:schemeClr val="tx2"/>
          </a:solidFill>
          <a:latin typeface="Times New Roman" pitchFamily="18" charset="0"/>
        </a:defRPr>
      </a:lvl3pPr>
      <a:lvl4pPr algn="ctr" rtl="1" eaLnBrk="1" fontAlgn="base" hangingPunct="1">
        <a:spcBef>
          <a:spcPct val="0"/>
        </a:spcBef>
        <a:spcAft>
          <a:spcPct val="0"/>
        </a:spcAft>
        <a:defRPr kumimoji="1" sz="4400">
          <a:solidFill>
            <a:schemeClr val="tx2"/>
          </a:solidFill>
          <a:latin typeface="Times New Roman" pitchFamily="18" charset="0"/>
        </a:defRPr>
      </a:lvl4pPr>
      <a:lvl5pPr algn="ctr" rtl="1" eaLnBrk="1" fontAlgn="base" hangingPunct="1">
        <a:spcBef>
          <a:spcPct val="0"/>
        </a:spcBef>
        <a:spcAft>
          <a:spcPct val="0"/>
        </a:spcAft>
        <a:defRPr kumimoji="1" sz="4400">
          <a:solidFill>
            <a:schemeClr val="tx2"/>
          </a:solidFill>
          <a:latin typeface="Times New Roman" pitchFamily="18" charset="0"/>
        </a:defRPr>
      </a:lvl5pPr>
      <a:lvl6pPr marL="457200" algn="ctr" rtl="1" eaLnBrk="1" fontAlgn="base" hangingPunct="1">
        <a:spcBef>
          <a:spcPct val="0"/>
        </a:spcBef>
        <a:spcAft>
          <a:spcPct val="0"/>
        </a:spcAft>
        <a:defRPr kumimoji="1" sz="4400">
          <a:solidFill>
            <a:schemeClr val="tx2"/>
          </a:solidFill>
          <a:latin typeface="Times New Roman" pitchFamily="18" charset="0"/>
        </a:defRPr>
      </a:lvl6pPr>
      <a:lvl7pPr marL="914400" algn="ctr" rtl="1" eaLnBrk="1" fontAlgn="base" hangingPunct="1">
        <a:spcBef>
          <a:spcPct val="0"/>
        </a:spcBef>
        <a:spcAft>
          <a:spcPct val="0"/>
        </a:spcAft>
        <a:defRPr kumimoji="1" sz="4400">
          <a:solidFill>
            <a:schemeClr val="tx2"/>
          </a:solidFill>
          <a:latin typeface="Times New Roman" pitchFamily="18" charset="0"/>
        </a:defRPr>
      </a:lvl7pPr>
      <a:lvl8pPr marL="1371600" algn="ctr" rtl="1" eaLnBrk="1" fontAlgn="base" hangingPunct="1">
        <a:spcBef>
          <a:spcPct val="0"/>
        </a:spcBef>
        <a:spcAft>
          <a:spcPct val="0"/>
        </a:spcAft>
        <a:defRPr kumimoji="1" sz="4400">
          <a:solidFill>
            <a:schemeClr val="tx2"/>
          </a:solidFill>
          <a:latin typeface="Times New Roman" pitchFamily="18" charset="0"/>
        </a:defRPr>
      </a:lvl8pPr>
      <a:lvl9pPr marL="1828800" algn="ctr"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kumimoji="1" sz="2800">
          <a:solidFill>
            <a:schemeClr val="tx1"/>
          </a:solidFill>
          <a:latin typeface="+mn-lt"/>
        </a:defRPr>
      </a:lvl2pPr>
      <a:lvl3pPr marL="1143000" indent="-228600" algn="r" rtl="1" eaLnBrk="1" fontAlgn="base" hangingPunct="1">
        <a:spcBef>
          <a:spcPct val="20000"/>
        </a:spcBef>
        <a:spcAft>
          <a:spcPct val="0"/>
        </a:spcAft>
        <a:buChar char="•"/>
        <a:defRPr kumimoji="1" sz="2400">
          <a:solidFill>
            <a:schemeClr val="tx1"/>
          </a:solidFill>
          <a:latin typeface="+mn-lt"/>
        </a:defRPr>
      </a:lvl3pPr>
      <a:lvl4pPr marL="1600200" indent="-228600" algn="r" rtl="1" eaLnBrk="1" fontAlgn="base" hangingPunct="1">
        <a:spcBef>
          <a:spcPct val="20000"/>
        </a:spcBef>
        <a:spcAft>
          <a:spcPct val="0"/>
        </a:spcAft>
        <a:buChar char="•"/>
        <a:defRPr kumimoji="1" sz="2000">
          <a:solidFill>
            <a:schemeClr val="tx1"/>
          </a:solidFill>
          <a:latin typeface="+mn-lt"/>
        </a:defRPr>
      </a:lvl4pPr>
      <a:lvl5pPr marL="2057400" indent="-228600" algn="r" rtl="1" eaLnBrk="1" fontAlgn="base" hangingPunct="1">
        <a:spcBef>
          <a:spcPct val="20000"/>
        </a:spcBef>
        <a:spcAft>
          <a:spcPct val="0"/>
        </a:spcAft>
        <a:buChar char="•"/>
        <a:defRPr kumimoji="1" sz="2000">
          <a:solidFill>
            <a:schemeClr val="tx1"/>
          </a:solidFill>
          <a:latin typeface="+mn-lt"/>
        </a:defRPr>
      </a:lvl5pPr>
      <a:lvl6pPr marL="2514600" indent="-228600" algn="r" rtl="1" eaLnBrk="1" fontAlgn="base" hangingPunct="1">
        <a:spcBef>
          <a:spcPct val="20000"/>
        </a:spcBef>
        <a:spcAft>
          <a:spcPct val="0"/>
        </a:spcAft>
        <a:buChar char="•"/>
        <a:defRPr kumimoji="1" sz="2000">
          <a:solidFill>
            <a:schemeClr val="tx1"/>
          </a:solidFill>
          <a:latin typeface="+mn-lt"/>
        </a:defRPr>
      </a:lvl6pPr>
      <a:lvl7pPr marL="2971800" indent="-228600" algn="r" rtl="1" eaLnBrk="1" fontAlgn="base" hangingPunct="1">
        <a:spcBef>
          <a:spcPct val="20000"/>
        </a:spcBef>
        <a:spcAft>
          <a:spcPct val="0"/>
        </a:spcAft>
        <a:buChar char="•"/>
        <a:defRPr kumimoji="1" sz="2000">
          <a:solidFill>
            <a:schemeClr val="tx1"/>
          </a:solidFill>
          <a:latin typeface="+mn-lt"/>
        </a:defRPr>
      </a:lvl7pPr>
      <a:lvl8pPr marL="3429000" indent="-228600" algn="r" rtl="1" eaLnBrk="1" fontAlgn="base" hangingPunct="1">
        <a:spcBef>
          <a:spcPct val="20000"/>
        </a:spcBef>
        <a:spcAft>
          <a:spcPct val="0"/>
        </a:spcAft>
        <a:buChar char="•"/>
        <a:defRPr kumimoji="1" sz="2000">
          <a:solidFill>
            <a:schemeClr val="tx1"/>
          </a:solidFill>
          <a:latin typeface="+mn-lt"/>
        </a:defRPr>
      </a:lvl8pPr>
      <a:lvl9pPr marL="3886200" indent="-228600" algn="r" rtl="1" eaLnBrk="1" fontAlgn="base" hangingPunct="1">
        <a:spcBef>
          <a:spcPct val="20000"/>
        </a:spcBef>
        <a:spcAft>
          <a:spcPct val="0"/>
        </a:spcAft>
        <a:buChar char="•"/>
        <a:defRPr kumimoji="1"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0"/>
            <a:ext cx="9144000" cy="6858000"/>
            <a:chOff x="0" y="504825"/>
            <a:chExt cx="9144000" cy="5848350"/>
          </a:xfrm>
        </p:grpSpPr>
        <p:pic>
          <p:nvPicPr>
            <p:cNvPr id="1026" name="Picture 2" descr="C:\Users\Ienovo\Desktop\امينة ونعمة\نعمة\New folder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825"/>
              <a:ext cx="9144000" cy="58483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نتيجة بحث الصور عن اداب بنها"/>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21057"/>
              <a:ext cx="1777008" cy="1195775"/>
            </a:xfrm>
            <a:prstGeom prst="rect">
              <a:avLst/>
            </a:prstGeom>
            <a:noFill/>
            <a:ln>
              <a:noFill/>
            </a:ln>
          </p:spPr>
        </p:pic>
      </p:grpSp>
      <p:sp>
        <p:nvSpPr>
          <p:cNvPr id="2" name="Rectangle 1"/>
          <p:cNvSpPr/>
          <p:nvPr/>
        </p:nvSpPr>
        <p:spPr>
          <a:xfrm>
            <a:off x="3347864" y="3861048"/>
            <a:ext cx="5668330" cy="2477601"/>
          </a:xfrm>
          <a:prstGeom prst="rect">
            <a:avLst/>
          </a:prstGeom>
        </p:spPr>
        <p:txBody>
          <a:bodyPr wrap="square">
            <a:spAutoFit/>
          </a:bodyPr>
          <a:lstStyle/>
          <a:p>
            <a:pPr algn="ctr"/>
            <a:r>
              <a:rPr lang="en-US" sz="2800" b="1" dirty="0">
                <a:solidFill>
                  <a:srgbClr val="FF0000"/>
                </a:solidFill>
                <a:latin typeface="Aharoni" panose="02010803020104030203" pitchFamily="2" charset="-79"/>
                <a:cs typeface="Aharoni" panose="02010803020104030203" pitchFamily="2" charset="-79"/>
              </a:rPr>
              <a:t>Specialized Psychological Texts</a:t>
            </a:r>
          </a:p>
          <a:p>
            <a:pPr algn="ctr"/>
            <a:r>
              <a:rPr lang="en-US" sz="2800" dirty="0">
                <a:solidFill>
                  <a:srgbClr val="FFFF00"/>
                </a:solidFill>
              </a:rPr>
              <a:t>Frist year</a:t>
            </a:r>
          </a:p>
          <a:p>
            <a:pPr algn="ctr"/>
            <a:r>
              <a:rPr lang="en-US" sz="2800" dirty="0">
                <a:solidFill>
                  <a:prstClr val="white"/>
                </a:solidFill>
              </a:rPr>
              <a:t>Second</a:t>
            </a:r>
            <a:r>
              <a:rPr lang="en-US" sz="2800" baseline="30000" dirty="0">
                <a:solidFill>
                  <a:prstClr val="white"/>
                </a:solidFill>
              </a:rPr>
              <a:t>ed </a:t>
            </a:r>
            <a:r>
              <a:rPr lang="en-US" sz="2800" dirty="0">
                <a:solidFill>
                  <a:prstClr val="white"/>
                </a:solidFill>
              </a:rPr>
              <a:t>semester</a:t>
            </a:r>
          </a:p>
          <a:p>
            <a:pPr algn="ctr"/>
            <a:r>
              <a:rPr lang="en-US" sz="2800" dirty="0">
                <a:solidFill>
                  <a:srgbClr val="FFFF00"/>
                </a:solidFill>
              </a:rPr>
              <a:t>Selected by</a:t>
            </a:r>
          </a:p>
          <a:p>
            <a:pPr algn="ctr"/>
            <a:r>
              <a:rPr lang="en-US" sz="1100" dirty="0">
                <a:solidFill>
                  <a:prstClr val="white"/>
                </a:solidFill>
              </a:rPr>
              <a:t> </a:t>
            </a:r>
            <a:endParaRPr lang="en-US" sz="2800" dirty="0">
              <a:solidFill>
                <a:prstClr val="white"/>
              </a:solidFill>
            </a:endParaRPr>
          </a:p>
          <a:p>
            <a:pPr algn="ctr"/>
            <a:r>
              <a:rPr lang="en-US" sz="3200" b="1" dirty="0">
                <a:solidFill>
                  <a:srgbClr val="FF0000"/>
                </a:solidFill>
                <a:latin typeface="Aharoni" panose="02010803020104030203" pitchFamily="2" charset="-79"/>
                <a:cs typeface="Aharoni" panose="02010803020104030203" pitchFamily="2" charset="-79"/>
              </a:rPr>
              <a:t>Prof .Dr. NEAMA A.K.AHMED</a:t>
            </a:r>
          </a:p>
        </p:txBody>
      </p:sp>
    </p:spTree>
    <p:extLst>
      <p:ext uri="{BB962C8B-B14F-4D97-AF65-F5344CB8AC3E}">
        <p14:creationId xmlns:p14="http://schemas.microsoft.com/office/powerpoint/2010/main" val="3546837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1688" y="3244334"/>
            <a:ext cx="4020652" cy="584775"/>
          </a:xfrm>
          <a:prstGeom prst="rect">
            <a:avLst/>
          </a:prstGeom>
        </p:spPr>
        <p:txBody>
          <a:bodyPr wrap="none">
            <a:spAutoFit/>
          </a:bodyPr>
          <a:lstStyle/>
          <a:p>
            <a:pPr algn="just" rtl="0" fontAlgn="base">
              <a:spcBef>
                <a:spcPct val="0"/>
              </a:spcBef>
              <a:spcAft>
                <a:spcPct val="0"/>
              </a:spcAft>
            </a:pPr>
            <a:r>
              <a:rPr lang="en-US" sz="3200" b="1" dirty="0">
                <a:solidFill>
                  <a:srgbClr val="FFFF00"/>
                </a:solidFill>
                <a:latin typeface="Aharoni" panose="02010803020104030203" pitchFamily="2" charset="-79"/>
                <a:ea typeface="Calibri" pitchFamily="34" charset="0"/>
                <a:cs typeface="Aharoni" panose="02010803020104030203" pitchFamily="2" charset="-79"/>
              </a:rPr>
              <a:t>SOCIAL EVOLUTION</a:t>
            </a:r>
          </a:p>
        </p:txBody>
      </p:sp>
    </p:spTree>
    <p:extLst>
      <p:ext uri="{BB962C8B-B14F-4D97-AF65-F5344CB8AC3E}">
        <p14:creationId xmlns:p14="http://schemas.microsoft.com/office/powerpoint/2010/main" val="2919514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568952" cy="6863417"/>
          </a:xfrm>
          <a:prstGeom prst="rect">
            <a:avLst/>
          </a:prstGeom>
        </p:spPr>
        <p:txBody>
          <a:bodyPr wrap="square">
            <a:spAutoFit/>
          </a:bodyPr>
          <a:lstStyle/>
          <a:p>
            <a:pPr algn="just" rtl="0"/>
            <a:r>
              <a:rPr lang="en-US" sz="4000" b="1" dirty="0">
                <a:solidFill>
                  <a:prstClr val="white"/>
                </a:solidFill>
              </a:rPr>
              <a:t>Critics of sociobiology argue that social factors are much more important than biology in determining prosocial behavior. Donald Campbell (1975) suggests that genetic evolution may help explain a few basic prosocial behaviors such as parents' caring for their young, but that it does not apply to more extreme instances of helping a stranger in distress.</a:t>
            </a:r>
          </a:p>
        </p:txBody>
      </p:sp>
    </p:spTree>
    <p:extLst>
      <p:ext uri="{BB962C8B-B14F-4D97-AF65-F5344CB8AC3E}">
        <p14:creationId xmlns:p14="http://schemas.microsoft.com/office/powerpoint/2010/main" val="93308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496944" cy="6001643"/>
          </a:xfrm>
          <a:prstGeom prst="rect">
            <a:avLst/>
          </a:prstGeom>
        </p:spPr>
        <p:txBody>
          <a:bodyPr wrap="square">
            <a:spAutoFit/>
          </a:bodyPr>
          <a:lstStyle/>
          <a:p>
            <a:pPr algn="just" rtl="0"/>
            <a:r>
              <a:rPr lang="en-US" sz="3200" b="1" dirty="0">
                <a:solidFill>
                  <a:prstClr val="white"/>
                </a:solidFill>
              </a:rPr>
              <a:t>Such cases are better explained by what Campbell calls social evolution—the historical development of human culture or civilization. in this view, human societies have gradually and selectively evolved skills, beliefs, and technologies that promote the welfare of the group. Because prosocial behavior is generally beneficial to society, it has become part of the social rules or norms. Three norms in particular may be most important for prosocial behavior: social responsibility, reciprocity, and social justice.</a:t>
            </a:r>
          </a:p>
        </p:txBody>
      </p:sp>
    </p:spTree>
    <p:extLst>
      <p:ext uri="{BB962C8B-B14F-4D97-AF65-F5344CB8AC3E}">
        <p14:creationId xmlns:p14="http://schemas.microsoft.com/office/powerpoint/2010/main" val="3452965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140968"/>
            <a:ext cx="8175635" cy="769441"/>
          </a:xfrm>
          <a:prstGeom prst="rect">
            <a:avLst/>
          </a:prstGeom>
        </p:spPr>
        <p:txBody>
          <a:bodyPr wrap="none">
            <a:spAutoFit/>
          </a:bodyPr>
          <a:lstStyle/>
          <a:p>
            <a:pPr rtl="0"/>
            <a:r>
              <a:rPr lang="en-US" sz="4400" b="1" dirty="0">
                <a:solidFill>
                  <a:srgbClr val="FF0000"/>
                </a:solidFill>
              </a:rPr>
              <a:t>A norm of social responsibility</a:t>
            </a:r>
          </a:p>
        </p:txBody>
      </p:sp>
    </p:spTree>
    <p:extLst>
      <p:ext uri="{BB962C8B-B14F-4D97-AF65-F5344CB8AC3E}">
        <p14:creationId xmlns:p14="http://schemas.microsoft.com/office/powerpoint/2010/main" val="2938236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744" y="332656"/>
            <a:ext cx="8568952" cy="6740307"/>
          </a:xfrm>
          <a:prstGeom prst="rect">
            <a:avLst/>
          </a:prstGeom>
        </p:spPr>
        <p:txBody>
          <a:bodyPr wrap="square">
            <a:spAutoFit/>
          </a:bodyPr>
          <a:lstStyle/>
          <a:p>
            <a:pPr algn="just" rtl="0"/>
            <a:r>
              <a:rPr lang="en-US" sz="3600" b="1" dirty="0">
                <a:solidFill>
                  <a:prstClr val="white"/>
                </a:solidFill>
              </a:rPr>
              <a:t>prescribes that we should help others who depend on us. Parents are expected to care for their children, and social agencies may intervene if parents fail to live up to this obligation. Teachers are supposed to help their students, coaches to look after team members, and co-workers to assist each other. The religious and moral codes of many societies emphasize the duty to help others. Sometimes this obligation is even written into the law.</a:t>
            </a:r>
          </a:p>
        </p:txBody>
      </p:sp>
    </p:spTree>
    <p:extLst>
      <p:ext uri="{BB962C8B-B14F-4D97-AF65-F5344CB8AC3E}">
        <p14:creationId xmlns:p14="http://schemas.microsoft.com/office/powerpoint/2010/main" val="1751371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504" y="260648"/>
            <a:ext cx="8568952" cy="5693866"/>
          </a:xfrm>
          <a:prstGeom prst="rect">
            <a:avLst/>
          </a:prstGeom>
        </p:spPr>
        <p:txBody>
          <a:bodyPr wrap="square">
            <a:spAutoFit/>
          </a:bodyPr>
          <a:lstStyle/>
          <a:p>
            <a:pPr algn="just" rtl="0"/>
            <a:r>
              <a:rPr lang="en-US" sz="2800" b="1" dirty="0">
                <a:solidFill>
                  <a:prstClr val="white"/>
                </a:solidFill>
              </a:rPr>
              <a:t>The state of .Minnesota recently enacted a statute requiring that "Any person at the scene of an emergency who knows that another person is exposed to or has suffered grave physical harm shall, to the extent that he can do so without danger or peril to himself or others, give reasonable assistance to the exposed person." Laws are one way of emphasizing to people that they have a responsibility to help. Later in this chapter we will review studies documenting the fact that an increased sense of personal responsibility does indeed increase the likelihood of an individual's giving assistance.</a:t>
            </a:r>
          </a:p>
        </p:txBody>
      </p:sp>
    </p:spTree>
    <p:extLst>
      <p:ext uri="{BB962C8B-B14F-4D97-AF65-F5344CB8AC3E}">
        <p14:creationId xmlns:p14="http://schemas.microsoft.com/office/powerpoint/2010/main" val="1590285089"/>
      </p:ext>
    </p:extLst>
  </p:cSld>
  <p:clrMapOvr>
    <a:masterClrMapping/>
  </p:clrMapOvr>
</p:sld>
</file>

<file path=ppt/theme/theme1.xml><?xml version="1.0" encoding="utf-8"?>
<a:theme xmlns:a="http://schemas.openxmlformats.org/drawingml/2006/main" name="Quill design template">
  <a:themeElements>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Quill design template</Template>
  <TotalTime>0</TotalTime>
  <Words>350</Words>
  <Application>Microsoft Office PowerPoint</Application>
  <PresentationFormat>On-screen Show (4:3)</PresentationFormat>
  <Paragraphs>12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Quill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Ienovo</dc:creator>
  <cp:lastModifiedBy>DrMohsen</cp:lastModifiedBy>
  <cp:revision>2</cp:revision>
  <dcterms:created xsi:type="dcterms:W3CDTF">2020-03-19T02:26:15Z</dcterms:created>
  <dcterms:modified xsi:type="dcterms:W3CDTF">2020-03-27T23:08:59Z</dcterms:modified>
</cp:coreProperties>
</file>