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2" r:id="rId3"/>
    <p:sldId id="361" r:id="rId4"/>
    <p:sldId id="283" r:id="rId5"/>
    <p:sldId id="284" r:id="rId6"/>
    <p:sldId id="285" r:id="rId7"/>
    <p:sldId id="286" r:id="rId8"/>
    <p:sldId id="287" r:id="rId9"/>
    <p:sldId id="358" r:id="rId10"/>
    <p:sldId id="288" r:id="rId11"/>
    <p:sldId id="359" r:id="rId12"/>
    <p:sldId id="289" r:id="rId13"/>
    <p:sldId id="275" r:id="rId14"/>
    <p:sldId id="360" r:id="rId15"/>
    <p:sldId id="362" r:id="rId16"/>
    <p:sldId id="276" r:id="rId17"/>
    <p:sldId id="277" r:id="rId18"/>
    <p:sldId id="278" r:id="rId19"/>
    <p:sldId id="290"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7B5B2C-DEA0-4B47-B5A9-645E99E2E193}">
          <p14:sldIdLst>
            <p14:sldId id="256"/>
            <p14:sldId id="282"/>
            <p14:sldId id="361"/>
            <p14:sldId id="283"/>
            <p14:sldId id="284"/>
            <p14:sldId id="285"/>
            <p14:sldId id="286"/>
            <p14:sldId id="287"/>
            <p14:sldId id="358"/>
            <p14:sldId id="288"/>
            <p14:sldId id="359"/>
            <p14:sldId id="289"/>
            <p14:sldId id="275"/>
            <p14:sldId id="360"/>
            <p14:sldId id="362"/>
            <p14:sldId id="276"/>
            <p14:sldId id="277"/>
            <p14:sldId id="278"/>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12‏/4‏/1442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E71A1ACD-0AD8-464E-BC18-9A78547FEE21}" type="datetimeFigureOut">
              <a:rPr lang="ar-IQ" smtClean="0"/>
              <a:pPr/>
              <a:t>12‏/4‏/1442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71A1ACD-0AD8-464E-BC18-9A78547FEE21}" type="datetimeFigureOut">
              <a:rPr lang="ar-IQ" smtClean="0"/>
              <a:pPr/>
              <a:t>12‏/4‏/1442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1A1ACD-0AD8-464E-BC18-9A78547FEE21}" type="datetimeFigureOut">
              <a:rPr lang="ar-IQ" smtClean="0"/>
              <a:pPr/>
              <a:t>12‏/4‏/1442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12‏/4‏/1442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1A1ACD-0AD8-464E-BC18-9A78547FEE21}" type="datetimeFigureOut">
              <a:rPr lang="ar-IQ" smtClean="0"/>
              <a:pPr/>
              <a:t>12‏/4‏/1442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1100BD-8846-48EA-9311-5F12BDDE819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1A1ACD-0AD8-464E-BC18-9A78547FEE21}" type="datetimeFigureOut">
              <a:rPr lang="ar-IQ" smtClean="0"/>
              <a:pPr/>
              <a:t>12‏/4‏/1442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1100BD-8846-48EA-9311-5F12BDDE819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محاضرات في علم النفس العام</a:t>
            </a:r>
          </a:p>
        </p:txBody>
      </p:sp>
      <p:sp>
        <p:nvSpPr>
          <p:cNvPr id="3" name="عنوان فرعي 2"/>
          <p:cNvSpPr>
            <a:spLocks noGrp="1"/>
          </p:cNvSpPr>
          <p:nvPr>
            <p:ph type="subTitle" idx="1"/>
          </p:nvPr>
        </p:nvSpPr>
        <p:spPr>
          <a:xfrm>
            <a:off x="1475656" y="3429000"/>
            <a:ext cx="6400800" cy="1752600"/>
          </a:xfrm>
        </p:spPr>
        <p:txBody>
          <a:bodyPr>
            <a:normAutofit fontScale="85000" lnSpcReduction="20000"/>
          </a:bodyPr>
          <a:lstStyle/>
          <a:p>
            <a:r>
              <a:rPr lang="ar-IQ" dirty="0"/>
              <a:t>الفرقة الاولي</a:t>
            </a:r>
          </a:p>
          <a:p>
            <a:r>
              <a:rPr lang="ar-IQ" dirty="0"/>
              <a:t>اداب - بنها</a:t>
            </a:r>
          </a:p>
          <a:p>
            <a:r>
              <a:rPr lang="ar-IQ"/>
              <a:t>محاضرة 3</a:t>
            </a:r>
            <a:endParaRPr lang="ar-IQ" dirty="0"/>
          </a:p>
          <a:p>
            <a:r>
              <a:rPr lang="ar-IQ" dirty="0"/>
              <a:t>ميادين علم النفس و علاقته بالعلوم الاخري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ar-IQ" dirty="0"/>
              <a:t>1-علم النفس التربوي :-</a:t>
            </a:r>
          </a:p>
        </p:txBody>
      </p:sp>
      <p:sp>
        <p:nvSpPr>
          <p:cNvPr id="3" name="عنصر نائب للمحتوى 2"/>
          <p:cNvSpPr>
            <a:spLocks noGrp="1"/>
          </p:cNvSpPr>
          <p:nvPr>
            <p:ph idx="1"/>
          </p:nvPr>
        </p:nvSpPr>
        <p:spPr/>
        <p:txBody>
          <a:bodyPr>
            <a:normAutofit/>
          </a:bodyPr>
          <a:lstStyle/>
          <a:p>
            <a:r>
              <a:rPr lang="ar-IQ" dirty="0"/>
              <a:t>	</a:t>
            </a:r>
            <a:endParaRPr lang="en-US" dirty="0"/>
          </a:p>
          <a:p>
            <a:r>
              <a:rPr lang="ar-IQ" dirty="0"/>
              <a:t>وهو العلم الذي يدرس المشكلات المتعلقة بمجال التربية والتعليم كأسباب ضعف الطلبة في مواد </a:t>
            </a:r>
            <a:r>
              <a:rPr lang="ar-IQ" dirty="0" err="1"/>
              <a:t>معينة </a:t>
            </a:r>
            <a:r>
              <a:rPr lang="ar-IQ" dirty="0"/>
              <a:t>،وطرق التعلم والدافعية للتعلم والوسائل المناسبة </a:t>
            </a:r>
            <a:r>
              <a:rPr lang="ar-IQ" dirty="0" err="1"/>
              <a:t>لاكساب</a:t>
            </a:r>
            <a:r>
              <a:rPr lang="ar-IQ" dirty="0"/>
              <a:t> الطلبة الاساليب السلوكية الجيدة.</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C663-89D9-B646-99B0-70C067A7BD5F}"/>
              </a:ext>
            </a:extLst>
          </p:cNvPr>
          <p:cNvSpPr>
            <a:spLocks noGrp="1"/>
          </p:cNvSpPr>
          <p:nvPr>
            <p:ph type="title"/>
          </p:nvPr>
        </p:nvSpPr>
        <p:spPr/>
        <p:txBody>
          <a:bodyPr>
            <a:normAutofit fontScale="90000"/>
          </a:bodyPr>
          <a:lstStyle/>
          <a:p>
            <a:pPr rtl="0"/>
            <a:br>
              <a:rPr lang="en-US" dirty="0"/>
            </a:br>
            <a:r>
              <a:rPr lang="ar-IQ" dirty="0"/>
              <a:t>2-علم النفس الصناعي:-</a:t>
            </a:r>
            <a:br>
              <a:rPr lang="en-US" dirty="0"/>
            </a:br>
            <a:endParaRPr lang="en-US" dirty="0"/>
          </a:p>
        </p:txBody>
      </p:sp>
      <p:sp>
        <p:nvSpPr>
          <p:cNvPr id="3" name="Content Placeholder 2">
            <a:extLst>
              <a:ext uri="{FF2B5EF4-FFF2-40B4-BE49-F238E27FC236}">
                <a16:creationId xmlns:a16="http://schemas.microsoft.com/office/drawing/2014/main" id="{F32473F3-7B74-2543-8F2A-F5A9E5624C74}"/>
              </a:ext>
            </a:extLst>
          </p:cNvPr>
          <p:cNvSpPr>
            <a:spLocks noGrp="1"/>
          </p:cNvSpPr>
          <p:nvPr>
            <p:ph idx="1"/>
          </p:nvPr>
        </p:nvSpPr>
        <p:spPr/>
        <p:txBody>
          <a:bodyPr/>
          <a:lstStyle/>
          <a:p>
            <a:r>
              <a:rPr lang="ar-IQ" dirty="0"/>
              <a:t>والذي يهتم برفع كفاية العامل الانتاجية وتحفيزه على الانتاج ويتطلب ذلك احترامه وحل مشكلاته ،وتحسين العلاقات بين العمال ورب العمل ،ويهتم بالتوجيه المهني والتدريب والتاهيل المهني وحوادث العمل.</a:t>
            </a:r>
            <a:endParaRPr lang="en-US" dirty="0"/>
          </a:p>
          <a:p>
            <a:pPr marL="342900" indent="-342900" algn="l" defTabSz="914400" rtl="0" eaLnBrk="1" latinLnBrk="0" hangingPunct="1">
              <a:spcBef>
                <a:spcPct val="20000"/>
              </a:spcBef>
              <a:buFont typeface="Arial" pitchFamily="34" charset="0"/>
              <a:buChar char="•"/>
            </a:pPr>
            <a:endParaRPr lang="en-US" dirty="0"/>
          </a:p>
        </p:txBody>
      </p:sp>
    </p:spTree>
    <p:extLst>
      <p:ext uri="{BB962C8B-B14F-4D97-AF65-F5344CB8AC3E}">
        <p14:creationId xmlns:p14="http://schemas.microsoft.com/office/powerpoint/2010/main" val="859544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br>
              <a:rPr lang="en-US" dirty="0"/>
            </a:br>
            <a:r>
              <a:rPr lang="ar-IQ" dirty="0"/>
              <a:t>3-علم النفس الحربي :-</a:t>
            </a:r>
            <a:br>
              <a:rPr lang="en-US" dirty="0"/>
            </a:br>
            <a:endParaRPr lang="ar-IQ" dirty="0"/>
          </a:p>
        </p:txBody>
      </p:sp>
      <p:sp>
        <p:nvSpPr>
          <p:cNvPr id="3" name="عنصر نائب للمحتوى 2"/>
          <p:cNvSpPr>
            <a:spLocks noGrp="1"/>
          </p:cNvSpPr>
          <p:nvPr>
            <p:ph idx="1"/>
          </p:nvPr>
        </p:nvSpPr>
        <p:spPr/>
        <p:txBody>
          <a:bodyPr/>
          <a:lstStyle/>
          <a:p>
            <a:r>
              <a:rPr lang="ar-IQ" dirty="0"/>
              <a:t>والذي يهتم بأنتقاء الجنود والضباط المناسبين الذين تتوفر لديهم سمات واستعدادات وقدرات عقلية معينة .ويبث روح الشجاعة ومحاربة التخاذل والوقاية من الدعاية والحرب النفسية ،والتغلب على القلق والخوف اثناء المعارك ،وكذلك يهتم بالحالات المرضية اثناء التدريب والمعارك .</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br>
              <a:rPr lang="en-US" dirty="0"/>
            </a:br>
            <a:r>
              <a:rPr lang="ar-IQ" dirty="0"/>
              <a:t>4-علم النفس التجاري :-</a:t>
            </a:r>
            <a:br>
              <a:rPr lang="en-US" dirty="0"/>
            </a:br>
            <a:endParaRPr lang="ar-IQ" dirty="0"/>
          </a:p>
        </p:txBody>
      </p:sp>
      <p:sp>
        <p:nvSpPr>
          <p:cNvPr id="3" name="عنصر نائب للمحتوى 2"/>
          <p:cNvSpPr>
            <a:spLocks noGrp="1"/>
          </p:cNvSpPr>
          <p:nvPr>
            <p:ph idx="1"/>
          </p:nvPr>
        </p:nvSpPr>
        <p:spPr/>
        <p:txBody>
          <a:bodyPr/>
          <a:lstStyle/>
          <a:p>
            <a:r>
              <a:rPr lang="ar-IQ" dirty="0"/>
              <a:t>والذي يهتم بدوافع المستهلكين للسلع واتجاهاتهم النفسية وحاجاتهم ،وسيكولوجية البيع،واختيار العاملين فيه وطرق التأثير على المشتري والدعاية والاعلان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74EDB-8859-5649-B9DD-7DC514E2FEEA}"/>
              </a:ext>
            </a:extLst>
          </p:cNvPr>
          <p:cNvSpPr>
            <a:spLocks noGrp="1"/>
          </p:cNvSpPr>
          <p:nvPr>
            <p:ph type="title"/>
          </p:nvPr>
        </p:nvSpPr>
        <p:spPr/>
        <p:txBody>
          <a:bodyPr>
            <a:normAutofit fontScale="90000"/>
          </a:bodyPr>
          <a:lstStyle/>
          <a:p>
            <a:pPr rtl="0"/>
            <a:br>
              <a:rPr lang="en-US" dirty="0"/>
            </a:br>
            <a:r>
              <a:rPr lang="ar-IQ" dirty="0"/>
              <a:t>5-علم النفس الارشادي :-</a:t>
            </a:r>
            <a:br>
              <a:rPr lang="en-US" dirty="0"/>
            </a:br>
            <a:endParaRPr lang="en-US" dirty="0"/>
          </a:p>
        </p:txBody>
      </p:sp>
      <p:sp>
        <p:nvSpPr>
          <p:cNvPr id="3" name="Content Placeholder 2">
            <a:extLst>
              <a:ext uri="{FF2B5EF4-FFF2-40B4-BE49-F238E27FC236}">
                <a16:creationId xmlns:a16="http://schemas.microsoft.com/office/drawing/2014/main" id="{DA411536-7A9E-254C-BF20-4ECDFF005225}"/>
              </a:ext>
            </a:extLst>
          </p:cNvPr>
          <p:cNvSpPr>
            <a:spLocks noGrp="1"/>
          </p:cNvSpPr>
          <p:nvPr>
            <p:ph idx="1"/>
          </p:nvPr>
        </p:nvSpPr>
        <p:spPr/>
        <p:txBody>
          <a:bodyPr/>
          <a:lstStyle/>
          <a:p>
            <a:r>
              <a:rPr lang="ar-IQ" dirty="0"/>
              <a:t>والذي يهتم بمساعدة الافراد الاعتياديين على حل مشاكلهم وتوجيههم التعليمي والمهني والاسري لتحقيق التوافق الشخصي والاجتماعي .</a:t>
            </a:r>
            <a:endParaRPr lang="en-US" dirty="0"/>
          </a:p>
          <a:p>
            <a:pPr marL="342900" indent="-342900" algn="l" defTabSz="914400" rtl="0" eaLnBrk="1" latinLnBrk="0" hangingPunct="1">
              <a:spcBef>
                <a:spcPct val="20000"/>
              </a:spcBef>
              <a:buFont typeface="Arial" pitchFamily="34" charset="0"/>
              <a:buChar char="•"/>
            </a:pPr>
            <a:endParaRPr lang="en-US" dirty="0"/>
          </a:p>
        </p:txBody>
      </p:sp>
    </p:spTree>
    <p:extLst>
      <p:ext uri="{BB962C8B-B14F-4D97-AF65-F5344CB8AC3E}">
        <p14:creationId xmlns:p14="http://schemas.microsoft.com/office/powerpoint/2010/main" val="92291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633D77D-88E6-704B-9904-4D7007860D86}"/>
              </a:ext>
            </a:extLst>
          </p:cNvPr>
          <p:cNvSpPr>
            <a:spLocks noGrp="1"/>
          </p:cNvSpPr>
          <p:nvPr>
            <p:ph type="ctrTitle"/>
          </p:nvPr>
        </p:nvSpPr>
        <p:spPr>
          <a:xfrm>
            <a:off x="539750" y="1196975"/>
            <a:ext cx="7772400" cy="1470025"/>
          </a:xfrm>
        </p:spPr>
        <p:txBody>
          <a:bodyPr/>
          <a:lstStyle/>
          <a:p>
            <a:r>
              <a:rPr lang="ar-SA" altLang="en-US" b="1"/>
              <a:t>تخصصات حديثة فى علم النفس</a:t>
            </a:r>
            <a:endParaRPr lang="en-US" altLang="en-US" b="1">
              <a:cs typeface="Times New Roman" panose="02020603050405020304" pitchFamily="18" charset="0"/>
            </a:endParaRPr>
          </a:p>
        </p:txBody>
      </p:sp>
      <p:sp>
        <p:nvSpPr>
          <p:cNvPr id="36867" name="Subtitle 2">
            <a:extLst>
              <a:ext uri="{FF2B5EF4-FFF2-40B4-BE49-F238E27FC236}">
                <a16:creationId xmlns:a16="http://schemas.microsoft.com/office/drawing/2014/main" id="{BF8E4B6D-9F43-A542-9E50-E0B56589AF30}"/>
              </a:ext>
            </a:extLst>
          </p:cNvPr>
          <p:cNvSpPr>
            <a:spLocks noGrp="1"/>
          </p:cNvSpPr>
          <p:nvPr>
            <p:ph type="subTitle" idx="1"/>
          </p:nvPr>
        </p:nvSpPr>
        <p:spPr/>
        <p:txBody>
          <a:bodyPr/>
          <a:lstStyle/>
          <a:p>
            <a:r>
              <a:rPr lang="ar-SA" altLang="en-US" b="1">
                <a:solidFill>
                  <a:srgbClr val="FF0000"/>
                </a:solidFill>
              </a:rPr>
              <a:t>علم نفس الصحة </a:t>
            </a:r>
          </a:p>
          <a:p>
            <a:r>
              <a:rPr lang="ar-SA" altLang="en-US" b="1">
                <a:solidFill>
                  <a:srgbClr val="FF0000"/>
                </a:solidFill>
              </a:rPr>
              <a:t>علم النفس القانونى</a:t>
            </a:r>
          </a:p>
          <a:p>
            <a:r>
              <a:rPr lang="ar-SA" altLang="en-US" b="1">
                <a:solidFill>
                  <a:srgbClr val="FF0000"/>
                </a:solidFill>
              </a:rPr>
              <a:t>وغيرها ...</a:t>
            </a:r>
            <a:endParaRPr lang="en-US" altLang="en-US" b="1">
              <a:solidFill>
                <a:srgbClr val="FF0000"/>
              </a:solidFill>
              <a:cs typeface="Arial" panose="020B0604020202020204" pitchFamily="34" charset="0"/>
            </a:endParaRPr>
          </a:p>
        </p:txBody>
      </p:sp>
    </p:spTree>
    <p:extLst>
      <p:ext uri="{BB962C8B-B14F-4D97-AF65-F5344CB8AC3E}">
        <p14:creationId xmlns:p14="http://schemas.microsoft.com/office/powerpoint/2010/main" val="2122536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br>
              <a:rPr lang="en-US" dirty="0"/>
            </a:br>
            <a:r>
              <a:rPr lang="ar-IQ" dirty="0"/>
              <a:t>علاقة علم النفس بالعلوم الاخرى </a:t>
            </a:r>
            <a:br>
              <a:rPr lang="en-US" dirty="0"/>
            </a:br>
            <a:endParaRPr lang="ar-IQ" dirty="0"/>
          </a:p>
        </p:txBody>
      </p:sp>
      <p:sp>
        <p:nvSpPr>
          <p:cNvPr id="3" name="عنصر نائب للمحتوى 2"/>
          <p:cNvSpPr>
            <a:spLocks noGrp="1"/>
          </p:cNvSpPr>
          <p:nvPr>
            <p:ph idx="1"/>
          </p:nvPr>
        </p:nvSpPr>
        <p:spPr/>
        <p:txBody>
          <a:bodyPr/>
          <a:lstStyle/>
          <a:p>
            <a:r>
              <a:rPr lang="ar-IQ" dirty="0"/>
              <a:t>--------------------------------</a:t>
            </a:r>
            <a:endParaRPr lang="en-US" dirty="0"/>
          </a:p>
          <a:p>
            <a:r>
              <a:rPr lang="ar-IQ" dirty="0"/>
              <a:t>ينتمي علم النفس الى العلوم الانسانية ضمن مجموعة العلوم السلوكية والتي </a:t>
            </a:r>
            <a:r>
              <a:rPr lang="ar-IQ" dirty="0" err="1"/>
              <a:t>تضم </a:t>
            </a:r>
            <a:r>
              <a:rPr lang="ar-IQ" dirty="0"/>
              <a:t>(علم النفس،علم الاجتماع،علم الانسان،علم </a:t>
            </a:r>
            <a:r>
              <a:rPr lang="ar-IQ" dirty="0" err="1"/>
              <a:t>الاقتصاد </a:t>
            </a:r>
            <a:r>
              <a:rPr lang="ar-IQ" dirty="0"/>
              <a:t>،والعلوم </a:t>
            </a:r>
            <a:r>
              <a:rPr lang="ar-IQ" dirty="0" err="1"/>
              <a:t>السياسية </a:t>
            </a:r>
            <a:r>
              <a:rPr lang="ar-IQ" dirty="0"/>
              <a:t>،وعلم </a:t>
            </a:r>
            <a:r>
              <a:rPr lang="ar-IQ" dirty="0" err="1"/>
              <a:t>الشعوب </a:t>
            </a:r>
            <a:r>
              <a:rPr lang="ar-IQ" dirty="0"/>
              <a:t>)وتدور دراسات تلك العلوم ومجالاتها حول الانسان الذي يجمعها في اطار واحد رغم تعدد تخصصاتها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a:t>فعلم النفس يلتقي مع علم الاجتماع في دراسة السلوك الانساني سواء كان ذلك عن طريق دراسة سلوك الفرد او </a:t>
            </a:r>
            <a:r>
              <a:rPr lang="ar-IQ" dirty="0" err="1"/>
              <a:t>الجماعة </a:t>
            </a:r>
            <a:r>
              <a:rPr lang="ar-IQ" dirty="0"/>
              <a:t>،والفارق هو ان علم النفس يهتم بسلوك الفرد ضمن </a:t>
            </a:r>
            <a:r>
              <a:rPr lang="ar-IQ" dirty="0" err="1"/>
              <a:t>الجماعة .</a:t>
            </a:r>
            <a:endParaRPr lang="en-US" dirty="0"/>
          </a:p>
          <a:p>
            <a:r>
              <a:rPr lang="ar-IQ" dirty="0"/>
              <a:t>اما علم الانسان فله علاقة بعلم </a:t>
            </a:r>
            <a:r>
              <a:rPr lang="ar-IQ" dirty="0" err="1"/>
              <a:t>النفس </a:t>
            </a:r>
            <a:r>
              <a:rPr lang="ar-IQ" dirty="0"/>
              <a:t>،فهو يهتم بدراسة سلوك الجماعة من الجوانب الاجتماعية والثقافية والاقتصادية خاصة في المجتمعات البدائية وفيما يتعلق بالسحر والمعتقدات والديانات والسحر.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IQ" dirty="0"/>
              <a:t>والملاحظ تداخل الثقافة والجماعة والفرد وتبادل التأثير بينهم بحيث </a:t>
            </a:r>
            <a:r>
              <a:rPr lang="ar-IQ" dirty="0" err="1"/>
              <a:t>لايستطيع</a:t>
            </a:r>
            <a:r>
              <a:rPr lang="ar-IQ" dirty="0"/>
              <a:t> الباحث دراسة جانب </a:t>
            </a:r>
            <a:r>
              <a:rPr lang="ar-IQ" dirty="0" err="1"/>
              <a:t>واغفال</a:t>
            </a:r>
            <a:r>
              <a:rPr lang="ar-IQ" dirty="0"/>
              <a:t> بقية </a:t>
            </a:r>
            <a:r>
              <a:rPr lang="ar-IQ" dirty="0" err="1"/>
              <a:t>الجوانب .</a:t>
            </a:r>
            <a:endParaRPr lang="en-US" dirty="0"/>
          </a:p>
          <a:p>
            <a:pPr lvl="0"/>
            <a:r>
              <a:rPr lang="ar-IQ" dirty="0"/>
              <a:t>اما عن صلة علم النفس الشعوب بعلم </a:t>
            </a:r>
            <a:r>
              <a:rPr lang="ar-IQ" dirty="0" err="1"/>
              <a:t>النفس </a:t>
            </a:r>
            <a:r>
              <a:rPr lang="ar-IQ" dirty="0"/>
              <a:t>،فأن علماء علم الشعوب يرون ان صعوبة فصل موضوعات ومشكلات هذا العلم عن علم النفس وان الهدف النهائي لكل دراسة انسانية هو الوصول الى تعليل بلغة </a:t>
            </a:r>
            <a:r>
              <a:rPr lang="ar-IQ" dirty="0" err="1"/>
              <a:t>نفسية </a:t>
            </a:r>
            <a:r>
              <a:rPr lang="ar-IQ" dirty="0"/>
              <a:t>،اي بلغة الافكار والمعتقدات والعواطف الخ.</a:t>
            </a:r>
            <a:endParaRPr lang="en-US" dirty="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endParaRPr lang="ar-IQ" dirty="0"/>
          </a:p>
          <a:p>
            <a:pPr lvl="0"/>
            <a:r>
              <a:rPr lang="ar-IQ" dirty="0"/>
              <a:t>اما علاقة علم النفس بعلم الاحياء ووظائف </a:t>
            </a:r>
            <a:r>
              <a:rPr lang="ar-IQ" dirty="0" err="1"/>
              <a:t>الاعضاء </a:t>
            </a:r>
            <a:r>
              <a:rPr lang="ar-IQ" dirty="0"/>
              <a:t>،فسلوك الانسان يتأثر بالتكوين الجسمي والعصبي </a:t>
            </a:r>
            <a:r>
              <a:rPr lang="ar-IQ" dirty="0" err="1"/>
              <a:t>والغدي</a:t>
            </a:r>
            <a:r>
              <a:rPr lang="ar-IQ" dirty="0"/>
              <a:t> واستعدادات الفرد وقدراته </a:t>
            </a:r>
            <a:r>
              <a:rPr lang="ar-IQ" dirty="0" err="1"/>
              <a:t>العقلية </a:t>
            </a:r>
            <a:r>
              <a:rPr lang="ar-IQ" dirty="0"/>
              <a:t>،فأن اي تلف في المخ او اي اختلال في </a:t>
            </a:r>
            <a:r>
              <a:rPr lang="ar-IQ" dirty="0" err="1"/>
              <a:t>افرازات</a:t>
            </a:r>
            <a:r>
              <a:rPr lang="ar-IQ" dirty="0"/>
              <a:t> الغدد الصم له تأثير على سلوك الفرد وحالته المزاجية وشخصيته وصحته </a:t>
            </a:r>
            <a:r>
              <a:rPr lang="ar-IQ" dirty="0" err="1"/>
              <a:t>النفسية .</a:t>
            </a:r>
            <a:endParaRPr lang="en-US" dirty="0"/>
          </a:p>
          <a:p>
            <a:pPr lvl="0"/>
            <a:r>
              <a:rPr lang="ar-IQ" dirty="0"/>
              <a:t>اما علاقة العلوم الطبية بعلم نفس </a:t>
            </a:r>
            <a:r>
              <a:rPr lang="ar-IQ" dirty="0" err="1"/>
              <a:t>الشواذ </a:t>
            </a:r>
            <a:r>
              <a:rPr lang="ar-IQ" dirty="0"/>
              <a:t>(المرضي)الذي يتناول الامراض النفسية والعقلية والضعف </a:t>
            </a:r>
            <a:r>
              <a:rPr lang="ar-IQ" dirty="0" err="1"/>
              <a:t>العقلي </a:t>
            </a:r>
            <a:r>
              <a:rPr lang="ar-IQ" dirty="0"/>
              <a:t>،وكذلك يرتبط علم النفس بالطب النفسي.</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فروع علم </a:t>
            </a:r>
            <a:r>
              <a:rPr lang="ar-IQ" dirty="0" err="1"/>
              <a:t>النفس :-</a:t>
            </a:r>
            <a:endParaRPr lang="en-US" dirty="0"/>
          </a:p>
          <a:p>
            <a:r>
              <a:rPr lang="ar-IQ" dirty="0"/>
              <a:t>بالرغم من ان علم النفس من العلوم الحديثة الا ان موضوعاته وخصوبة ميادينه وتعددها ،جعله يمتد ويتشعب الى فروع عديدة لا</a:t>
            </a:r>
            <a:r>
              <a:rPr lang="en-US" dirty="0"/>
              <a:t> </a:t>
            </a:r>
            <a:r>
              <a:rPr lang="ar-IQ" dirty="0"/>
              <a:t>يكاد يخلو مجال من مجالات الحياة منه ،فعلم النفس يستعين به الفرد لفهم سلوكه والاباي والمربون في تربية ابنائهم ،ورجال الصناعة والاعما ل في تعاملهم مع عمالهم لرفع الانتاج ،ورجال الجيش يستخدمونه في البحث عن الوسائل المناسبة لاختيار افضل الجنود والضباط الخ.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ED6D3C0-2196-7E4F-A4B6-564DDA339106}"/>
              </a:ext>
            </a:extLst>
          </p:cNvPr>
          <p:cNvGraphicFramePr>
            <a:graphicFrameLocks noGrp="1"/>
          </p:cNvGraphicFramePr>
          <p:nvPr/>
        </p:nvGraphicFramePr>
        <p:xfrm>
          <a:off x="323850" y="0"/>
          <a:ext cx="8424864" cy="6736028"/>
        </p:xfrm>
        <a:graphic>
          <a:graphicData uri="http://schemas.openxmlformats.org/drawingml/2006/table">
            <a:tbl>
              <a:tblPr firstRow="1" bandRow="1">
                <a:tableStyleId>{5C22544A-7EE6-4342-B048-85BDC9FD1C3A}</a:tableStyleId>
              </a:tblPr>
              <a:tblGrid>
                <a:gridCol w="4212432">
                  <a:extLst>
                    <a:ext uri="{9D8B030D-6E8A-4147-A177-3AD203B41FA5}">
                      <a16:colId xmlns:a16="http://schemas.microsoft.com/office/drawing/2014/main" val="20000"/>
                    </a:ext>
                  </a:extLst>
                </a:gridCol>
                <a:gridCol w="4212432">
                  <a:extLst>
                    <a:ext uri="{9D8B030D-6E8A-4147-A177-3AD203B41FA5}">
                      <a16:colId xmlns:a16="http://schemas.microsoft.com/office/drawing/2014/main" val="20001"/>
                    </a:ext>
                  </a:extLst>
                </a:gridCol>
              </a:tblGrid>
              <a:tr h="518136">
                <a:tc>
                  <a:txBody>
                    <a:bodyPr/>
                    <a:lstStyle/>
                    <a:p>
                      <a:pPr algn="ctr"/>
                      <a:r>
                        <a:rPr lang="ar-SA" sz="2800" dirty="0"/>
                        <a:t>الميادين التطبيقية </a:t>
                      </a:r>
                      <a:endParaRPr lang="en-US" sz="2800" dirty="0"/>
                    </a:p>
                  </a:txBody>
                  <a:tcPr marL="91439" marR="91439" marT="45718" marB="45718"/>
                </a:tc>
                <a:tc>
                  <a:txBody>
                    <a:bodyPr/>
                    <a:lstStyle/>
                    <a:p>
                      <a:pPr algn="ctr"/>
                      <a:r>
                        <a:rPr lang="ar-SA" sz="1800" dirty="0"/>
                        <a:t>ا</a:t>
                      </a:r>
                      <a:r>
                        <a:rPr lang="ar-SA" sz="2800" dirty="0"/>
                        <a:t>لميادين النظرية </a:t>
                      </a:r>
                      <a:endParaRPr lang="en-US" sz="2800" dirty="0"/>
                    </a:p>
                  </a:txBody>
                  <a:tcPr marL="91439" marR="91439" marT="45718" marB="45718"/>
                </a:tc>
                <a:extLst>
                  <a:ext uri="{0D108BD9-81ED-4DB2-BD59-A6C34878D82A}">
                    <a16:rowId xmlns:a16="http://schemas.microsoft.com/office/drawing/2014/main" val="10000"/>
                  </a:ext>
                </a:extLst>
              </a:tr>
              <a:tr h="518136">
                <a:tc>
                  <a:txBody>
                    <a:bodyPr/>
                    <a:lstStyle/>
                    <a:p>
                      <a:r>
                        <a:rPr lang="ar-SA" sz="2800" dirty="0"/>
                        <a:t>علم</a:t>
                      </a:r>
                      <a:r>
                        <a:rPr lang="ar-SA" sz="2800" baseline="0" dirty="0"/>
                        <a:t> النفس التربوى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a:t>
                      </a:r>
                      <a:r>
                        <a:rPr lang="ar-SA" sz="2800" dirty="0"/>
                        <a:t>لعام </a:t>
                      </a:r>
                      <a:endParaRPr lang="en-US" sz="2800" dirty="0"/>
                    </a:p>
                  </a:txBody>
                  <a:tcPr marL="91439" marR="91439" marT="45718" marB="45718">
                    <a:solidFill>
                      <a:srgbClr val="00FF00"/>
                    </a:solidFill>
                  </a:tcPr>
                </a:tc>
                <a:extLst>
                  <a:ext uri="{0D108BD9-81ED-4DB2-BD59-A6C34878D82A}">
                    <a16:rowId xmlns:a16="http://schemas.microsoft.com/office/drawing/2014/main" val="10001"/>
                  </a:ext>
                </a:extLst>
              </a:tr>
              <a:tr h="518136">
                <a:tc>
                  <a:txBody>
                    <a:bodyPr/>
                    <a:lstStyle/>
                    <a:p>
                      <a:r>
                        <a:rPr lang="ar-SA" sz="2800" dirty="0"/>
                        <a:t>علم</a:t>
                      </a:r>
                      <a:r>
                        <a:rPr lang="ar-SA" sz="2800" baseline="0" dirty="0"/>
                        <a:t> النفس العسكرى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النمو ( الإرتقائى)</a:t>
                      </a:r>
                      <a:endParaRPr lang="en-US" sz="2800" dirty="0"/>
                    </a:p>
                  </a:txBody>
                  <a:tcPr marL="91439" marR="91439" marT="45718" marB="45718">
                    <a:solidFill>
                      <a:srgbClr val="00FF00"/>
                    </a:solidFill>
                  </a:tcPr>
                </a:tc>
                <a:extLst>
                  <a:ext uri="{0D108BD9-81ED-4DB2-BD59-A6C34878D82A}">
                    <a16:rowId xmlns:a16="http://schemas.microsoft.com/office/drawing/2014/main" val="10002"/>
                  </a:ext>
                </a:extLst>
              </a:tr>
              <a:tr h="518136">
                <a:tc>
                  <a:txBody>
                    <a:bodyPr/>
                    <a:lstStyle/>
                    <a:p>
                      <a:r>
                        <a:rPr lang="ar-SA" sz="2800" dirty="0"/>
                        <a:t>علم</a:t>
                      </a:r>
                      <a:r>
                        <a:rPr lang="ar-SA" sz="2800" baseline="0" dirty="0"/>
                        <a:t> النفس الصناعى والتنظيمى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الاجتماعى</a:t>
                      </a:r>
                      <a:endParaRPr lang="en-US" sz="2800" dirty="0"/>
                    </a:p>
                  </a:txBody>
                  <a:tcPr marL="91439" marR="91439" marT="45718" marB="45718">
                    <a:solidFill>
                      <a:srgbClr val="00FF00"/>
                    </a:solidFill>
                  </a:tcPr>
                </a:tc>
                <a:extLst>
                  <a:ext uri="{0D108BD9-81ED-4DB2-BD59-A6C34878D82A}">
                    <a16:rowId xmlns:a16="http://schemas.microsoft.com/office/drawing/2014/main" val="10003"/>
                  </a:ext>
                </a:extLst>
              </a:tr>
              <a:tr h="518136">
                <a:tc>
                  <a:txBody>
                    <a:bodyPr/>
                    <a:lstStyle/>
                    <a:p>
                      <a:r>
                        <a:rPr lang="ar-SA" sz="2800" dirty="0"/>
                        <a:t>علم</a:t>
                      </a:r>
                      <a:r>
                        <a:rPr lang="ar-SA" sz="2800" baseline="0" dirty="0"/>
                        <a:t> النفس السياسى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الشخصية</a:t>
                      </a:r>
                      <a:endParaRPr lang="en-US" sz="2800" dirty="0"/>
                    </a:p>
                  </a:txBody>
                  <a:tcPr marL="91439" marR="91439" marT="45718" marB="45718">
                    <a:solidFill>
                      <a:srgbClr val="00FF00"/>
                    </a:solidFill>
                  </a:tcPr>
                </a:tc>
                <a:extLst>
                  <a:ext uri="{0D108BD9-81ED-4DB2-BD59-A6C34878D82A}">
                    <a16:rowId xmlns:a16="http://schemas.microsoft.com/office/drawing/2014/main" val="10004"/>
                  </a:ext>
                </a:extLst>
              </a:tr>
              <a:tr h="518136">
                <a:tc>
                  <a:txBody>
                    <a:bodyPr/>
                    <a:lstStyle/>
                    <a:p>
                      <a:r>
                        <a:rPr lang="ar-SA" sz="2800" dirty="0"/>
                        <a:t>علم</a:t>
                      </a:r>
                      <a:r>
                        <a:rPr lang="ar-SA" sz="2800" baseline="0" dirty="0"/>
                        <a:t> النفس الجنائى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الفارقى</a:t>
                      </a:r>
                      <a:endParaRPr lang="en-US" sz="2800" dirty="0"/>
                    </a:p>
                  </a:txBody>
                  <a:tcPr marL="91439" marR="91439" marT="45718" marB="45718">
                    <a:solidFill>
                      <a:srgbClr val="00FF00"/>
                    </a:solidFill>
                  </a:tcPr>
                </a:tc>
                <a:extLst>
                  <a:ext uri="{0D108BD9-81ED-4DB2-BD59-A6C34878D82A}">
                    <a16:rowId xmlns:a16="http://schemas.microsoft.com/office/drawing/2014/main" val="10005"/>
                  </a:ext>
                </a:extLst>
              </a:tr>
              <a:tr h="518136">
                <a:tc>
                  <a:txBody>
                    <a:bodyPr/>
                    <a:lstStyle/>
                    <a:p>
                      <a:r>
                        <a:rPr lang="ar-SA" sz="2800" dirty="0"/>
                        <a:t>علم</a:t>
                      </a:r>
                      <a:r>
                        <a:rPr lang="ar-SA" sz="2800" baseline="0" dirty="0"/>
                        <a:t> النفس الإكلينكى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عبر الثقافى</a:t>
                      </a:r>
                      <a:endParaRPr lang="en-US" sz="2800" dirty="0"/>
                    </a:p>
                  </a:txBody>
                  <a:tcPr marL="91439" marR="91439" marT="45718" marB="45718">
                    <a:solidFill>
                      <a:srgbClr val="00FF00"/>
                    </a:solidFill>
                  </a:tcPr>
                </a:tc>
                <a:extLst>
                  <a:ext uri="{0D108BD9-81ED-4DB2-BD59-A6C34878D82A}">
                    <a16:rowId xmlns:a16="http://schemas.microsoft.com/office/drawing/2014/main" val="10006"/>
                  </a:ext>
                </a:extLst>
              </a:tr>
              <a:tr h="518136">
                <a:tc>
                  <a:txBody>
                    <a:bodyPr/>
                    <a:lstStyle/>
                    <a:p>
                      <a:r>
                        <a:rPr lang="ar-SA" sz="2800" dirty="0"/>
                        <a:t>علم</a:t>
                      </a:r>
                      <a:r>
                        <a:rPr lang="ar-SA" sz="2800" baseline="0" dirty="0"/>
                        <a:t> النفس الإرشادى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المرضى</a:t>
                      </a:r>
                      <a:endParaRPr lang="en-US" sz="2800" dirty="0"/>
                    </a:p>
                  </a:txBody>
                  <a:tcPr marL="91439" marR="91439" marT="45718" marB="45718">
                    <a:solidFill>
                      <a:srgbClr val="00FF00"/>
                    </a:solidFill>
                  </a:tcPr>
                </a:tc>
                <a:extLst>
                  <a:ext uri="{0D108BD9-81ED-4DB2-BD59-A6C34878D82A}">
                    <a16:rowId xmlns:a16="http://schemas.microsoft.com/office/drawing/2014/main" val="10007"/>
                  </a:ext>
                </a:extLst>
              </a:tr>
              <a:tr h="518136">
                <a:tc>
                  <a:txBody>
                    <a:bodyPr/>
                    <a:lstStyle/>
                    <a:p>
                      <a:r>
                        <a:rPr lang="ar-SA" sz="2800" dirty="0"/>
                        <a:t>علم</a:t>
                      </a:r>
                      <a:r>
                        <a:rPr lang="ar-SA" sz="2800" baseline="0" dirty="0"/>
                        <a:t> النفس الرياضى</a:t>
                      </a:r>
                      <a:endParaRPr lang="en-US" sz="2800" dirty="0"/>
                    </a:p>
                  </a:txBody>
                  <a:tcPr marL="91439" marR="91439" marT="45718" marB="45718">
                    <a:solidFill>
                      <a:srgbClr val="FFFF00"/>
                    </a:solidFill>
                  </a:tcPr>
                </a:tc>
                <a:tc>
                  <a:txBody>
                    <a:bodyPr/>
                    <a:lstStyle/>
                    <a:p>
                      <a:r>
                        <a:rPr lang="ar-SA" sz="2800" dirty="0"/>
                        <a:t>علم</a:t>
                      </a:r>
                      <a:r>
                        <a:rPr lang="ar-SA" sz="2800" baseline="0" dirty="0"/>
                        <a:t> النفس الفسيولوجى</a:t>
                      </a:r>
                      <a:endParaRPr lang="en-US" sz="2800" dirty="0"/>
                    </a:p>
                  </a:txBody>
                  <a:tcPr marL="91439" marR="91439" marT="45718" marB="45718">
                    <a:solidFill>
                      <a:srgbClr val="00FF00"/>
                    </a:solidFill>
                  </a:tcPr>
                </a:tc>
                <a:extLst>
                  <a:ext uri="{0D108BD9-81ED-4DB2-BD59-A6C34878D82A}">
                    <a16:rowId xmlns:a16="http://schemas.microsoft.com/office/drawing/2014/main" val="10008"/>
                  </a:ext>
                </a:extLst>
              </a:tr>
              <a:tr h="518136">
                <a:tc>
                  <a:txBody>
                    <a:bodyPr/>
                    <a:lstStyle/>
                    <a:p>
                      <a:r>
                        <a:rPr lang="ar-SA" sz="2800" dirty="0"/>
                        <a:t>علم</a:t>
                      </a:r>
                      <a:r>
                        <a:rPr lang="ar-SA" sz="2800" baseline="0" dirty="0"/>
                        <a:t> النفس الدوائى</a:t>
                      </a:r>
                      <a:endParaRPr lang="en-US" sz="2800" dirty="0"/>
                    </a:p>
                  </a:txBody>
                  <a:tcPr marL="91439" marR="91439" marT="45718" marB="45718">
                    <a:solidFill>
                      <a:srgbClr val="FFFF00"/>
                    </a:solidFill>
                  </a:tcPr>
                </a:tc>
                <a:tc>
                  <a:txBody>
                    <a:bodyPr/>
                    <a:lstStyle/>
                    <a:p>
                      <a:r>
                        <a:rPr lang="ar-SA" sz="2800" dirty="0"/>
                        <a:t>علم نفس غير العاديين </a:t>
                      </a:r>
                      <a:endParaRPr lang="en-US" sz="2800" dirty="0"/>
                    </a:p>
                  </a:txBody>
                  <a:tcPr marL="91439" marR="91439" marT="45718" marB="45718">
                    <a:solidFill>
                      <a:srgbClr val="00FF00"/>
                    </a:solidFill>
                  </a:tcPr>
                </a:tc>
                <a:extLst>
                  <a:ext uri="{0D108BD9-81ED-4DB2-BD59-A6C34878D82A}">
                    <a16:rowId xmlns:a16="http://schemas.microsoft.com/office/drawing/2014/main" val="10009"/>
                  </a:ext>
                </a:extLst>
              </a:tr>
              <a:tr h="518136">
                <a:tc>
                  <a:txBody>
                    <a:bodyPr/>
                    <a:lstStyle/>
                    <a:p>
                      <a:r>
                        <a:rPr lang="ar-SA" sz="2800" dirty="0"/>
                        <a:t>علم</a:t>
                      </a:r>
                      <a:r>
                        <a:rPr lang="ar-SA" sz="2800" baseline="0" dirty="0"/>
                        <a:t> النفس الهندسى</a:t>
                      </a:r>
                      <a:endParaRPr lang="en-US" sz="2800" dirty="0"/>
                    </a:p>
                  </a:txBody>
                  <a:tcPr marL="91439" marR="91439" marT="45718" marB="45718">
                    <a:solidFill>
                      <a:srgbClr val="FFFF00"/>
                    </a:solidFill>
                  </a:tcPr>
                </a:tc>
                <a:tc>
                  <a:txBody>
                    <a:bodyPr/>
                    <a:lstStyle/>
                    <a:p>
                      <a:r>
                        <a:rPr lang="ar-SA" sz="2800" dirty="0"/>
                        <a:t>علم نفس الحيوان </a:t>
                      </a:r>
                      <a:endParaRPr lang="en-US" sz="2800" dirty="0"/>
                    </a:p>
                  </a:txBody>
                  <a:tcPr marL="91439" marR="91439" marT="45718" marB="45718">
                    <a:solidFill>
                      <a:srgbClr val="00FF00"/>
                    </a:solidFill>
                  </a:tcPr>
                </a:tc>
                <a:extLst>
                  <a:ext uri="{0D108BD9-81ED-4DB2-BD59-A6C34878D82A}">
                    <a16:rowId xmlns:a16="http://schemas.microsoft.com/office/drawing/2014/main" val="10010"/>
                  </a:ext>
                </a:extLst>
              </a:tr>
              <a:tr h="518136">
                <a:tc>
                  <a:txBody>
                    <a:bodyPr/>
                    <a:lstStyle/>
                    <a:p>
                      <a:r>
                        <a:rPr lang="ar-SA" sz="2800" dirty="0"/>
                        <a:t>علم النفس التجارى </a:t>
                      </a:r>
                      <a:endParaRPr lang="en-US" sz="2800" dirty="0"/>
                    </a:p>
                  </a:txBody>
                  <a:tcPr marL="91439" marR="91439" marT="45718" marB="45718">
                    <a:solidFill>
                      <a:srgbClr val="FFFF00"/>
                    </a:solidFill>
                  </a:tcPr>
                </a:tc>
                <a:tc>
                  <a:txBody>
                    <a:bodyPr/>
                    <a:lstStyle/>
                    <a:p>
                      <a:endParaRPr lang="en-US" sz="1800" dirty="0"/>
                    </a:p>
                  </a:txBody>
                  <a:tcPr marL="91439" marR="91439" marT="45718" marB="45718">
                    <a:solidFill>
                      <a:srgbClr val="00FF00"/>
                    </a:solidFill>
                  </a:tcPr>
                </a:tc>
                <a:extLst>
                  <a:ext uri="{0D108BD9-81ED-4DB2-BD59-A6C34878D82A}">
                    <a16:rowId xmlns:a16="http://schemas.microsoft.com/office/drawing/2014/main" val="10011"/>
                  </a:ext>
                </a:extLst>
              </a:tr>
              <a:tr h="518136">
                <a:tc>
                  <a:txBody>
                    <a:bodyPr/>
                    <a:lstStyle/>
                    <a:p>
                      <a:r>
                        <a:rPr lang="ar-SA" sz="2800" dirty="0"/>
                        <a:t>علم النفس البيئى </a:t>
                      </a:r>
                      <a:endParaRPr lang="en-US" sz="2800" dirty="0"/>
                    </a:p>
                  </a:txBody>
                  <a:tcPr marL="91439" marR="91439" marT="45718" marB="45718">
                    <a:solidFill>
                      <a:srgbClr val="FFFF00"/>
                    </a:solidFill>
                  </a:tcPr>
                </a:tc>
                <a:tc>
                  <a:txBody>
                    <a:bodyPr/>
                    <a:lstStyle/>
                    <a:p>
                      <a:endParaRPr lang="en-US" sz="1800" dirty="0"/>
                    </a:p>
                  </a:txBody>
                  <a:tcPr marL="91439" marR="91439" marT="45718" marB="45718">
                    <a:solidFill>
                      <a:srgbClr val="00FF0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763522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28700"/>
            <a:ext cx="8229600" cy="1143000"/>
          </a:xfrm>
        </p:spPr>
        <p:txBody>
          <a:bodyPr>
            <a:normAutofit fontScale="90000"/>
          </a:bodyPr>
          <a:lstStyle/>
          <a:p>
            <a:pPr rtl="0"/>
            <a:r>
              <a:rPr lang="ar-IQ" dirty="0"/>
              <a:t>اولا:-الفروع النظرية :-</a:t>
            </a:r>
            <a:br>
              <a:rPr lang="en-US" dirty="0"/>
            </a:br>
            <a:br>
              <a:rPr lang="en-US" dirty="0"/>
            </a:br>
            <a:endParaRPr lang="ar-IQ" dirty="0"/>
          </a:p>
        </p:txBody>
      </p:sp>
      <p:sp>
        <p:nvSpPr>
          <p:cNvPr id="3" name="عنصر نائب للمحتوى 2"/>
          <p:cNvSpPr>
            <a:spLocks noGrp="1"/>
          </p:cNvSpPr>
          <p:nvPr>
            <p:ph idx="1"/>
          </p:nvPr>
        </p:nvSpPr>
        <p:spPr/>
        <p:txBody>
          <a:bodyPr/>
          <a:lstStyle/>
          <a:p>
            <a:r>
              <a:rPr lang="ar-IQ" dirty="0"/>
              <a:t>1-علم النفس العام :-</a:t>
            </a:r>
            <a:endParaRPr lang="en-US" dirty="0"/>
          </a:p>
          <a:p>
            <a:r>
              <a:rPr lang="ar-IQ" dirty="0"/>
              <a:t>وهو المصدر الرئيس الذي يتفرع منه فروع علم النفس الاخرى ويهتم بدراسة السلوك الانساني </a:t>
            </a:r>
            <a:r>
              <a:rPr lang="ar-IQ" dirty="0" err="1"/>
              <a:t>والمباديءالتي</a:t>
            </a:r>
            <a:r>
              <a:rPr lang="ar-IQ" dirty="0"/>
              <a:t> تفسر ذلك السلوك ويتناول العوامل الوراثية والبيئية في </a:t>
            </a:r>
            <a:r>
              <a:rPr lang="ar-IQ" dirty="0" err="1"/>
              <a:t>تكةين</a:t>
            </a:r>
            <a:r>
              <a:rPr lang="ar-IQ" dirty="0"/>
              <a:t> </a:t>
            </a:r>
            <a:r>
              <a:rPr lang="ar-IQ" dirty="0" err="1"/>
              <a:t>الشخصية </a:t>
            </a:r>
            <a:r>
              <a:rPr lang="ar-IQ" dirty="0"/>
              <a:t>،والتفكير </a:t>
            </a:r>
            <a:r>
              <a:rPr lang="ar-IQ" dirty="0" err="1"/>
              <a:t>والادراك</a:t>
            </a:r>
            <a:r>
              <a:rPr lang="ar-IQ" dirty="0"/>
              <a:t> والتذكر والانفعال والدافعية والقدرات العقلية كالذكاء والاختبارات النفسية التي تقيس تلك </a:t>
            </a:r>
            <a:r>
              <a:rPr lang="ar-IQ" dirty="0" err="1"/>
              <a:t>القدرات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9216"/>
            <a:ext cx="8229600" cy="1143000"/>
          </a:xfrm>
        </p:spPr>
        <p:txBody>
          <a:bodyPr>
            <a:normAutofit fontScale="90000"/>
          </a:bodyPr>
          <a:lstStyle/>
          <a:p>
            <a:pPr rtl="0"/>
            <a:r>
              <a:rPr lang="ar-IQ" dirty="0"/>
              <a:t>2-علم النفس التطوري (النمو):-</a:t>
            </a:r>
            <a:br>
              <a:rPr lang="en-US" dirty="0"/>
            </a:br>
            <a:endParaRPr lang="ar-IQ" dirty="0"/>
          </a:p>
        </p:txBody>
      </p:sp>
      <p:sp>
        <p:nvSpPr>
          <p:cNvPr id="3" name="عنصر نائب للمحتوى 2"/>
          <p:cNvSpPr>
            <a:spLocks noGrp="1"/>
          </p:cNvSpPr>
          <p:nvPr>
            <p:ph idx="1"/>
          </p:nvPr>
        </p:nvSpPr>
        <p:spPr/>
        <p:txBody>
          <a:bodyPr/>
          <a:lstStyle/>
          <a:p>
            <a:r>
              <a:rPr lang="ar-IQ" dirty="0"/>
              <a:t>وهو الذي يدرس سيكولوجية النمو لدى الفرد في مراحله المختلفة فيدرس الانسان منذ بدء نشأته كخلية حتى نهاية وجوده،فيتناول النمو من المرحلة الجنينية والرضاعة والطفولة والمراهقة والرشد والشيخوخة .ويدرس جوانب النمو المختلفة كالنمو الجسمي والعقلي والانفعالي والحركي والاجتماعي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br>
              <a:rPr lang="en-US" dirty="0"/>
            </a:br>
            <a:r>
              <a:rPr lang="ar-IQ" dirty="0"/>
              <a:t>3-علم النفس الاجتماعي:-</a:t>
            </a:r>
            <a:br>
              <a:rPr lang="en-US" dirty="0"/>
            </a:br>
            <a:endParaRPr lang="ar-IQ" dirty="0"/>
          </a:p>
        </p:txBody>
      </p:sp>
      <p:sp>
        <p:nvSpPr>
          <p:cNvPr id="3" name="عنصر نائب للمحتوى 2"/>
          <p:cNvSpPr>
            <a:spLocks noGrp="1"/>
          </p:cNvSpPr>
          <p:nvPr>
            <p:ph idx="1"/>
          </p:nvPr>
        </p:nvSpPr>
        <p:spPr/>
        <p:txBody>
          <a:bodyPr>
            <a:normAutofit/>
          </a:bodyPr>
          <a:lstStyle/>
          <a:p>
            <a:r>
              <a:rPr lang="ar-IQ" dirty="0"/>
              <a:t>والذي يتناول سلوك الافراد والجماعات في المواقف الاجتماعية ،والعوامل التي تؤثر في ذلك وما ينتج عنها من اكتساب الفرد للعادات والاتجاهات والمهارات الاجتماعية .</a:t>
            </a:r>
            <a:endParaRPr lang="en-US" dirty="0"/>
          </a:p>
          <a:p>
            <a:r>
              <a:rPr lang="ar-IQ" dirty="0"/>
              <a:t>4-علم النفس </a:t>
            </a:r>
            <a:r>
              <a:rPr lang="ar-IQ" dirty="0" err="1"/>
              <a:t>الفارق :-</a:t>
            </a:r>
            <a:endParaRPr lang="en-US" dirty="0"/>
          </a:p>
          <a:p>
            <a:r>
              <a:rPr lang="ar-IQ" dirty="0"/>
              <a:t>والذي يتضمن دراسة الفروق بين الافراد والجماعات في الذكاء والشخصية والاستعدادات الخ ويدخل في مجال دراسته </a:t>
            </a:r>
            <a:r>
              <a:rPr lang="ar-IQ" dirty="0" err="1"/>
              <a:t>العباقرة </a:t>
            </a:r>
            <a:r>
              <a:rPr lang="ar-IQ" dirty="0"/>
              <a:t>،المبتكرين ضعاف العقول وكذلك الفروق بين </a:t>
            </a:r>
            <a:r>
              <a:rPr lang="ar-IQ" dirty="0" err="1"/>
              <a:t>الجنسين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2610"/>
            <a:ext cx="8229600" cy="1143000"/>
          </a:xfrm>
        </p:spPr>
        <p:txBody>
          <a:bodyPr>
            <a:normAutofit fontScale="90000"/>
          </a:bodyPr>
          <a:lstStyle/>
          <a:p>
            <a:pPr rtl="0"/>
            <a:r>
              <a:rPr lang="ar-IQ" dirty="0"/>
              <a:t>5-علم نفس الشواذ:-</a:t>
            </a:r>
            <a:br>
              <a:rPr lang="en-US" dirty="0"/>
            </a:br>
            <a:endParaRPr lang="ar-IQ" dirty="0"/>
          </a:p>
        </p:txBody>
      </p:sp>
      <p:sp>
        <p:nvSpPr>
          <p:cNvPr id="3" name="عنصر نائب للمحتوى 2"/>
          <p:cNvSpPr>
            <a:spLocks noGrp="1"/>
          </p:cNvSpPr>
          <p:nvPr>
            <p:ph idx="1"/>
          </p:nvPr>
        </p:nvSpPr>
        <p:spPr/>
        <p:txBody>
          <a:bodyPr/>
          <a:lstStyle/>
          <a:p>
            <a:r>
              <a:rPr lang="ar-IQ" dirty="0"/>
              <a:t>الذي يتناول الامراض النفسية والعقلية والاجرام ،وكذلك يدرس الاشخاص غير الاسوياء (المنحرفين سلوكيا)كالجانحين وحالات السرقة والهروب وحالات المرضى النفسيين مثل (القلق،والوسواس والهستريا)والاضطرابات العقلية كالفصام والاكتئاب والهوس .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br>
              <a:rPr lang="en-US" dirty="0"/>
            </a:br>
            <a:r>
              <a:rPr lang="ar-IQ" dirty="0"/>
              <a:t>6-علم نفس الشخصية:-</a:t>
            </a:r>
            <a:br>
              <a:rPr lang="en-US" dirty="0"/>
            </a:br>
            <a:endParaRPr lang="ar-IQ" dirty="0"/>
          </a:p>
        </p:txBody>
      </p:sp>
      <p:sp>
        <p:nvSpPr>
          <p:cNvPr id="3" name="عنصر نائب للمحتوى 2"/>
          <p:cNvSpPr>
            <a:spLocks noGrp="1"/>
          </p:cNvSpPr>
          <p:nvPr>
            <p:ph idx="1"/>
          </p:nvPr>
        </p:nvSpPr>
        <p:spPr/>
        <p:txBody>
          <a:bodyPr/>
          <a:lstStyle/>
          <a:p>
            <a:r>
              <a:rPr lang="ar-IQ" dirty="0"/>
              <a:t>الذي يدرس نمو الشخصية وبنائها ،وسمات الشخصية وتكاملها والعوامل التي تؤثر في تكوينها سواء كانت وراثية او بيئية .</a:t>
            </a:r>
            <a:endParaRPr lang="en-US" dirty="0"/>
          </a:p>
          <a:p>
            <a:r>
              <a:rPr lang="ar-IQ" dirty="0"/>
              <a:t>7- علم نفس </a:t>
            </a:r>
            <a:r>
              <a:rPr lang="ar-IQ" dirty="0" err="1"/>
              <a:t>الحيوان:-</a:t>
            </a:r>
            <a:r>
              <a:rPr lang="ar-IQ" dirty="0"/>
              <a:t>	</a:t>
            </a:r>
            <a:endParaRPr lang="en-US" dirty="0"/>
          </a:p>
          <a:p>
            <a:r>
              <a:rPr lang="ar-IQ" dirty="0"/>
              <a:t>الذي يدرس سلوك الحيوانات وقدرتها على التعلم والتفكير والتذكر.</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E6E17-D3EC-4949-8C72-4192A9C56F3B}"/>
              </a:ext>
            </a:extLst>
          </p:cNvPr>
          <p:cNvSpPr>
            <a:spLocks noGrp="1"/>
          </p:cNvSpPr>
          <p:nvPr>
            <p:ph type="title"/>
          </p:nvPr>
        </p:nvSpPr>
        <p:spPr>
          <a:xfrm>
            <a:off x="457200" y="2564904"/>
            <a:ext cx="8229600" cy="1143000"/>
          </a:xfrm>
        </p:spPr>
        <p:txBody>
          <a:bodyPr>
            <a:normAutofit fontScale="90000"/>
          </a:bodyPr>
          <a:lstStyle/>
          <a:p>
            <a:r>
              <a:rPr lang="ar-IQ" dirty="0"/>
              <a:t>ثانيا:-فروع علم النفس التطبيقية:-</a:t>
            </a:r>
            <a:br>
              <a:rPr lang="en-US" dirty="0"/>
            </a:br>
            <a:endParaRPr lang="en-US" dirty="0"/>
          </a:p>
        </p:txBody>
      </p:sp>
    </p:spTree>
    <p:extLst>
      <p:ext uri="{BB962C8B-B14F-4D97-AF65-F5344CB8AC3E}">
        <p14:creationId xmlns:p14="http://schemas.microsoft.com/office/powerpoint/2010/main" val="165726593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847</Words>
  <Application>Microsoft Macintosh PowerPoint</Application>
  <PresentationFormat>On-screen Show (4:3)</PresentationFormat>
  <Paragraphs>72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سمة Office</vt:lpstr>
      <vt:lpstr>محاضرات في علم النفس العام</vt:lpstr>
      <vt:lpstr>PowerPoint Presentation</vt:lpstr>
      <vt:lpstr>PowerPoint Presentation</vt:lpstr>
      <vt:lpstr>اولا:-الفروع النظرية :-  </vt:lpstr>
      <vt:lpstr>2-علم النفس التطوري (النمو):- </vt:lpstr>
      <vt:lpstr> 3-علم النفس الاجتماعي:- </vt:lpstr>
      <vt:lpstr>5-علم نفس الشواذ:- </vt:lpstr>
      <vt:lpstr> 6-علم نفس الشخصية:- </vt:lpstr>
      <vt:lpstr>ثانيا:-فروع علم النفس التطبيقية:- </vt:lpstr>
      <vt:lpstr>1-علم النفس التربوي :-</vt:lpstr>
      <vt:lpstr> 2-علم النفس الصناعي:- </vt:lpstr>
      <vt:lpstr> 3-علم النفس الحربي :- </vt:lpstr>
      <vt:lpstr> 4-علم النفس التجاري :- </vt:lpstr>
      <vt:lpstr> 5-علم النفس الارشادي :- </vt:lpstr>
      <vt:lpstr>تخصصات حديثة فى علم النفس</vt:lpstr>
      <vt:lpstr> علاقة علم النفس بالعلوم الاخرى  </vt:lpstr>
      <vt:lpstr>PowerPoint Presentation</vt:lpstr>
      <vt:lpstr>PowerPoint Presentation</vt:lpstr>
      <vt:lpstr>PowerPoint Presentation</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النفس العام</dc:title>
  <dc:creator>aeea</dc:creator>
  <cp:lastModifiedBy>ansam.alshaikh</cp:lastModifiedBy>
  <cp:revision>21</cp:revision>
  <dcterms:created xsi:type="dcterms:W3CDTF">2018-12-30T07:16:25Z</dcterms:created>
  <dcterms:modified xsi:type="dcterms:W3CDTF">2020-11-27T11:17:42Z</dcterms:modified>
</cp:coreProperties>
</file>