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61" r:id="rId2"/>
    <p:sldId id="274" r:id="rId3"/>
    <p:sldId id="362" r:id="rId4"/>
    <p:sldId id="275" r:id="rId5"/>
    <p:sldId id="276" r:id="rId6"/>
    <p:sldId id="364" r:id="rId7"/>
    <p:sldId id="277" r:id="rId8"/>
    <p:sldId id="278" r:id="rId9"/>
    <p:sldId id="363" r:id="rId10"/>
    <p:sldId id="279" r:id="rId11"/>
    <p:sldId id="280" r:id="rId12"/>
    <p:sldId id="281" r:id="rId13"/>
    <p:sldId id="365" r:id="rId14"/>
    <p:sldId id="282" r:id="rId15"/>
    <p:sldId id="283" r:id="rId16"/>
    <p:sldId id="284" r:id="rId17"/>
    <p:sldId id="285" r:id="rId18"/>
    <p:sldId id="286" r:id="rId19"/>
    <p:sldId id="290" r:id="rId20"/>
    <p:sldId id="289" r:id="rId21"/>
    <p:sldId id="291" r:id="rId22"/>
    <p:sldId id="292" r:id="rId23"/>
    <p:sldId id="293" r:id="rId24"/>
    <p:sldId id="294" r:id="rId25"/>
    <p:sldId id="295" r:id="rId26"/>
    <p:sldId id="296" r:id="rId27"/>
    <p:sldId id="297" r:id="rId28"/>
    <p:sldId id="29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48"/>
    <p:restoredTop sz="96327"/>
  </p:normalViewPr>
  <p:slideViewPr>
    <p:cSldViewPr snapToGrid="0" snapToObjects="1">
      <p:cViewPr varScale="1">
        <p:scale>
          <a:sx n="128" d="100"/>
          <a:sy n="128" d="100"/>
        </p:scale>
        <p:origin x="24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C5C3E-2C7C-5A48-BD5A-0E8946D135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253C37B-9FE3-244A-B54D-F09DA40742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604711-A288-3649-93A3-5E5FB3C227C1}"/>
              </a:ext>
            </a:extLst>
          </p:cNvPr>
          <p:cNvSpPr>
            <a:spLocks noGrp="1"/>
          </p:cNvSpPr>
          <p:nvPr>
            <p:ph type="dt" sz="half" idx="10"/>
          </p:nvPr>
        </p:nvSpPr>
        <p:spPr/>
        <p:txBody>
          <a:bodyPr/>
          <a:lstStyle/>
          <a:p>
            <a:fld id="{D0AB3710-D85A-7641-994F-E96E492D4CAA}" type="datetimeFigureOut">
              <a:rPr lang="en-US" smtClean="0"/>
              <a:t>12/29/20</a:t>
            </a:fld>
            <a:endParaRPr lang="en-US"/>
          </a:p>
        </p:txBody>
      </p:sp>
      <p:sp>
        <p:nvSpPr>
          <p:cNvPr id="5" name="Footer Placeholder 4">
            <a:extLst>
              <a:ext uri="{FF2B5EF4-FFF2-40B4-BE49-F238E27FC236}">
                <a16:creationId xmlns:a16="http://schemas.microsoft.com/office/drawing/2014/main" id="{377B6F90-5F0F-0E49-B473-F763E1EF88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FDFEFE-831A-4E42-85F3-F24FDDE5188D}"/>
              </a:ext>
            </a:extLst>
          </p:cNvPr>
          <p:cNvSpPr>
            <a:spLocks noGrp="1"/>
          </p:cNvSpPr>
          <p:nvPr>
            <p:ph type="sldNum" sz="quarter" idx="12"/>
          </p:nvPr>
        </p:nvSpPr>
        <p:spPr/>
        <p:txBody>
          <a:bodyPr/>
          <a:lstStyle/>
          <a:p>
            <a:fld id="{271556AE-BD93-4541-ACF5-D37028225709}" type="slidenum">
              <a:rPr lang="en-US" smtClean="0"/>
              <a:t>‹#›</a:t>
            </a:fld>
            <a:endParaRPr lang="en-US"/>
          </a:p>
        </p:txBody>
      </p:sp>
    </p:spTree>
    <p:extLst>
      <p:ext uri="{BB962C8B-B14F-4D97-AF65-F5344CB8AC3E}">
        <p14:creationId xmlns:p14="http://schemas.microsoft.com/office/powerpoint/2010/main" val="599632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6CDA4-56C2-BC48-9C9F-4D5A2AB0566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EAE87D-06FA-EB45-8428-CB40F128CC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936A97-BAF3-CA47-AE61-FCD33CB55F8A}"/>
              </a:ext>
            </a:extLst>
          </p:cNvPr>
          <p:cNvSpPr>
            <a:spLocks noGrp="1"/>
          </p:cNvSpPr>
          <p:nvPr>
            <p:ph type="dt" sz="half" idx="10"/>
          </p:nvPr>
        </p:nvSpPr>
        <p:spPr/>
        <p:txBody>
          <a:bodyPr/>
          <a:lstStyle/>
          <a:p>
            <a:fld id="{D0AB3710-D85A-7641-994F-E96E492D4CAA}" type="datetimeFigureOut">
              <a:rPr lang="en-US" smtClean="0"/>
              <a:t>12/29/20</a:t>
            </a:fld>
            <a:endParaRPr lang="en-US"/>
          </a:p>
        </p:txBody>
      </p:sp>
      <p:sp>
        <p:nvSpPr>
          <p:cNvPr id="5" name="Footer Placeholder 4">
            <a:extLst>
              <a:ext uri="{FF2B5EF4-FFF2-40B4-BE49-F238E27FC236}">
                <a16:creationId xmlns:a16="http://schemas.microsoft.com/office/drawing/2014/main" id="{EC18C5AC-A062-244F-8ED7-8FCBF669CA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B6ACA8-E3BB-814D-A524-57803F517690}"/>
              </a:ext>
            </a:extLst>
          </p:cNvPr>
          <p:cNvSpPr>
            <a:spLocks noGrp="1"/>
          </p:cNvSpPr>
          <p:nvPr>
            <p:ph type="sldNum" sz="quarter" idx="12"/>
          </p:nvPr>
        </p:nvSpPr>
        <p:spPr/>
        <p:txBody>
          <a:bodyPr/>
          <a:lstStyle/>
          <a:p>
            <a:fld id="{271556AE-BD93-4541-ACF5-D37028225709}" type="slidenum">
              <a:rPr lang="en-US" smtClean="0"/>
              <a:t>‹#›</a:t>
            </a:fld>
            <a:endParaRPr lang="en-US"/>
          </a:p>
        </p:txBody>
      </p:sp>
    </p:spTree>
    <p:extLst>
      <p:ext uri="{BB962C8B-B14F-4D97-AF65-F5344CB8AC3E}">
        <p14:creationId xmlns:p14="http://schemas.microsoft.com/office/powerpoint/2010/main" val="660411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92B648-4B35-AC4B-B479-AAA51436E09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0CEB02-2601-ED45-8A9E-B859D01595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2D300A-E8C2-B142-B61A-21F5C666A1D0}"/>
              </a:ext>
            </a:extLst>
          </p:cNvPr>
          <p:cNvSpPr>
            <a:spLocks noGrp="1"/>
          </p:cNvSpPr>
          <p:nvPr>
            <p:ph type="dt" sz="half" idx="10"/>
          </p:nvPr>
        </p:nvSpPr>
        <p:spPr/>
        <p:txBody>
          <a:bodyPr/>
          <a:lstStyle/>
          <a:p>
            <a:fld id="{D0AB3710-D85A-7641-994F-E96E492D4CAA}" type="datetimeFigureOut">
              <a:rPr lang="en-US" smtClean="0"/>
              <a:t>12/29/20</a:t>
            </a:fld>
            <a:endParaRPr lang="en-US"/>
          </a:p>
        </p:txBody>
      </p:sp>
      <p:sp>
        <p:nvSpPr>
          <p:cNvPr id="5" name="Footer Placeholder 4">
            <a:extLst>
              <a:ext uri="{FF2B5EF4-FFF2-40B4-BE49-F238E27FC236}">
                <a16:creationId xmlns:a16="http://schemas.microsoft.com/office/drawing/2014/main" id="{8AB4F436-C515-F849-9583-364CE39FE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5F4DFC-B35C-1A43-AE3D-C06FFCF3B9F4}"/>
              </a:ext>
            </a:extLst>
          </p:cNvPr>
          <p:cNvSpPr>
            <a:spLocks noGrp="1"/>
          </p:cNvSpPr>
          <p:nvPr>
            <p:ph type="sldNum" sz="quarter" idx="12"/>
          </p:nvPr>
        </p:nvSpPr>
        <p:spPr/>
        <p:txBody>
          <a:bodyPr/>
          <a:lstStyle/>
          <a:p>
            <a:fld id="{271556AE-BD93-4541-ACF5-D37028225709}" type="slidenum">
              <a:rPr lang="en-US" smtClean="0"/>
              <a:t>‹#›</a:t>
            </a:fld>
            <a:endParaRPr lang="en-US"/>
          </a:p>
        </p:txBody>
      </p:sp>
    </p:spTree>
    <p:extLst>
      <p:ext uri="{BB962C8B-B14F-4D97-AF65-F5344CB8AC3E}">
        <p14:creationId xmlns:p14="http://schemas.microsoft.com/office/powerpoint/2010/main" val="299346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54310-3DA1-984B-989B-F6ED3B5F0B33}"/>
              </a:ext>
            </a:extLst>
          </p:cNvPr>
          <p:cNvSpPr>
            <a:spLocks noGrp="1"/>
          </p:cNvSpPr>
          <p:nvPr>
            <p:ph type="title"/>
          </p:nvPr>
        </p:nvSpPr>
        <p:spPr/>
        <p:txBody>
          <a:bodyPr/>
          <a:lstStyle>
            <a:lvl1pPr algn="ctr" rtl="1">
              <a:defRPr>
                <a:solidFill>
                  <a:srgbClr val="C00000"/>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97F7D75B-0A81-6140-A689-7C9A33729AE4}"/>
              </a:ext>
            </a:extLst>
          </p:cNvPr>
          <p:cNvSpPr>
            <a:spLocks noGrp="1"/>
          </p:cNvSpPr>
          <p:nvPr>
            <p:ph idx="1"/>
          </p:nvPr>
        </p:nvSpPr>
        <p:spPr/>
        <p:txBody>
          <a:bodyPr/>
          <a:lstStyle>
            <a:lvl1pPr algn="r" rtl="1">
              <a:defRPr>
                <a:solidFill>
                  <a:schemeClr val="tx1"/>
                </a:solidFill>
              </a:defRPr>
            </a:lvl1pPr>
            <a:lvl2pPr algn="r" rtl="1">
              <a:defRPr>
                <a:solidFill>
                  <a:schemeClr val="tx1"/>
                </a:solidFill>
              </a:defRPr>
            </a:lvl2pPr>
            <a:lvl3pPr algn="r" rtl="1">
              <a:defRPr>
                <a:solidFill>
                  <a:schemeClr val="tx1"/>
                </a:solidFill>
              </a:defRPr>
            </a:lvl3pPr>
            <a:lvl4pPr algn="r" rtl="1">
              <a:defRPr>
                <a:solidFill>
                  <a:schemeClr val="tx1"/>
                </a:solidFill>
              </a:defRPr>
            </a:lvl4pPr>
            <a:lvl5pPr algn="r" rtl="1">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66918E-7D1D-AE4B-8B7A-A136A6A08A38}"/>
              </a:ext>
            </a:extLst>
          </p:cNvPr>
          <p:cNvSpPr>
            <a:spLocks noGrp="1"/>
          </p:cNvSpPr>
          <p:nvPr>
            <p:ph type="dt" sz="half" idx="10"/>
          </p:nvPr>
        </p:nvSpPr>
        <p:spPr/>
        <p:txBody>
          <a:bodyPr/>
          <a:lstStyle/>
          <a:p>
            <a:fld id="{D0AB3710-D85A-7641-994F-E96E492D4CAA}" type="datetimeFigureOut">
              <a:rPr lang="en-US" smtClean="0"/>
              <a:t>12/29/20</a:t>
            </a:fld>
            <a:endParaRPr lang="en-US"/>
          </a:p>
        </p:txBody>
      </p:sp>
      <p:sp>
        <p:nvSpPr>
          <p:cNvPr id="5" name="Footer Placeholder 4">
            <a:extLst>
              <a:ext uri="{FF2B5EF4-FFF2-40B4-BE49-F238E27FC236}">
                <a16:creationId xmlns:a16="http://schemas.microsoft.com/office/drawing/2014/main" id="{551DE732-8CF7-FA40-9B9F-92099DC014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D63176-8CF7-824D-9D23-BEDD1B0BE989}"/>
              </a:ext>
            </a:extLst>
          </p:cNvPr>
          <p:cNvSpPr>
            <a:spLocks noGrp="1"/>
          </p:cNvSpPr>
          <p:nvPr>
            <p:ph type="sldNum" sz="quarter" idx="12"/>
          </p:nvPr>
        </p:nvSpPr>
        <p:spPr/>
        <p:txBody>
          <a:bodyPr/>
          <a:lstStyle/>
          <a:p>
            <a:fld id="{271556AE-BD93-4541-ACF5-D37028225709}" type="slidenum">
              <a:rPr lang="en-US" smtClean="0"/>
              <a:t>‹#›</a:t>
            </a:fld>
            <a:endParaRPr lang="en-US"/>
          </a:p>
        </p:txBody>
      </p:sp>
    </p:spTree>
    <p:extLst>
      <p:ext uri="{BB962C8B-B14F-4D97-AF65-F5344CB8AC3E}">
        <p14:creationId xmlns:p14="http://schemas.microsoft.com/office/powerpoint/2010/main" val="3426601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89283-A84F-704D-B274-EF020888CA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4DDF0FB-39FA-A746-8FFA-57EAC624AF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8A1F0E-5DC0-6E4E-A864-B5B52AFE0006}"/>
              </a:ext>
            </a:extLst>
          </p:cNvPr>
          <p:cNvSpPr>
            <a:spLocks noGrp="1"/>
          </p:cNvSpPr>
          <p:nvPr>
            <p:ph type="dt" sz="half" idx="10"/>
          </p:nvPr>
        </p:nvSpPr>
        <p:spPr/>
        <p:txBody>
          <a:bodyPr/>
          <a:lstStyle/>
          <a:p>
            <a:fld id="{D0AB3710-D85A-7641-994F-E96E492D4CAA}" type="datetimeFigureOut">
              <a:rPr lang="en-US" smtClean="0"/>
              <a:t>12/29/20</a:t>
            </a:fld>
            <a:endParaRPr lang="en-US"/>
          </a:p>
        </p:txBody>
      </p:sp>
      <p:sp>
        <p:nvSpPr>
          <p:cNvPr id="5" name="Footer Placeholder 4">
            <a:extLst>
              <a:ext uri="{FF2B5EF4-FFF2-40B4-BE49-F238E27FC236}">
                <a16:creationId xmlns:a16="http://schemas.microsoft.com/office/drawing/2014/main" id="{CB9C7BF5-D876-6B40-B6DD-DE70C6DF47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11FAD1-6C6C-3B47-AFB1-0A2F5847F540}"/>
              </a:ext>
            </a:extLst>
          </p:cNvPr>
          <p:cNvSpPr>
            <a:spLocks noGrp="1"/>
          </p:cNvSpPr>
          <p:nvPr>
            <p:ph type="sldNum" sz="quarter" idx="12"/>
          </p:nvPr>
        </p:nvSpPr>
        <p:spPr/>
        <p:txBody>
          <a:bodyPr/>
          <a:lstStyle/>
          <a:p>
            <a:fld id="{271556AE-BD93-4541-ACF5-D37028225709}" type="slidenum">
              <a:rPr lang="en-US" smtClean="0"/>
              <a:t>‹#›</a:t>
            </a:fld>
            <a:endParaRPr lang="en-US"/>
          </a:p>
        </p:txBody>
      </p:sp>
    </p:spTree>
    <p:extLst>
      <p:ext uri="{BB962C8B-B14F-4D97-AF65-F5344CB8AC3E}">
        <p14:creationId xmlns:p14="http://schemas.microsoft.com/office/powerpoint/2010/main" val="774118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FFDD4-DBF0-FE44-AF50-674E0E610E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B3F912-741E-3249-8E16-F098EC9E5B6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ADD3DC-61D3-6C47-825B-3FC030277C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3EC7F1C-590F-FE49-B82A-CA06C74D1D75}"/>
              </a:ext>
            </a:extLst>
          </p:cNvPr>
          <p:cNvSpPr>
            <a:spLocks noGrp="1"/>
          </p:cNvSpPr>
          <p:nvPr>
            <p:ph type="dt" sz="half" idx="10"/>
          </p:nvPr>
        </p:nvSpPr>
        <p:spPr/>
        <p:txBody>
          <a:bodyPr/>
          <a:lstStyle/>
          <a:p>
            <a:fld id="{D0AB3710-D85A-7641-994F-E96E492D4CAA}" type="datetimeFigureOut">
              <a:rPr lang="en-US" smtClean="0"/>
              <a:t>12/29/20</a:t>
            </a:fld>
            <a:endParaRPr lang="en-US"/>
          </a:p>
        </p:txBody>
      </p:sp>
      <p:sp>
        <p:nvSpPr>
          <p:cNvPr id="6" name="Footer Placeholder 5">
            <a:extLst>
              <a:ext uri="{FF2B5EF4-FFF2-40B4-BE49-F238E27FC236}">
                <a16:creationId xmlns:a16="http://schemas.microsoft.com/office/drawing/2014/main" id="{B55BCBE9-DF29-2D46-A968-77CC636706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9252DE-AF6F-5A4B-AFC0-78CCBD1CDBBE}"/>
              </a:ext>
            </a:extLst>
          </p:cNvPr>
          <p:cNvSpPr>
            <a:spLocks noGrp="1"/>
          </p:cNvSpPr>
          <p:nvPr>
            <p:ph type="sldNum" sz="quarter" idx="12"/>
          </p:nvPr>
        </p:nvSpPr>
        <p:spPr/>
        <p:txBody>
          <a:bodyPr/>
          <a:lstStyle/>
          <a:p>
            <a:fld id="{271556AE-BD93-4541-ACF5-D37028225709}" type="slidenum">
              <a:rPr lang="en-US" smtClean="0"/>
              <a:t>‹#›</a:t>
            </a:fld>
            <a:endParaRPr lang="en-US"/>
          </a:p>
        </p:txBody>
      </p:sp>
    </p:spTree>
    <p:extLst>
      <p:ext uri="{BB962C8B-B14F-4D97-AF65-F5344CB8AC3E}">
        <p14:creationId xmlns:p14="http://schemas.microsoft.com/office/powerpoint/2010/main" val="3599874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DF71B-88A9-994E-9764-106E6F4C957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AF24BF-87CE-6046-A1D4-8CEC737E26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AFB1F5C-A583-264A-AE44-5AFA8C3964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8679C68-54BD-994F-8285-DC35B6A748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6DF7DA-4CA9-EF4A-85EB-4011490390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4F8DA0-AF28-EB4F-816B-6C337F49CD3F}"/>
              </a:ext>
            </a:extLst>
          </p:cNvPr>
          <p:cNvSpPr>
            <a:spLocks noGrp="1"/>
          </p:cNvSpPr>
          <p:nvPr>
            <p:ph type="dt" sz="half" idx="10"/>
          </p:nvPr>
        </p:nvSpPr>
        <p:spPr/>
        <p:txBody>
          <a:bodyPr/>
          <a:lstStyle/>
          <a:p>
            <a:fld id="{D0AB3710-D85A-7641-994F-E96E492D4CAA}" type="datetimeFigureOut">
              <a:rPr lang="en-US" smtClean="0"/>
              <a:t>12/29/20</a:t>
            </a:fld>
            <a:endParaRPr lang="en-US"/>
          </a:p>
        </p:txBody>
      </p:sp>
      <p:sp>
        <p:nvSpPr>
          <p:cNvPr id="8" name="Footer Placeholder 7">
            <a:extLst>
              <a:ext uri="{FF2B5EF4-FFF2-40B4-BE49-F238E27FC236}">
                <a16:creationId xmlns:a16="http://schemas.microsoft.com/office/drawing/2014/main" id="{8C27A354-9251-3C45-9B36-D2B2D66CFB0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5166B3-E719-794E-86B0-F25879937273}"/>
              </a:ext>
            </a:extLst>
          </p:cNvPr>
          <p:cNvSpPr>
            <a:spLocks noGrp="1"/>
          </p:cNvSpPr>
          <p:nvPr>
            <p:ph type="sldNum" sz="quarter" idx="12"/>
          </p:nvPr>
        </p:nvSpPr>
        <p:spPr/>
        <p:txBody>
          <a:bodyPr/>
          <a:lstStyle/>
          <a:p>
            <a:fld id="{271556AE-BD93-4541-ACF5-D37028225709}" type="slidenum">
              <a:rPr lang="en-US" smtClean="0"/>
              <a:t>‹#›</a:t>
            </a:fld>
            <a:endParaRPr lang="en-US"/>
          </a:p>
        </p:txBody>
      </p:sp>
    </p:spTree>
    <p:extLst>
      <p:ext uri="{BB962C8B-B14F-4D97-AF65-F5344CB8AC3E}">
        <p14:creationId xmlns:p14="http://schemas.microsoft.com/office/powerpoint/2010/main" val="1236887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5D986-77AF-1943-ACFD-AD6B27CC19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79B407-A82A-1347-B5E9-CC77A8AA5F8D}"/>
              </a:ext>
            </a:extLst>
          </p:cNvPr>
          <p:cNvSpPr>
            <a:spLocks noGrp="1"/>
          </p:cNvSpPr>
          <p:nvPr>
            <p:ph type="dt" sz="half" idx="10"/>
          </p:nvPr>
        </p:nvSpPr>
        <p:spPr/>
        <p:txBody>
          <a:bodyPr/>
          <a:lstStyle/>
          <a:p>
            <a:fld id="{D0AB3710-D85A-7641-994F-E96E492D4CAA}" type="datetimeFigureOut">
              <a:rPr lang="en-US" smtClean="0"/>
              <a:t>12/29/20</a:t>
            </a:fld>
            <a:endParaRPr lang="en-US"/>
          </a:p>
        </p:txBody>
      </p:sp>
      <p:sp>
        <p:nvSpPr>
          <p:cNvPr id="4" name="Footer Placeholder 3">
            <a:extLst>
              <a:ext uri="{FF2B5EF4-FFF2-40B4-BE49-F238E27FC236}">
                <a16:creationId xmlns:a16="http://schemas.microsoft.com/office/drawing/2014/main" id="{C10ACD7E-B155-A245-9187-678542AEED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73F0E1-7A0B-2C40-8AFB-AA4DE2D4787B}"/>
              </a:ext>
            </a:extLst>
          </p:cNvPr>
          <p:cNvSpPr>
            <a:spLocks noGrp="1"/>
          </p:cNvSpPr>
          <p:nvPr>
            <p:ph type="sldNum" sz="quarter" idx="12"/>
          </p:nvPr>
        </p:nvSpPr>
        <p:spPr/>
        <p:txBody>
          <a:bodyPr/>
          <a:lstStyle/>
          <a:p>
            <a:fld id="{271556AE-BD93-4541-ACF5-D37028225709}" type="slidenum">
              <a:rPr lang="en-US" smtClean="0"/>
              <a:t>‹#›</a:t>
            </a:fld>
            <a:endParaRPr lang="en-US"/>
          </a:p>
        </p:txBody>
      </p:sp>
    </p:spTree>
    <p:extLst>
      <p:ext uri="{BB962C8B-B14F-4D97-AF65-F5344CB8AC3E}">
        <p14:creationId xmlns:p14="http://schemas.microsoft.com/office/powerpoint/2010/main" val="512681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76A163-3244-8142-A596-2BABE9F76C78}"/>
              </a:ext>
            </a:extLst>
          </p:cNvPr>
          <p:cNvSpPr>
            <a:spLocks noGrp="1"/>
          </p:cNvSpPr>
          <p:nvPr>
            <p:ph type="dt" sz="half" idx="10"/>
          </p:nvPr>
        </p:nvSpPr>
        <p:spPr/>
        <p:txBody>
          <a:bodyPr/>
          <a:lstStyle/>
          <a:p>
            <a:fld id="{D0AB3710-D85A-7641-994F-E96E492D4CAA}" type="datetimeFigureOut">
              <a:rPr lang="en-US" smtClean="0"/>
              <a:t>12/29/20</a:t>
            </a:fld>
            <a:endParaRPr lang="en-US"/>
          </a:p>
        </p:txBody>
      </p:sp>
      <p:sp>
        <p:nvSpPr>
          <p:cNvPr id="3" name="Footer Placeholder 2">
            <a:extLst>
              <a:ext uri="{FF2B5EF4-FFF2-40B4-BE49-F238E27FC236}">
                <a16:creationId xmlns:a16="http://schemas.microsoft.com/office/drawing/2014/main" id="{B98BEA61-8ABD-014F-B06D-8A9A426323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D9AAC6-C2CF-AF43-A0B5-0FD80726AE74}"/>
              </a:ext>
            </a:extLst>
          </p:cNvPr>
          <p:cNvSpPr>
            <a:spLocks noGrp="1"/>
          </p:cNvSpPr>
          <p:nvPr>
            <p:ph type="sldNum" sz="quarter" idx="12"/>
          </p:nvPr>
        </p:nvSpPr>
        <p:spPr/>
        <p:txBody>
          <a:bodyPr/>
          <a:lstStyle/>
          <a:p>
            <a:fld id="{271556AE-BD93-4541-ACF5-D37028225709}" type="slidenum">
              <a:rPr lang="en-US" smtClean="0"/>
              <a:t>‹#›</a:t>
            </a:fld>
            <a:endParaRPr lang="en-US"/>
          </a:p>
        </p:txBody>
      </p:sp>
    </p:spTree>
    <p:extLst>
      <p:ext uri="{BB962C8B-B14F-4D97-AF65-F5344CB8AC3E}">
        <p14:creationId xmlns:p14="http://schemas.microsoft.com/office/powerpoint/2010/main" val="1128656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28014-350D-C34C-B2B0-700A848E0A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05D6D5-FA04-574C-AEE7-561BB13EE3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5263A1-E8A9-BA41-9C3A-2E18027063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4D3643-10A7-9642-885D-07409EB8E6DC}"/>
              </a:ext>
            </a:extLst>
          </p:cNvPr>
          <p:cNvSpPr>
            <a:spLocks noGrp="1"/>
          </p:cNvSpPr>
          <p:nvPr>
            <p:ph type="dt" sz="half" idx="10"/>
          </p:nvPr>
        </p:nvSpPr>
        <p:spPr/>
        <p:txBody>
          <a:bodyPr/>
          <a:lstStyle/>
          <a:p>
            <a:fld id="{D0AB3710-D85A-7641-994F-E96E492D4CAA}" type="datetimeFigureOut">
              <a:rPr lang="en-US" smtClean="0"/>
              <a:t>12/29/20</a:t>
            </a:fld>
            <a:endParaRPr lang="en-US"/>
          </a:p>
        </p:txBody>
      </p:sp>
      <p:sp>
        <p:nvSpPr>
          <p:cNvPr id="6" name="Footer Placeholder 5">
            <a:extLst>
              <a:ext uri="{FF2B5EF4-FFF2-40B4-BE49-F238E27FC236}">
                <a16:creationId xmlns:a16="http://schemas.microsoft.com/office/drawing/2014/main" id="{5EE8F754-292E-344A-BE12-89E3D600A7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37C768-A577-F643-B843-12C292552393}"/>
              </a:ext>
            </a:extLst>
          </p:cNvPr>
          <p:cNvSpPr>
            <a:spLocks noGrp="1"/>
          </p:cNvSpPr>
          <p:nvPr>
            <p:ph type="sldNum" sz="quarter" idx="12"/>
          </p:nvPr>
        </p:nvSpPr>
        <p:spPr/>
        <p:txBody>
          <a:bodyPr/>
          <a:lstStyle/>
          <a:p>
            <a:fld id="{271556AE-BD93-4541-ACF5-D37028225709}" type="slidenum">
              <a:rPr lang="en-US" smtClean="0"/>
              <a:t>‹#›</a:t>
            </a:fld>
            <a:endParaRPr lang="en-US"/>
          </a:p>
        </p:txBody>
      </p:sp>
    </p:spTree>
    <p:extLst>
      <p:ext uri="{BB962C8B-B14F-4D97-AF65-F5344CB8AC3E}">
        <p14:creationId xmlns:p14="http://schemas.microsoft.com/office/powerpoint/2010/main" val="1510139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9BD10-4345-C045-85E2-7987AD01E5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1C6E00-C009-904F-9075-AB67183BA0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59DEB71-10B3-9E40-A3A4-E756EDD72A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4FF8AC-39F2-AF4C-BAEA-12FE7D3EC80A}"/>
              </a:ext>
            </a:extLst>
          </p:cNvPr>
          <p:cNvSpPr>
            <a:spLocks noGrp="1"/>
          </p:cNvSpPr>
          <p:nvPr>
            <p:ph type="dt" sz="half" idx="10"/>
          </p:nvPr>
        </p:nvSpPr>
        <p:spPr/>
        <p:txBody>
          <a:bodyPr/>
          <a:lstStyle/>
          <a:p>
            <a:fld id="{D0AB3710-D85A-7641-994F-E96E492D4CAA}" type="datetimeFigureOut">
              <a:rPr lang="en-US" smtClean="0"/>
              <a:t>12/29/20</a:t>
            </a:fld>
            <a:endParaRPr lang="en-US"/>
          </a:p>
        </p:txBody>
      </p:sp>
      <p:sp>
        <p:nvSpPr>
          <p:cNvPr id="6" name="Footer Placeholder 5">
            <a:extLst>
              <a:ext uri="{FF2B5EF4-FFF2-40B4-BE49-F238E27FC236}">
                <a16:creationId xmlns:a16="http://schemas.microsoft.com/office/drawing/2014/main" id="{735661C1-B434-9C4C-9FDE-786682B8E4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6C76C4-47F8-3C47-BD90-22CAF212BF2D}"/>
              </a:ext>
            </a:extLst>
          </p:cNvPr>
          <p:cNvSpPr>
            <a:spLocks noGrp="1"/>
          </p:cNvSpPr>
          <p:nvPr>
            <p:ph type="sldNum" sz="quarter" idx="12"/>
          </p:nvPr>
        </p:nvSpPr>
        <p:spPr/>
        <p:txBody>
          <a:bodyPr/>
          <a:lstStyle/>
          <a:p>
            <a:fld id="{271556AE-BD93-4541-ACF5-D37028225709}" type="slidenum">
              <a:rPr lang="en-US" smtClean="0"/>
              <a:t>‹#›</a:t>
            </a:fld>
            <a:endParaRPr lang="en-US"/>
          </a:p>
        </p:txBody>
      </p:sp>
    </p:spTree>
    <p:extLst>
      <p:ext uri="{BB962C8B-B14F-4D97-AF65-F5344CB8AC3E}">
        <p14:creationId xmlns:p14="http://schemas.microsoft.com/office/powerpoint/2010/main" val="499659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60474F-CDD7-A74C-8A81-E730F498AC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F2F0D9B-B752-594B-AFE4-C15A2FF2A0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8035C9-7F50-BE4C-84B3-BEFB706EDC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AB3710-D85A-7641-994F-E96E492D4CAA}" type="datetimeFigureOut">
              <a:rPr lang="en-US" smtClean="0"/>
              <a:t>12/29/20</a:t>
            </a:fld>
            <a:endParaRPr lang="en-US"/>
          </a:p>
        </p:txBody>
      </p:sp>
      <p:sp>
        <p:nvSpPr>
          <p:cNvPr id="5" name="Footer Placeholder 4">
            <a:extLst>
              <a:ext uri="{FF2B5EF4-FFF2-40B4-BE49-F238E27FC236}">
                <a16:creationId xmlns:a16="http://schemas.microsoft.com/office/drawing/2014/main" id="{54061921-5ED3-4A48-B451-898FA0EFBB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9818746-6C02-8C4B-B16F-5969E1EE5F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1556AE-BD93-4541-ACF5-D37028225709}" type="slidenum">
              <a:rPr lang="en-US" smtClean="0"/>
              <a:t>‹#›</a:t>
            </a:fld>
            <a:endParaRPr lang="en-US"/>
          </a:p>
        </p:txBody>
      </p:sp>
    </p:spTree>
    <p:extLst>
      <p:ext uri="{BB962C8B-B14F-4D97-AF65-F5344CB8AC3E}">
        <p14:creationId xmlns:p14="http://schemas.microsoft.com/office/powerpoint/2010/main" val="1790060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lnSpc>
          <a:spcPct val="90000"/>
        </a:lnSpc>
        <a:spcBef>
          <a:spcPct val="0"/>
        </a:spcBef>
        <a:buNone/>
        <a:defRPr sz="4400" kern="1200">
          <a:solidFill>
            <a:srgbClr val="C00000"/>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F1D87-6224-FE48-BD8C-90E4C89E0934}"/>
              </a:ext>
            </a:extLst>
          </p:cNvPr>
          <p:cNvSpPr>
            <a:spLocks noGrp="1"/>
          </p:cNvSpPr>
          <p:nvPr>
            <p:ph type="title"/>
          </p:nvPr>
        </p:nvSpPr>
        <p:spPr>
          <a:xfrm>
            <a:off x="1981200" y="2708920"/>
            <a:ext cx="8229600" cy="1143000"/>
          </a:xfrm>
        </p:spPr>
        <p:txBody>
          <a:bodyPr>
            <a:normAutofit fontScale="90000"/>
          </a:bodyPr>
          <a:lstStyle/>
          <a:p>
            <a:pPr algn="ctr" rtl="1"/>
            <a:r>
              <a:rPr lang="ar-SA" dirty="0"/>
              <a:t>محاضرات في علم النفس العام </a:t>
            </a:r>
            <a:br>
              <a:rPr lang="ar-SA" dirty="0"/>
            </a:br>
            <a:r>
              <a:rPr lang="ar-SA" dirty="0"/>
              <a:t>الفرقة الاولي – علم نفس</a:t>
            </a:r>
            <a:br>
              <a:rPr lang="ar-SA" dirty="0"/>
            </a:br>
            <a:r>
              <a:rPr lang="ar-SA" dirty="0"/>
              <a:t>آداب - بنها</a:t>
            </a:r>
            <a:br>
              <a:rPr lang="ar-SA" dirty="0"/>
            </a:br>
            <a:br>
              <a:rPr lang="ar-SA" dirty="0"/>
            </a:br>
            <a:r>
              <a:rPr lang="ar-SA" dirty="0"/>
              <a:t>محاضرة </a:t>
            </a:r>
            <a:r>
              <a:rPr lang="en-US" dirty="0"/>
              <a:t> </a:t>
            </a:r>
            <a:r>
              <a:rPr lang="ar-SA"/>
              <a:t>7</a:t>
            </a:r>
            <a:r>
              <a:rPr lang="en-US"/>
              <a:t> </a:t>
            </a:r>
            <a:endParaRPr lang="en-US" dirty="0"/>
          </a:p>
        </p:txBody>
      </p:sp>
      <p:sp>
        <p:nvSpPr>
          <p:cNvPr id="3" name="TextBox 2">
            <a:extLst>
              <a:ext uri="{FF2B5EF4-FFF2-40B4-BE49-F238E27FC236}">
                <a16:creationId xmlns:a16="http://schemas.microsoft.com/office/drawing/2014/main" id="{2473A6D6-2F0D-974D-863C-CBCE6F9C9559}"/>
              </a:ext>
            </a:extLst>
          </p:cNvPr>
          <p:cNvSpPr txBox="1"/>
          <p:nvPr/>
        </p:nvSpPr>
        <p:spPr>
          <a:xfrm>
            <a:off x="3198744" y="4303643"/>
            <a:ext cx="5794511" cy="1569660"/>
          </a:xfrm>
          <a:prstGeom prst="rect">
            <a:avLst/>
          </a:prstGeom>
          <a:noFill/>
        </p:spPr>
        <p:txBody>
          <a:bodyPr wrap="square" rtlCol="0">
            <a:spAutoFit/>
          </a:bodyPr>
          <a:lstStyle/>
          <a:p>
            <a:pPr algn="ctr"/>
            <a:endParaRPr lang="ar-SA" sz="3200" dirty="0"/>
          </a:p>
          <a:p>
            <a:pPr algn="ctr"/>
            <a:r>
              <a:rPr lang="ar-SA" sz="3200" dirty="0"/>
              <a:t>التعلم</a:t>
            </a:r>
          </a:p>
          <a:p>
            <a:pPr algn="ctr"/>
            <a:r>
              <a:rPr lang="ar-SA" sz="3200" dirty="0"/>
              <a:t>الباب الثالث – الفصل </a:t>
            </a:r>
            <a:r>
              <a:rPr lang="ar-SA" sz="3200" dirty="0" err="1"/>
              <a:t>الثاالث</a:t>
            </a:r>
            <a:r>
              <a:rPr lang="ar-SA" sz="3200" dirty="0"/>
              <a:t> </a:t>
            </a:r>
            <a:endParaRPr lang="en-US" sz="3200" dirty="0"/>
          </a:p>
        </p:txBody>
      </p:sp>
    </p:spTree>
    <p:extLst>
      <p:ext uri="{BB962C8B-B14F-4D97-AF65-F5344CB8AC3E}">
        <p14:creationId xmlns:p14="http://schemas.microsoft.com/office/powerpoint/2010/main" val="3434685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187BC98F-97D7-2B45-B631-1B064139CCD8}"/>
              </a:ext>
            </a:extLst>
          </p:cNvPr>
          <p:cNvSpPr>
            <a:spLocks noGrp="1" noChangeArrowheads="1"/>
          </p:cNvSpPr>
          <p:nvPr>
            <p:ph type="title"/>
          </p:nvPr>
        </p:nvSpPr>
        <p:spPr>
          <a:xfrm>
            <a:off x="1981200" y="98855"/>
            <a:ext cx="8229600" cy="1196975"/>
          </a:xfrm>
        </p:spPr>
        <p:txBody>
          <a:bodyPr/>
          <a:lstStyle/>
          <a:p>
            <a:pPr eaLnBrk="1" hangingPunct="1">
              <a:defRPr/>
            </a:pPr>
            <a:r>
              <a:rPr lang="fr-FR" sz="4000" b="1" u="sng" dirty="0"/>
              <a:t>III </a:t>
            </a:r>
            <a:r>
              <a:rPr lang="ar-SA" sz="4000" b="1" u="sng" dirty="0">
                <a:latin typeface="Arial"/>
              </a:rPr>
              <a:t>– نظرية التعلم الاجرائي (أو الراديكالية السلوكية ) </a:t>
            </a:r>
            <a:r>
              <a:rPr lang="fr-FR" sz="3200" b="1" u="sng" dirty="0"/>
              <a:t>(1953)</a:t>
            </a:r>
          </a:p>
        </p:txBody>
      </p:sp>
      <p:sp>
        <p:nvSpPr>
          <p:cNvPr id="29699" name="Rectangle 3">
            <a:extLst>
              <a:ext uri="{FF2B5EF4-FFF2-40B4-BE49-F238E27FC236}">
                <a16:creationId xmlns:a16="http://schemas.microsoft.com/office/drawing/2014/main" id="{AD5B2796-52E3-6D4F-9A5F-86B2F89CE9DB}"/>
              </a:ext>
            </a:extLst>
          </p:cNvPr>
          <p:cNvSpPr>
            <a:spLocks noGrp="1" noChangeArrowheads="1"/>
          </p:cNvSpPr>
          <p:nvPr>
            <p:ph type="body" idx="1"/>
          </p:nvPr>
        </p:nvSpPr>
        <p:spPr>
          <a:xfrm>
            <a:off x="1524000" y="1412876"/>
            <a:ext cx="9144000" cy="5445125"/>
          </a:xfrm>
        </p:spPr>
        <p:txBody>
          <a:bodyPr/>
          <a:lstStyle/>
          <a:p>
            <a:pPr eaLnBrk="1" hangingPunct="1">
              <a:buFontTx/>
              <a:buNone/>
              <a:defRPr/>
            </a:pPr>
            <a:r>
              <a:rPr lang="ar-SA" b="1"/>
              <a:t>من منظريها </a:t>
            </a:r>
            <a:r>
              <a:rPr lang="ar-MA" b="1">
                <a:latin typeface="Arial"/>
              </a:rPr>
              <a:t>”</a:t>
            </a:r>
            <a:r>
              <a:rPr lang="ar-SA" b="1"/>
              <a:t> بروس </a:t>
            </a:r>
            <a:r>
              <a:rPr lang="fr-FR" b="1"/>
              <a:t>SKINEER</a:t>
            </a:r>
            <a:r>
              <a:rPr lang="ar-SA" b="1"/>
              <a:t> </a:t>
            </a:r>
            <a:r>
              <a:rPr lang="ar-MA" b="1">
                <a:latin typeface="Arial"/>
              </a:rPr>
              <a:t>”</a:t>
            </a:r>
            <a:r>
              <a:rPr lang="ar-SA" b="1"/>
              <a:t> </a:t>
            </a:r>
            <a:r>
              <a:rPr lang="fr-FR" b="1"/>
              <a:t>(1904-1990)</a:t>
            </a:r>
            <a:r>
              <a:rPr lang="ar-SA" b="1"/>
              <a:t> (</a:t>
            </a:r>
            <a:r>
              <a:rPr lang="fr-FR" b="1"/>
              <a:t>B</a:t>
            </a:r>
            <a:r>
              <a:rPr lang="fr-FR" b="1">
                <a:latin typeface="Arial"/>
              </a:rPr>
              <a:t>é</a:t>
            </a:r>
            <a:r>
              <a:rPr lang="fr-FR" b="1"/>
              <a:t>havior</a:t>
            </a:r>
            <a:r>
              <a:rPr lang="ar-SA" b="1"/>
              <a:t> = السلوك ) </a:t>
            </a:r>
          </a:p>
          <a:p>
            <a:pPr eaLnBrk="1" hangingPunct="1">
              <a:buFontTx/>
              <a:buNone/>
              <a:defRPr/>
            </a:pPr>
            <a:r>
              <a:rPr lang="ar-SA" b="1"/>
              <a:t>             -   درس سلوك الفئران و الحمام .</a:t>
            </a:r>
          </a:p>
          <a:p>
            <a:pPr eaLnBrk="1" hangingPunct="1">
              <a:buFontTx/>
              <a:buNone/>
              <a:defRPr/>
            </a:pPr>
            <a:r>
              <a:rPr lang="ar-SA" b="1"/>
              <a:t>             -  انطلق من تفسيره لعملية التعلم من قانون الأثر في نظرية تورندايك لكنه اعترض على مفهومي الرضا و عدم الرضا . و استعاض عنهما بمفهومي التعزيز و العقاب .</a:t>
            </a:r>
          </a:p>
          <a:p>
            <a:pPr eaLnBrk="1" hangingPunct="1">
              <a:buFontTx/>
              <a:buNone/>
              <a:defRPr/>
            </a:pPr>
            <a:r>
              <a:rPr lang="ar-SA" b="1"/>
              <a:t>             -   بالتالي عوض ارتباطات  "تورندايك"  المحاولة و الخطأ بالاستجابات التعزيزية أو العقابية</a:t>
            </a:r>
            <a:endParaRPr lang="en-US" b="1"/>
          </a:p>
        </p:txBody>
      </p:sp>
    </p:spTree>
    <p:extLst>
      <p:ext uri="{BB962C8B-B14F-4D97-AF65-F5344CB8AC3E}">
        <p14:creationId xmlns:p14="http://schemas.microsoft.com/office/powerpoint/2010/main" val="1232472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2C45315F-DB9F-9543-9F5D-13633397E7AE}"/>
              </a:ext>
            </a:extLst>
          </p:cNvPr>
          <p:cNvSpPr>
            <a:spLocks noGrp="1" noChangeArrowheads="1"/>
          </p:cNvSpPr>
          <p:nvPr>
            <p:ph type="title"/>
          </p:nvPr>
        </p:nvSpPr>
        <p:spPr>
          <a:xfrm>
            <a:off x="1981200" y="1"/>
            <a:ext cx="8229600" cy="981075"/>
          </a:xfrm>
        </p:spPr>
        <p:txBody>
          <a:bodyPr/>
          <a:lstStyle/>
          <a:p>
            <a:pPr eaLnBrk="1" hangingPunct="1">
              <a:defRPr/>
            </a:pPr>
            <a:r>
              <a:rPr lang="fr-FR" b="1" u="sng" dirty="0">
                <a:solidFill>
                  <a:srgbClr val="C00000"/>
                </a:solidFill>
              </a:rPr>
              <a:t>III </a:t>
            </a:r>
            <a:r>
              <a:rPr lang="ar-SA" b="1" u="sng" dirty="0">
                <a:solidFill>
                  <a:srgbClr val="C00000"/>
                </a:solidFill>
                <a:latin typeface="Arial"/>
              </a:rPr>
              <a:t>– نظرية التعلم الاجرائي (السلوكية ) </a:t>
            </a:r>
            <a:endParaRPr lang="en-US" b="1" u="sng" dirty="0">
              <a:solidFill>
                <a:srgbClr val="C00000"/>
              </a:solidFill>
            </a:endParaRPr>
          </a:p>
        </p:txBody>
      </p:sp>
      <p:sp>
        <p:nvSpPr>
          <p:cNvPr id="30723" name="Rectangle 3">
            <a:extLst>
              <a:ext uri="{FF2B5EF4-FFF2-40B4-BE49-F238E27FC236}">
                <a16:creationId xmlns:a16="http://schemas.microsoft.com/office/drawing/2014/main" id="{E850B183-0238-2B4D-9252-FC09BF71B4BD}"/>
              </a:ext>
            </a:extLst>
          </p:cNvPr>
          <p:cNvSpPr>
            <a:spLocks noGrp="1" noChangeArrowheads="1"/>
          </p:cNvSpPr>
          <p:nvPr>
            <p:ph type="body" idx="1"/>
          </p:nvPr>
        </p:nvSpPr>
        <p:spPr>
          <a:xfrm>
            <a:off x="1524000" y="981076"/>
            <a:ext cx="9144000" cy="5876925"/>
          </a:xfrm>
        </p:spPr>
        <p:txBody>
          <a:bodyPr/>
          <a:lstStyle/>
          <a:p>
            <a:pPr eaLnBrk="1" hangingPunct="1">
              <a:buFontTx/>
              <a:buNone/>
              <a:defRPr/>
            </a:pPr>
            <a:r>
              <a:rPr lang="ar-SA" sz="3600" b="1" u="sng" dirty="0">
                <a:solidFill>
                  <a:srgbClr val="C00000"/>
                </a:solidFill>
              </a:rPr>
              <a:t>التعزيز :</a:t>
            </a:r>
            <a:r>
              <a:rPr lang="ar-SA" b="1" dirty="0">
                <a:solidFill>
                  <a:srgbClr val="C00000"/>
                </a:solidFill>
              </a:rPr>
              <a:t> </a:t>
            </a:r>
            <a:r>
              <a:rPr lang="ar-SA" b="1" dirty="0"/>
              <a:t>يعرف على أنه أي حدث سار يتبع سلوكا ما بحيث يعمل على تقوية احتمال تكراره في مرات لاحقة .</a:t>
            </a:r>
          </a:p>
          <a:p>
            <a:pPr eaLnBrk="1" hangingPunct="1">
              <a:buFontTx/>
              <a:buNone/>
              <a:defRPr/>
            </a:pPr>
            <a:r>
              <a:rPr lang="ar-SA" sz="3600" b="1" dirty="0">
                <a:solidFill>
                  <a:srgbClr val="C00000"/>
                </a:solidFill>
              </a:rPr>
              <a:t> *   المعززات الخارجية :</a:t>
            </a:r>
            <a:r>
              <a:rPr lang="ar-SA" b="1" dirty="0">
                <a:solidFill>
                  <a:srgbClr val="C00000"/>
                </a:solidFill>
              </a:rPr>
              <a:t> </a:t>
            </a:r>
            <a:r>
              <a:rPr lang="ar-SA" b="1" dirty="0"/>
              <a:t>-  المادية : الألعاب ، الحلوى ، 						المكافآت النقدية ...</a:t>
            </a:r>
          </a:p>
          <a:p>
            <a:pPr eaLnBrk="1" hangingPunct="1">
              <a:buFontTx/>
              <a:buNone/>
              <a:defRPr/>
            </a:pPr>
            <a:r>
              <a:rPr lang="ar-SA" b="1" dirty="0"/>
              <a:t>                                   - الاجتماعية : المدح ، الثناء ,</a:t>
            </a:r>
          </a:p>
          <a:p>
            <a:pPr eaLnBrk="1" hangingPunct="1">
              <a:buFontTx/>
              <a:buNone/>
              <a:defRPr/>
            </a:pPr>
            <a:r>
              <a:rPr lang="ar-SA" b="1" dirty="0"/>
              <a:t>                                              الابتسامة ، التصفيق ...</a:t>
            </a:r>
          </a:p>
          <a:p>
            <a:pPr eaLnBrk="1" hangingPunct="1">
              <a:buFontTx/>
              <a:buNone/>
              <a:defRPr/>
            </a:pPr>
            <a:r>
              <a:rPr lang="ar-SA" b="1" dirty="0"/>
              <a:t>                                   -  الرمزية : القصص ، الصور ، 						شهادات تقديرية ... ( </a:t>
            </a:r>
            <a:r>
              <a:rPr lang="ar-SA" sz="2400" b="1" dirty="0"/>
              <a:t>نقطة حسنة</a:t>
            </a:r>
            <a:r>
              <a:rPr lang="ar-SA" b="1" dirty="0"/>
              <a:t> </a:t>
            </a:r>
            <a:r>
              <a:rPr lang="fr-FR" b="1" dirty="0"/>
              <a:t>(</a:t>
            </a:r>
            <a:r>
              <a:rPr lang="fr-FR" sz="2400" b="1" dirty="0"/>
              <a:t>				</a:t>
            </a:r>
            <a:endParaRPr lang="ar-SA" sz="2400" b="1" dirty="0"/>
          </a:p>
          <a:p>
            <a:pPr eaLnBrk="1" hangingPunct="1">
              <a:buFontTx/>
              <a:buNone/>
              <a:defRPr/>
            </a:pPr>
            <a:r>
              <a:rPr lang="ar-SA" b="1" dirty="0"/>
              <a:t> </a:t>
            </a:r>
            <a:r>
              <a:rPr lang="ar-SA" sz="3600" b="1" dirty="0">
                <a:solidFill>
                  <a:srgbClr val="C00000"/>
                </a:solidFill>
              </a:rPr>
              <a:t>*   المعززات الداخلية المصدر :</a:t>
            </a:r>
            <a:r>
              <a:rPr lang="ar-SA" b="1" dirty="0">
                <a:solidFill>
                  <a:srgbClr val="C00000"/>
                </a:solidFill>
              </a:rPr>
              <a:t>  </a:t>
            </a:r>
            <a:r>
              <a:rPr lang="ar-SA" b="1" dirty="0"/>
              <a:t>حالة الإشباع و الرضا ، 					و تحقيق المتعة و الارتياح ..</a:t>
            </a:r>
            <a:endParaRPr lang="en-US" b="1" dirty="0"/>
          </a:p>
          <a:p>
            <a:pPr eaLnBrk="1" hangingPunct="1">
              <a:defRPr/>
            </a:pPr>
            <a:endParaRPr lang="en-US" dirty="0"/>
          </a:p>
        </p:txBody>
      </p:sp>
    </p:spTree>
    <p:extLst>
      <p:ext uri="{BB962C8B-B14F-4D97-AF65-F5344CB8AC3E}">
        <p14:creationId xmlns:p14="http://schemas.microsoft.com/office/powerpoint/2010/main" val="11661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576AAB31-A1FB-C049-9945-5C135037335A}"/>
              </a:ext>
            </a:extLst>
          </p:cNvPr>
          <p:cNvSpPr>
            <a:spLocks noGrp="1" noChangeArrowheads="1"/>
          </p:cNvSpPr>
          <p:nvPr>
            <p:ph type="title"/>
          </p:nvPr>
        </p:nvSpPr>
        <p:spPr>
          <a:xfrm>
            <a:off x="1981200" y="287339"/>
            <a:ext cx="8229600" cy="765175"/>
          </a:xfrm>
        </p:spPr>
        <p:txBody>
          <a:bodyPr/>
          <a:lstStyle/>
          <a:p>
            <a:pPr eaLnBrk="1" hangingPunct="1">
              <a:defRPr/>
            </a:pPr>
            <a:r>
              <a:rPr lang="fr-FR" b="1" u="sng" dirty="0"/>
              <a:t>III </a:t>
            </a:r>
            <a:r>
              <a:rPr lang="ar-SA" b="1" u="sng" dirty="0">
                <a:latin typeface="Arial"/>
              </a:rPr>
              <a:t>– نظرية التعلم الاجرائي (السلوكية )</a:t>
            </a:r>
            <a:endParaRPr lang="en-US" b="1" u="sng" dirty="0"/>
          </a:p>
        </p:txBody>
      </p:sp>
      <p:sp>
        <p:nvSpPr>
          <p:cNvPr id="31747" name="Rectangle 3">
            <a:extLst>
              <a:ext uri="{FF2B5EF4-FFF2-40B4-BE49-F238E27FC236}">
                <a16:creationId xmlns:a16="http://schemas.microsoft.com/office/drawing/2014/main" id="{7D1C35AE-A354-4343-A3AF-4DB72F53E06A}"/>
              </a:ext>
            </a:extLst>
          </p:cNvPr>
          <p:cNvSpPr>
            <a:spLocks noGrp="1" noChangeArrowheads="1"/>
          </p:cNvSpPr>
          <p:nvPr>
            <p:ph type="body" idx="1"/>
          </p:nvPr>
        </p:nvSpPr>
        <p:spPr>
          <a:xfrm>
            <a:off x="1524000" y="1052514"/>
            <a:ext cx="9144000" cy="5805487"/>
          </a:xfrm>
        </p:spPr>
        <p:txBody>
          <a:bodyPr/>
          <a:lstStyle/>
          <a:p>
            <a:pPr eaLnBrk="1" hangingPunct="1">
              <a:buFontTx/>
              <a:buNone/>
              <a:defRPr/>
            </a:pPr>
            <a:r>
              <a:rPr lang="ar-SA" sz="3600" b="1" u="sng" dirty="0">
                <a:solidFill>
                  <a:srgbClr val="C00000"/>
                </a:solidFill>
              </a:rPr>
              <a:t>العقاب :</a:t>
            </a:r>
            <a:r>
              <a:rPr lang="ar-SA" b="1" dirty="0">
                <a:solidFill>
                  <a:srgbClr val="C00000"/>
                </a:solidFill>
              </a:rPr>
              <a:t> </a:t>
            </a:r>
            <a:r>
              <a:rPr lang="ar-SA" b="1" dirty="0"/>
              <a:t>إنه إجراء مؤلم أو مثير غير مرغوب فيه يتبع سلوكا ما ،  بحيث يعمل على إضعاف احتمالية تكراره لاحقا</a:t>
            </a:r>
          </a:p>
          <a:p>
            <a:pPr eaLnBrk="1" hangingPunct="1">
              <a:buFontTx/>
              <a:buNone/>
              <a:defRPr/>
            </a:pPr>
            <a:r>
              <a:rPr lang="ar-SA" b="1" dirty="0"/>
              <a:t> </a:t>
            </a:r>
          </a:p>
          <a:p>
            <a:pPr eaLnBrk="1" hangingPunct="1">
              <a:buFontTx/>
              <a:buNone/>
              <a:defRPr/>
            </a:pPr>
            <a:r>
              <a:rPr lang="ar-SA" b="1" dirty="0"/>
              <a:t>  </a:t>
            </a:r>
            <a:r>
              <a:rPr lang="ar-SA" sz="3600" b="1" dirty="0">
                <a:solidFill>
                  <a:srgbClr val="C00000"/>
                </a:solidFill>
              </a:rPr>
              <a:t>* المثيرات العقابية الخارجية :</a:t>
            </a:r>
            <a:r>
              <a:rPr lang="ar-SA" b="1" dirty="0">
                <a:solidFill>
                  <a:srgbClr val="C00000"/>
                </a:solidFill>
              </a:rPr>
              <a:t> </a:t>
            </a:r>
            <a:r>
              <a:rPr lang="ar-SA" b="1" dirty="0"/>
              <a:t>- المادية : الضرب ، السجن ,    	                                           الغرامة ....</a:t>
            </a:r>
          </a:p>
          <a:p>
            <a:pPr eaLnBrk="1" hangingPunct="1">
              <a:buFontTx/>
              <a:buNone/>
              <a:defRPr/>
            </a:pPr>
            <a:r>
              <a:rPr lang="ar-SA" b="1" dirty="0"/>
              <a:t>             - الاجتماعية :التوبيخ </a:t>
            </a:r>
            <a:r>
              <a:rPr lang="ar-MA" b="1" dirty="0"/>
              <a:t>،</a:t>
            </a:r>
            <a:r>
              <a:rPr lang="ar-SA" b="1" dirty="0"/>
              <a:t> الاهمال </a:t>
            </a:r>
            <a:r>
              <a:rPr lang="ar-MA" b="1" dirty="0"/>
              <a:t>،</a:t>
            </a:r>
            <a:r>
              <a:rPr lang="ar-SA" b="1" dirty="0"/>
              <a:t> الشتم ، العزل ... 			</a:t>
            </a:r>
          </a:p>
          <a:p>
            <a:pPr eaLnBrk="1" hangingPunct="1">
              <a:buFontTx/>
              <a:buNone/>
              <a:defRPr/>
            </a:pPr>
            <a:r>
              <a:rPr lang="ar-SA" b="1" dirty="0"/>
              <a:t>            - الرمزية : المنع من الاجازة </a:t>
            </a:r>
            <a:r>
              <a:rPr lang="ar-MA" b="1" dirty="0"/>
              <a:t>، </a:t>
            </a:r>
            <a:r>
              <a:rPr lang="ar-SA" b="1" dirty="0"/>
              <a:t>الحرمان من اللعب (أو لعبة ) ..</a:t>
            </a:r>
            <a:r>
              <a:rPr lang="ar-MA" b="1" dirty="0"/>
              <a:t>.</a:t>
            </a:r>
            <a:r>
              <a:rPr lang="ar-SA" b="1" dirty="0"/>
              <a:t> 					</a:t>
            </a:r>
          </a:p>
          <a:p>
            <a:pPr eaLnBrk="1" hangingPunct="1">
              <a:buFontTx/>
              <a:buNone/>
              <a:defRPr/>
            </a:pPr>
            <a:r>
              <a:rPr lang="ar-SA" b="1" dirty="0"/>
              <a:t>   </a:t>
            </a:r>
            <a:r>
              <a:rPr lang="ar-SA" sz="3600" b="1" dirty="0">
                <a:solidFill>
                  <a:srgbClr val="C00000"/>
                </a:solidFill>
              </a:rPr>
              <a:t>* المثيرات العقابية الداخلية :</a:t>
            </a:r>
            <a:r>
              <a:rPr lang="ar-SA" b="1" dirty="0">
                <a:solidFill>
                  <a:srgbClr val="C00000"/>
                </a:solidFill>
              </a:rPr>
              <a:t>  </a:t>
            </a:r>
            <a:r>
              <a:rPr lang="ar-SA" b="1" dirty="0"/>
              <a:t>تتمثل في الشعور بالألم و الندم ووخز الضمير .</a:t>
            </a:r>
            <a:endParaRPr lang="en-US" b="1" dirty="0"/>
          </a:p>
        </p:txBody>
      </p:sp>
    </p:spTree>
    <p:extLst>
      <p:ext uri="{BB962C8B-B14F-4D97-AF65-F5344CB8AC3E}">
        <p14:creationId xmlns:p14="http://schemas.microsoft.com/office/powerpoint/2010/main" val="859245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15FF3-3E1E-CF40-AAE1-7CCDA4CF3D24}"/>
              </a:ext>
            </a:extLst>
          </p:cNvPr>
          <p:cNvSpPr>
            <a:spLocks noGrp="1"/>
          </p:cNvSpPr>
          <p:nvPr>
            <p:ph type="title"/>
          </p:nvPr>
        </p:nvSpPr>
        <p:spPr/>
        <p:txBody>
          <a:bodyPr/>
          <a:lstStyle/>
          <a:p>
            <a:endParaRPr lang="en-US"/>
          </a:p>
        </p:txBody>
      </p:sp>
      <p:pic>
        <p:nvPicPr>
          <p:cNvPr id="29698" name="Picture 2" descr="Psychology علم نفس سلوكي|">
            <a:extLst>
              <a:ext uri="{FF2B5EF4-FFF2-40B4-BE49-F238E27FC236}">
                <a16:creationId xmlns:a16="http://schemas.microsoft.com/office/drawing/2014/main" id="{8704D363-BF8E-2646-B1BF-1F073E4F785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85918" y="663136"/>
            <a:ext cx="8863313" cy="49967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1863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70" name="Rectangle 2">
            <a:extLst>
              <a:ext uri="{FF2B5EF4-FFF2-40B4-BE49-F238E27FC236}">
                <a16:creationId xmlns:a16="http://schemas.microsoft.com/office/drawing/2014/main" id="{BFFF08EB-CEFB-F946-9DC9-EDB47902B555}"/>
              </a:ext>
            </a:extLst>
          </p:cNvPr>
          <p:cNvSpPr>
            <a:spLocks noGrp="1" noChangeArrowheads="1"/>
          </p:cNvSpPr>
          <p:nvPr>
            <p:ph type="title"/>
          </p:nvPr>
        </p:nvSpPr>
        <p:spPr>
          <a:xfrm>
            <a:off x="686834" y="1153572"/>
            <a:ext cx="3200400" cy="4461163"/>
          </a:xfrm>
        </p:spPr>
        <p:txBody>
          <a:bodyPr>
            <a:normAutofit/>
          </a:bodyPr>
          <a:lstStyle/>
          <a:p>
            <a:pPr>
              <a:defRPr/>
            </a:pPr>
            <a:r>
              <a:rPr lang="fr-FR" b="1" u="sng">
                <a:solidFill>
                  <a:srgbClr val="FFFFFF"/>
                </a:solidFill>
              </a:rPr>
              <a:t>VI </a:t>
            </a:r>
            <a:r>
              <a:rPr lang="ar-SA" b="1" u="sng">
                <a:solidFill>
                  <a:srgbClr val="FFFFFF"/>
                </a:solidFill>
                <a:latin typeface="Arial"/>
              </a:rPr>
              <a:t>– نظرية التعلم الاجتماعي</a:t>
            </a:r>
            <a:r>
              <a:rPr lang="ar-SA" b="1">
                <a:solidFill>
                  <a:srgbClr val="FFFFFF"/>
                </a:solidFill>
              </a:rPr>
              <a:t> : أو التعلم بالملاحظة و التقليد أو التعلم بالنمذجة</a:t>
            </a:r>
            <a:endParaRPr lang="fr-FR" b="1">
              <a:solidFill>
                <a:srgbClr val="FFFFFF"/>
              </a:solidFill>
            </a:endParaRPr>
          </a:p>
        </p:txBody>
      </p:sp>
      <p:sp>
        <p:nvSpPr>
          <p:cNvPr id="76" name="Arc 7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771" name="Rectangle 3">
            <a:extLst>
              <a:ext uri="{FF2B5EF4-FFF2-40B4-BE49-F238E27FC236}">
                <a16:creationId xmlns:a16="http://schemas.microsoft.com/office/drawing/2014/main" id="{96C189BC-05CC-E648-8ADB-77F88D98E0B0}"/>
              </a:ext>
            </a:extLst>
          </p:cNvPr>
          <p:cNvSpPr>
            <a:spLocks noGrp="1" noChangeArrowheads="1"/>
          </p:cNvSpPr>
          <p:nvPr>
            <p:ph type="body" idx="1"/>
          </p:nvPr>
        </p:nvSpPr>
        <p:spPr>
          <a:xfrm>
            <a:off x="4447308" y="591344"/>
            <a:ext cx="6906491" cy="5585619"/>
          </a:xfrm>
        </p:spPr>
        <p:txBody>
          <a:bodyPr anchor="ctr">
            <a:normAutofit/>
          </a:bodyPr>
          <a:lstStyle/>
          <a:p>
            <a:pPr eaLnBrk="1" hangingPunct="1">
              <a:defRPr/>
            </a:pPr>
            <a:r>
              <a:rPr lang="fr-FR" b="1"/>
              <a:t>Albert  Bandura &amp; Walters (1963)</a:t>
            </a:r>
          </a:p>
          <a:p>
            <a:pPr eaLnBrk="1" hangingPunct="1">
              <a:buFontTx/>
              <a:buNone/>
              <a:defRPr/>
            </a:pPr>
            <a:r>
              <a:rPr lang="fr-FR" b="1"/>
              <a:t>		  </a:t>
            </a:r>
            <a:endParaRPr lang="ar-SA" b="1"/>
          </a:p>
          <a:p>
            <a:pPr eaLnBrk="1" hangingPunct="1">
              <a:buFontTx/>
              <a:buNone/>
              <a:defRPr/>
            </a:pPr>
            <a:r>
              <a:rPr lang="ar-SA" b="1"/>
              <a:t>		يؤكدان مبدأ الحتمية التبادلية في عملية التعلم من حيث التفاعل بين ثلاث مكونات رئيسية :</a:t>
            </a:r>
          </a:p>
          <a:p>
            <a:pPr eaLnBrk="1" hangingPunct="1">
              <a:buFontTx/>
              <a:buNone/>
              <a:defRPr/>
            </a:pPr>
            <a:endParaRPr lang="ar-SA" b="1"/>
          </a:p>
          <a:p>
            <a:pPr eaLnBrk="1" hangingPunct="1">
              <a:buFontTx/>
              <a:buNone/>
              <a:defRPr/>
            </a:pPr>
            <a:r>
              <a:rPr lang="ar-SA" b="1"/>
              <a:t>السلوك  -  المحددات المرتبطة بالشخص  - المحددات البيئية</a:t>
            </a:r>
            <a:endParaRPr lang="en-US" b="1"/>
          </a:p>
        </p:txBody>
      </p:sp>
    </p:spTree>
    <p:extLst>
      <p:ext uri="{BB962C8B-B14F-4D97-AF65-F5344CB8AC3E}">
        <p14:creationId xmlns:p14="http://schemas.microsoft.com/office/powerpoint/2010/main" val="173979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59890835-52E1-934E-815F-3FB369201787}"/>
              </a:ext>
            </a:extLst>
          </p:cNvPr>
          <p:cNvSpPr>
            <a:spLocks noGrp="1" noChangeArrowheads="1"/>
          </p:cNvSpPr>
          <p:nvPr>
            <p:ph type="title"/>
          </p:nvPr>
        </p:nvSpPr>
        <p:spPr>
          <a:xfrm>
            <a:off x="1981200" y="1"/>
            <a:ext cx="8229600" cy="1196975"/>
          </a:xfrm>
        </p:spPr>
        <p:txBody>
          <a:bodyPr/>
          <a:lstStyle/>
          <a:p>
            <a:pPr eaLnBrk="1" hangingPunct="1">
              <a:defRPr/>
            </a:pPr>
            <a:r>
              <a:rPr lang="fr-FR" b="1" u="sng" dirty="0"/>
              <a:t>VI </a:t>
            </a:r>
            <a:r>
              <a:rPr lang="ar-SA" b="1" u="sng" dirty="0">
                <a:latin typeface="Arial"/>
              </a:rPr>
              <a:t>– نظرية التعلم الاجتماعي</a:t>
            </a:r>
            <a:endParaRPr lang="en-US" b="1" u="sng" dirty="0"/>
          </a:p>
        </p:txBody>
      </p:sp>
      <p:sp>
        <p:nvSpPr>
          <p:cNvPr id="33795" name="Rectangle 3">
            <a:extLst>
              <a:ext uri="{FF2B5EF4-FFF2-40B4-BE49-F238E27FC236}">
                <a16:creationId xmlns:a16="http://schemas.microsoft.com/office/drawing/2014/main" id="{3D94B10D-8220-A34A-9835-5EE1F8C074E1}"/>
              </a:ext>
            </a:extLst>
          </p:cNvPr>
          <p:cNvSpPr>
            <a:spLocks noGrp="1" noChangeArrowheads="1"/>
          </p:cNvSpPr>
          <p:nvPr>
            <p:ph type="body" idx="1"/>
          </p:nvPr>
        </p:nvSpPr>
        <p:spPr>
          <a:xfrm>
            <a:off x="1524000" y="1268414"/>
            <a:ext cx="9144000" cy="5589587"/>
          </a:xfrm>
        </p:spPr>
        <p:txBody>
          <a:bodyPr/>
          <a:lstStyle/>
          <a:p>
            <a:pPr eaLnBrk="1" hangingPunct="1">
              <a:buFontTx/>
              <a:buNone/>
              <a:defRPr/>
            </a:pPr>
            <a:r>
              <a:rPr lang="ar-MA" b="1"/>
              <a:t>        </a:t>
            </a:r>
            <a:r>
              <a:rPr lang="ar-SA" b="1"/>
              <a:t>تنطلق هذه النظرية من افتراض رئيسي مفاده أن الإنسان كائن اجتماعي يعيش ضمن مجموعات من الأفراد يتفاعل معها و يؤثر</a:t>
            </a:r>
            <a:r>
              <a:rPr lang="ar-MA" b="1"/>
              <a:t> فيهم</a:t>
            </a:r>
            <a:r>
              <a:rPr lang="ar-SA" b="1"/>
              <a:t>  ويتأثر </a:t>
            </a:r>
            <a:r>
              <a:rPr lang="ar-MA" b="1"/>
              <a:t>بهم</a:t>
            </a:r>
            <a:r>
              <a:rPr lang="ar-SA" b="1"/>
              <a:t> ، و بذلك فهو يلاحظ سلوكات و عادات و اتجاهات الآخرين و يعمل على تعلمها من خلال الملاحظة و التقليد . حيث يعتبر الآخرين بمثابة نماذج </a:t>
            </a:r>
            <a:r>
              <a:rPr lang="fr-FR" b="1"/>
              <a:t>Mod</a:t>
            </a:r>
            <a:r>
              <a:rPr lang="fr-FR" b="1">
                <a:latin typeface="Arial"/>
              </a:rPr>
              <a:t>è</a:t>
            </a:r>
            <a:r>
              <a:rPr lang="fr-FR" b="1"/>
              <a:t>les</a:t>
            </a:r>
            <a:r>
              <a:rPr lang="ar-SA" b="1"/>
              <a:t> يتم الإقتداء  بسلوكاتهم </a:t>
            </a:r>
            <a:r>
              <a:rPr lang="ar-MA" b="1"/>
              <a:t>.  </a:t>
            </a:r>
            <a:r>
              <a:rPr lang="ar-SA" b="1"/>
              <a:t> </a:t>
            </a:r>
          </a:p>
          <a:p>
            <a:pPr eaLnBrk="1" hangingPunct="1">
              <a:buFontTx/>
              <a:buNone/>
              <a:defRPr/>
            </a:pPr>
            <a:r>
              <a:rPr lang="ar-SA" b="1"/>
              <a:t>		لكنها لا تتم بشكل أوتوماتيكي بل تتم على نحو انتقائي و تتأثر إلى درجة كبيرة بالعديد من العمليات المعرفية لدى الملاحظ مثل الاستدلال و التوقع و القصد و الإدراك ...</a:t>
            </a:r>
            <a:endParaRPr lang="en-US" b="1"/>
          </a:p>
          <a:p>
            <a:pPr eaLnBrk="1" hangingPunct="1">
              <a:defRPr/>
            </a:pPr>
            <a:endParaRPr lang="en-US"/>
          </a:p>
        </p:txBody>
      </p:sp>
    </p:spTree>
    <p:extLst>
      <p:ext uri="{BB962C8B-B14F-4D97-AF65-F5344CB8AC3E}">
        <p14:creationId xmlns:p14="http://schemas.microsoft.com/office/powerpoint/2010/main" val="2725890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792B5FFD-8CCC-CE45-BA2A-002FDB110E6F}"/>
              </a:ext>
            </a:extLst>
          </p:cNvPr>
          <p:cNvSpPr>
            <a:spLocks noGrp="1" noChangeArrowheads="1"/>
          </p:cNvSpPr>
          <p:nvPr>
            <p:ph type="title"/>
          </p:nvPr>
        </p:nvSpPr>
        <p:spPr>
          <a:xfrm>
            <a:off x="1981200" y="0"/>
            <a:ext cx="8229600" cy="1125538"/>
          </a:xfrm>
        </p:spPr>
        <p:txBody>
          <a:bodyPr/>
          <a:lstStyle/>
          <a:p>
            <a:pPr eaLnBrk="1" hangingPunct="1">
              <a:defRPr/>
            </a:pPr>
            <a:r>
              <a:rPr lang="fr-FR" b="1" u="sng" dirty="0"/>
              <a:t>VI </a:t>
            </a:r>
            <a:r>
              <a:rPr lang="ar-SA" b="1" u="sng" dirty="0">
                <a:latin typeface="Arial"/>
              </a:rPr>
              <a:t>– نظرية التعلم الاجتماعي</a:t>
            </a:r>
            <a:endParaRPr lang="en-US" b="1" u="sng" dirty="0"/>
          </a:p>
        </p:txBody>
      </p:sp>
      <p:sp>
        <p:nvSpPr>
          <p:cNvPr id="34819" name="Rectangle 3">
            <a:extLst>
              <a:ext uri="{FF2B5EF4-FFF2-40B4-BE49-F238E27FC236}">
                <a16:creationId xmlns:a16="http://schemas.microsoft.com/office/drawing/2014/main" id="{1DE1AA1B-C067-754F-A265-FDB3F27A1070}"/>
              </a:ext>
            </a:extLst>
          </p:cNvPr>
          <p:cNvSpPr>
            <a:spLocks noGrp="1" noChangeArrowheads="1"/>
          </p:cNvSpPr>
          <p:nvPr>
            <p:ph type="body" idx="1"/>
          </p:nvPr>
        </p:nvSpPr>
        <p:spPr>
          <a:xfrm>
            <a:off x="1524000" y="981076"/>
            <a:ext cx="9144000" cy="5876925"/>
          </a:xfrm>
        </p:spPr>
        <p:txBody>
          <a:bodyPr>
            <a:normAutofit lnSpcReduction="10000"/>
          </a:bodyPr>
          <a:lstStyle/>
          <a:p>
            <a:pPr eaLnBrk="1" hangingPunct="1">
              <a:lnSpc>
                <a:spcPct val="90000"/>
              </a:lnSpc>
              <a:buFontTx/>
              <a:buNone/>
              <a:defRPr/>
            </a:pPr>
            <a:r>
              <a:rPr lang="ar-SA" sz="3600" b="1" dirty="0">
                <a:solidFill>
                  <a:srgbClr val="C00000"/>
                </a:solidFill>
              </a:rPr>
              <a:t>*  نواتج التعلم :</a:t>
            </a:r>
          </a:p>
          <a:p>
            <a:pPr eaLnBrk="1" hangingPunct="1">
              <a:lnSpc>
                <a:spcPct val="90000"/>
              </a:lnSpc>
              <a:buFontTx/>
              <a:buNone/>
              <a:defRPr/>
            </a:pPr>
            <a:r>
              <a:rPr lang="ar-SA" b="1" dirty="0"/>
              <a:t>       -  تعلم أنماط سلوكية جديدة (خصوصا لدى الطفل ) </a:t>
            </a:r>
          </a:p>
          <a:p>
            <a:pPr eaLnBrk="1" hangingPunct="1">
              <a:lnSpc>
                <a:spcPct val="90000"/>
              </a:lnSpc>
              <a:buFontTx/>
              <a:buNone/>
              <a:defRPr/>
            </a:pPr>
            <a:r>
              <a:rPr lang="ar-SA" b="1" dirty="0"/>
              <a:t>       -   كف أو تحرير سلوك (ملاحظة سلوك معاقب عليه ) </a:t>
            </a:r>
          </a:p>
          <a:p>
            <a:pPr eaLnBrk="1" hangingPunct="1">
              <a:lnSpc>
                <a:spcPct val="90000"/>
              </a:lnSpc>
              <a:buFontTx/>
              <a:buNone/>
              <a:defRPr/>
            </a:pPr>
            <a:r>
              <a:rPr lang="ar-SA" b="1" dirty="0"/>
              <a:t>       -  تسهيل ظهور سلوك ( بعد النسيان )</a:t>
            </a:r>
          </a:p>
          <a:p>
            <a:pPr eaLnBrk="1" hangingPunct="1">
              <a:lnSpc>
                <a:spcPct val="90000"/>
              </a:lnSpc>
              <a:buFontTx/>
              <a:buNone/>
              <a:defRPr/>
            </a:pPr>
            <a:r>
              <a:rPr lang="ar-SA" sz="3600" b="1" dirty="0">
                <a:solidFill>
                  <a:srgbClr val="C00000"/>
                </a:solidFill>
              </a:rPr>
              <a:t>* عوامل التعلم الاجتماعي :</a:t>
            </a:r>
            <a:r>
              <a:rPr lang="ar-SA" b="1" u="sng" dirty="0">
                <a:solidFill>
                  <a:srgbClr val="C00000"/>
                </a:solidFill>
              </a:rPr>
              <a:t> </a:t>
            </a:r>
            <a:endParaRPr lang="ar-SA" b="1" dirty="0">
              <a:solidFill>
                <a:srgbClr val="C00000"/>
              </a:solidFill>
            </a:endParaRPr>
          </a:p>
          <a:p>
            <a:pPr eaLnBrk="1" hangingPunct="1">
              <a:lnSpc>
                <a:spcPct val="90000"/>
              </a:lnSpc>
              <a:buFontTx/>
              <a:buNone/>
              <a:defRPr/>
            </a:pPr>
            <a:r>
              <a:rPr lang="ar-SA" b="1" dirty="0"/>
              <a:t>	    -  الانتباه و الاهتمام  </a:t>
            </a:r>
            <a:r>
              <a:rPr lang="fr-FR" b="1" dirty="0"/>
              <a:t>Attention / Int</a:t>
            </a:r>
            <a:r>
              <a:rPr lang="fr-FR" b="1" dirty="0">
                <a:latin typeface="Arial"/>
              </a:rPr>
              <a:t>é</a:t>
            </a:r>
            <a:r>
              <a:rPr lang="fr-FR" b="1" dirty="0"/>
              <a:t>rêt </a:t>
            </a:r>
            <a:endParaRPr lang="ar-SA" b="1" dirty="0"/>
          </a:p>
          <a:p>
            <a:pPr eaLnBrk="1" hangingPunct="1">
              <a:lnSpc>
                <a:spcPct val="90000"/>
              </a:lnSpc>
              <a:buFontTx/>
              <a:buNone/>
              <a:defRPr/>
            </a:pPr>
            <a:r>
              <a:rPr lang="ar-SA" b="1" dirty="0"/>
              <a:t>	    - الاحتفاظ    </a:t>
            </a:r>
            <a:r>
              <a:rPr lang="fr-FR" b="1" dirty="0"/>
              <a:t> R</a:t>
            </a:r>
            <a:r>
              <a:rPr lang="fr-FR" b="1" dirty="0">
                <a:latin typeface="Arial"/>
              </a:rPr>
              <a:t>é</a:t>
            </a:r>
            <a:r>
              <a:rPr lang="fr-FR" b="1" dirty="0"/>
              <a:t>tention</a:t>
            </a:r>
            <a:r>
              <a:rPr lang="ar-SA" b="1" dirty="0"/>
              <a:t>( التخزين أو التمثيل الرمزي في الذاكرة )</a:t>
            </a:r>
          </a:p>
          <a:p>
            <a:pPr eaLnBrk="1" hangingPunct="1">
              <a:lnSpc>
                <a:spcPct val="90000"/>
              </a:lnSpc>
              <a:buFontTx/>
              <a:buNone/>
              <a:defRPr/>
            </a:pPr>
            <a:r>
              <a:rPr lang="ar-SA" b="1" dirty="0"/>
              <a:t>       -  الإنتاج أو الاستخراج </a:t>
            </a:r>
            <a:r>
              <a:rPr lang="fr-FR" b="1" dirty="0"/>
              <a:t>Production </a:t>
            </a:r>
            <a:endParaRPr lang="ar-SA" b="1" dirty="0"/>
          </a:p>
          <a:p>
            <a:pPr eaLnBrk="1" hangingPunct="1">
              <a:lnSpc>
                <a:spcPct val="90000"/>
              </a:lnSpc>
              <a:buFontTx/>
              <a:buNone/>
              <a:defRPr/>
            </a:pPr>
            <a:r>
              <a:rPr lang="ar-SA" b="1" dirty="0"/>
              <a:t>       -  الدافعية  </a:t>
            </a:r>
            <a:r>
              <a:rPr lang="fr-FR" b="1" dirty="0"/>
              <a:t>Motivation </a:t>
            </a:r>
          </a:p>
          <a:p>
            <a:pPr eaLnBrk="1" hangingPunct="1">
              <a:lnSpc>
                <a:spcPct val="90000"/>
              </a:lnSpc>
              <a:buFontTx/>
              <a:buNone/>
              <a:defRPr/>
            </a:pPr>
            <a:endParaRPr lang="ar-SA" b="1" dirty="0"/>
          </a:p>
          <a:p>
            <a:pPr eaLnBrk="1" hangingPunct="1">
              <a:lnSpc>
                <a:spcPct val="90000"/>
              </a:lnSpc>
              <a:buFontTx/>
              <a:buNone/>
              <a:defRPr/>
            </a:pPr>
            <a:r>
              <a:rPr lang="ar-SA" b="1" dirty="0"/>
              <a:t>    يعد التعلم بالملاحظة مصدرا هاما لتعلم السلوك الإبداعي من خلال التعرض لعدد كبير من النماذج .</a:t>
            </a:r>
            <a:endParaRPr lang="en-US" b="1" dirty="0"/>
          </a:p>
          <a:p>
            <a:pPr eaLnBrk="1" hangingPunct="1">
              <a:lnSpc>
                <a:spcPct val="90000"/>
              </a:lnSpc>
              <a:defRPr/>
            </a:pPr>
            <a:endParaRPr lang="en-US" dirty="0"/>
          </a:p>
        </p:txBody>
      </p:sp>
    </p:spTree>
    <p:extLst>
      <p:ext uri="{BB962C8B-B14F-4D97-AF65-F5344CB8AC3E}">
        <p14:creationId xmlns:p14="http://schemas.microsoft.com/office/powerpoint/2010/main" val="330889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D42C432F-9A5C-F549-A80E-CD1E8344F914}"/>
              </a:ext>
            </a:extLst>
          </p:cNvPr>
          <p:cNvSpPr>
            <a:spLocks noGrp="1" noChangeArrowheads="1"/>
          </p:cNvSpPr>
          <p:nvPr>
            <p:ph type="title"/>
          </p:nvPr>
        </p:nvSpPr>
        <p:spPr>
          <a:xfrm>
            <a:off x="1981200" y="284206"/>
            <a:ext cx="8229600" cy="1268413"/>
          </a:xfrm>
        </p:spPr>
        <p:txBody>
          <a:bodyPr/>
          <a:lstStyle/>
          <a:p>
            <a:pPr eaLnBrk="1" hangingPunct="1">
              <a:defRPr/>
            </a:pPr>
            <a:r>
              <a:rPr lang="fr-FR" sz="4000" b="1" u="sng" dirty="0"/>
              <a:t>V      </a:t>
            </a:r>
            <a:r>
              <a:rPr lang="ar-SA" sz="4000" b="1" u="sng" dirty="0"/>
              <a:t>ـ نظرية الجش</a:t>
            </a:r>
            <a:r>
              <a:rPr lang="ar-MA" sz="4000" b="1" u="sng" dirty="0"/>
              <a:t>ط</a:t>
            </a:r>
            <a:r>
              <a:rPr lang="ar-SA" sz="4000" b="1" u="sng" dirty="0"/>
              <a:t>لت- </a:t>
            </a:r>
            <a:r>
              <a:rPr lang="ar-SA" sz="4000" b="1" u="sng"/>
              <a:t>التعلم بالاستبصار</a:t>
            </a:r>
            <a:endParaRPr lang="fr-FR" sz="4000" b="1" u="sng" dirty="0"/>
          </a:p>
        </p:txBody>
      </p:sp>
      <p:sp>
        <p:nvSpPr>
          <p:cNvPr id="35843" name="Rectangle 3">
            <a:extLst>
              <a:ext uri="{FF2B5EF4-FFF2-40B4-BE49-F238E27FC236}">
                <a16:creationId xmlns:a16="http://schemas.microsoft.com/office/drawing/2014/main" id="{CC085654-A476-2A47-9F45-A28A3B838238}"/>
              </a:ext>
            </a:extLst>
          </p:cNvPr>
          <p:cNvSpPr>
            <a:spLocks noGrp="1" noChangeArrowheads="1"/>
          </p:cNvSpPr>
          <p:nvPr>
            <p:ph type="body" idx="1"/>
          </p:nvPr>
        </p:nvSpPr>
        <p:spPr>
          <a:xfrm>
            <a:off x="1524000" y="1341438"/>
            <a:ext cx="9144000" cy="5516562"/>
          </a:xfrm>
        </p:spPr>
        <p:txBody>
          <a:bodyPr/>
          <a:lstStyle/>
          <a:p>
            <a:pPr eaLnBrk="1" hangingPunct="1">
              <a:buFontTx/>
              <a:buNone/>
              <a:defRPr/>
            </a:pPr>
            <a:endParaRPr lang="ar-MA" b="1" dirty="0"/>
          </a:p>
          <a:p>
            <a:pPr eaLnBrk="1" hangingPunct="1">
              <a:buFontTx/>
              <a:buNone/>
              <a:defRPr/>
            </a:pPr>
            <a:r>
              <a:rPr lang="ar-SA" b="1" dirty="0"/>
              <a:t>	ظهرت في القرن </a:t>
            </a:r>
            <a:r>
              <a:rPr lang="fr-FR" b="1" dirty="0"/>
              <a:t>20 </a:t>
            </a:r>
            <a:r>
              <a:rPr lang="ar-SA" b="1" dirty="0"/>
              <a:t> في ألمانيا على يد </a:t>
            </a:r>
            <a:r>
              <a:rPr lang="fr-FR" b="1" dirty="0"/>
              <a:t>WERTHEIMER Max </a:t>
            </a:r>
            <a:r>
              <a:rPr lang="ar-SA" b="1" dirty="0"/>
              <a:t>     </a:t>
            </a:r>
            <a:r>
              <a:rPr lang="fr-FR" b="1" dirty="0"/>
              <a:t>1880 )</a:t>
            </a:r>
            <a:r>
              <a:rPr lang="ar-SA" b="1" dirty="0"/>
              <a:t> – </a:t>
            </a:r>
            <a:r>
              <a:rPr lang="fr-FR" b="1" dirty="0"/>
              <a:t>1943</a:t>
            </a:r>
            <a:r>
              <a:rPr lang="ar-SA" b="1" dirty="0"/>
              <a:t> ) و ساهم فيها أيضا كل من </a:t>
            </a:r>
            <a:r>
              <a:rPr lang="fr-FR" b="1" dirty="0"/>
              <a:t>KOHLER</a:t>
            </a:r>
            <a:r>
              <a:rPr lang="ar-SA" b="1" dirty="0"/>
              <a:t> و </a:t>
            </a:r>
            <a:r>
              <a:rPr lang="fr-FR" b="1" dirty="0"/>
              <a:t>KOFKA</a:t>
            </a:r>
            <a:r>
              <a:rPr lang="ar-SA" b="1" dirty="0"/>
              <a:t> و </a:t>
            </a:r>
            <a:r>
              <a:rPr lang="fr-FR" b="1" dirty="0"/>
              <a:t>LEWIN </a:t>
            </a:r>
          </a:p>
          <a:p>
            <a:pPr eaLnBrk="1" hangingPunct="1">
              <a:buFontTx/>
              <a:buNone/>
              <a:defRPr/>
            </a:pPr>
            <a:endParaRPr lang="ar-SA" b="1" dirty="0"/>
          </a:p>
          <a:p>
            <a:pPr eaLnBrk="1" hangingPunct="1">
              <a:buFontTx/>
              <a:buNone/>
              <a:defRPr/>
            </a:pPr>
            <a:r>
              <a:rPr lang="ar-SA" b="1" dirty="0"/>
              <a:t>		و هي النظريات المعرفية التي عارضت السلوكية  </a:t>
            </a:r>
            <a:r>
              <a:rPr lang="fr-FR" b="1" dirty="0"/>
              <a:t>(S</a:t>
            </a:r>
            <a:r>
              <a:rPr lang="fr-FR" b="1" dirty="0">
                <a:sym typeface="Wingdings" pitchFamily="2" charset="2"/>
              </a:rPr>
              <a:t></a:t>
            </a:r>
            <a:r>
              <a:rPr lang="fr-FR" b="1" dirty="0"/>
              <a:t>R)</a:t>
            </a:r>
            <a:r>
              <a:rPr lang="ar-SA" b="1" dirty="0"/>
              <a:t>  و المدرسة البنائية من حيث دعوتهما إلى تحليل الظاهرة النفسية إلى مكوناتها الأولية .</a:t>
            </a:r>
            <a:endParaRPr lang="en-US" b="1" dirty="0"/>
          </a:p>
        </p:txBody>
      </p:sp>
    </p:spTree>
    <p:extLst>
      <p:ext uri="{BB962C8B-B14F-4D97-AF65-F5344CB8AC3E}">
        <p14:creationId xmlns:p14="http://schemas.microsoft.com/office/powerpoint/2010/main" val="2146071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BA0F80E0-DD31-FC44-89B9-AB7ED7712ABF}"/>
              </a:ext>
            </a:extLst>
          </p:cNvPr>
          <p:cNvSpPr>
            <a:spLocks noGrp="1" noChangeArrowheads="1"/>
          </p:cNvSpPr>
          <p:nvPr>
            <p:ph type="title"/>
          </p:nvPr>
        </p:nvSpPr>
        <p:spPr>
          <a:xfrm>
            <a:off x="1981200" y="203200"/>
            <a:ext cx="8229600" cy="922338"/>
          </a:xfrm>
        </p:spPr>
        <p:txBody>
          <a:bodyPr/>
          <a:lstStyle/>
          <a:p>
            <a:pPr algn="r" eaLnBrk="1" hangingPunct="1">
              <a:defRPr/>
            </a:pPr>
            <a:r>
              <a:rPr lang="fr-FR" b="1" u="sng" dirty="0"/>
              <a:t>V           </a:t>
            </a:r>
            <a:r>
              <a:rPr lang="ar-SA" b="1" u="sng" dirty="0"/>
              <a:t>ـ نظرية الجش</a:t>
            </a:r>
            <a:r>
              <a:rPr lang="ar-MA" b="1" u="sng" dirty="0"/>
              <a:t>ط</a:t>
            </a:r>
            <a:r>
              <a:rPr lang="ar-SA" b="1" u="sng" dirty="0"/>
              <a:t>لت :</a:t>
            </a:r>
            <a:endParaRPr lang="en-US" b="1" u="sng" dirty="0"/>
          </a:p>
        </p:txBody>
      </p:sp>
      <p:sp>
        <p:nvSpPr>
          <p:cNvPr id="36867" name="Rectangle 3">
            <a:extLst>
              <a:ext uri="{FF2B5EF4-FFF2-40B4-BE49-F238E27FC236}">
                <a16:creationId xmlns:a16="http://schemas.microsoft.com/office/drawing/2014/main" id="{6C605849-1ABC-AE43-906F-487C5F50574F}"/>
              </a:ext>
            </a:extLst>
          </p:cNvPr>
          <p:cNvSpPr>
            <a:spLocks noGrp="1" noChangeArrowheads="1"/>
          </p:cNvSpPr>
          <p:nvPr>
            <p:ph type="body" idx="1"/>
          </p:nvPr>
        </p:nvSpPr>
        <p:spPr>
          <a:xfrm>
            <a:off x="1524000" y="1125538"/>
            <a:ext cx="9144000" cy="5732462"/>
          </a:xfrm>
        </p:spPr>
        <p:txBody>
          <a:bodyPr/>
          <a:lstStyle/>
          <a:p>
            <a:pPr eaLnBrk="1" hangingPunct="1">
              <a:buFontTx/>
              <a:buNone/>
              <a:defRPr/>
            </a:pPr>
            <a:r>
              <a:rPr lang="ar-SA" b="1"/>
              <a:t>	</a:t>
            </a:r>
            <a:r>
              <a:rPr lang="ar-MA" b="1"/>
              <a:t>    </a:t>
            </a:r>
            <a:r>
              <a:rPr lang="ar-SA" b="1"/>
              <a:t>و </a:t>
            </a:r>
            <a:r>
              <a:rPr lang="ar-SA" sz="3600" b="1"/>
              <a:t>الجش</a:t>
            </a:r>
            <a:r>
              <a:rPr lang="ar-MA" sz="3600" b="1"/>
              <a:t>ط</a:t>
            </a:r>
            <a:r>
              <a:rPr lang="ar-SA" sz="3600" b="1"/>
              <a:t>لت</a:t>
            </a:r>
            <a:r>
              <a:rPr lang="ar-SA" b="1">
                <a:solidFill>
                  <a:srgbClr val="FFFF00"/>
                </a:solidFill>
              </a:rPr>
              <a:t> </a:t>
            </a:r>
            <a:r>
              <a:rPr lang="ar-SA" b="1"/>
              <a:t> كلمة ألمانية تعني الكل أو الشكل أو النمط المنظم الذي يتعالى على مجموع الأجزاء . </a:t>
            </a:r>
          </a:p>
          <a:p>
            <a:pPr eaLnBrk="1" hangingPunct="1">
              <a:buFontTx/>
              <a:buNone/>
              <a:defRPr/>
            </a:pPr>
            <a:endParaRPr lang="ar-SA" b="1"/>
          </a:p>
          <a:p>
            <a:pPr eaLnBrk="1" hangingPunct="1">
              <a:buFontTx/>
              <a:buNone/>
              <a:defRPr/>
            </a:pPr>
            <a:r>
              <a:rPr lang="ar-SA" b="1"/>
              <a:t>	</a:t>
            </a:r>
            <a:r>
              <a:rPr lang="ar-MA" b="1"/>
              <a:t>    </a:t>
            </a:r>
            <a:r>
              <a:rPr lang="ar-SA" b="1"/>
              <a:t>فالجش</a:t>
            </a:r>
            <a:r>
              <a:rPr lang="ar-MA" b="1"/>
              <a:t>ط</a:t>
            </a:r>
            <a:r>
              <a:rPr lang="ar-SA" b="1"/>
              <a:t>لت هو بمثابة  كل  مترابط  الأجزاء على نحو منظم و متسق ، و يمتاز هذا الترابط بالديناميكية ، بحيث أن كل جزء فيه له دوره الخاص و مكانته و وظيفته التي يفرضها عليه هذا الكل . فعلى سبيل المثال ترى هذه المدرسة أن العقل ليس مجرد مجموعة العناصر و أن اللحن الموسيقي ليس مجرد مجموعة أصوات تعزفها الآلات المختلفة و إنما هي كليات ذات تنظيم ديناميكي .</a:t>
            </a:r>
            <a:r>
              <a:rPr lang="ar-SA"/>
              <a:t> </a:t>
            </a:r>
            <a:endParaRPr lang="en-US"/>
          </a:p>
        </p:txBody>
      </p:sp>
    </p:spTree>
    <p:extLst>
      <p:ext uri="{BB962C8B-B14F-4D97-AF65-F5344CB8AC3E}">
        <p14:creationId xmlns:p14="http://schemas.microsoft.com/office/powerpoint/2010/main" val="3476917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6" name="Group 2">
            <a:extLst>
              <a:ext uri="{FF2B5EF4-FFF2-40B4-BE49-F238E27FC236}">
                <a16:creationId xmlns:a16="http://schemas.microsoft.com/office/drawing/2014/main" id="{6726C51F-7D19-7742-B769-B52DFE7FF824}"/>
              </a:ext>
            </a:extLst>
          </p:cNvPr>
          <p:cNvGrpSpPr>
            <a:grpSpLocks/>
          </p:cNvGrpSpPr>
          <p:nvPr/>
        </p:nvGrpSpPr>
        <p:grpSpPr bwMode="auto">
          <a:xfrm>
            <a:off x="4267200" y="228600"/>
            <a:ext cx="3581400" cy="685800"/>
            <a:chOff x="1632" y="336"/>
            <a:chExt cx="2256" cy="432"/>
          </a:xfrm>
        </p:grpSpPr>
        <p:sp>
          <p:nvSpPr>
            <p:cNvPr id="40963" name="Rectangle 3">
              <a:extLst>
                <a:ext uri="{FF2B5EF4-FFF2-40B4-BE49-F238E27FC236}">
                  <a16:creationId xmlns:a16="http://schemas.microsoft.com/office/drawing/2014/main" id="{F5688317-11E6-CA47-930C-6BE647FB1D78}"/>
                </a:ext>
              </a:extLst>
            </p:cNvPr>
            <p:cNvSpPr>
              <a:spLocks noChangeArrowheads="1"/>
            </p:cNvSpPr>
            <p:nvPr/>
          </p:nvSpPr>
          <p:spPr bwMode="auto">
            <a:xfrm>
              <a:off x="1632" y="384"/>
              <a:ext cx="2256" cy="288"/>
            </a:xfrm>
            <a:prstGeom prst="rect">
              <a:avLst/>
            </a:prstGeom>
            <a:noFill/>
            <a:ln w="9525">
              <a:noFill/>
              <a:miter lim="800000"/>
              <a:headEnd/>
              <a:tailEnd/>
            </a:ln>
            <a:effectLst/>
          </p:spPr>
          <p:txBody>
            <a:bodyPr anchor="ctr"/>
            <a:lstStyle/>
            <a:p>
              <a:pPr algn="l">
                <a:defRPr/>
              </a:pPr>
              <a:r>
                <a:rPr lang="fr-FR" sz="2400" b="1">
                  <a:effectLst>
                    <a:outerShdw blurRad="38100" dist="38100" dir="2700000" algn="tl">
                      <a:srgbClr val="000000"/>
                    </a:outerShdw>
                  </a:effectLst>
                  <a:latin typeface="Tahoma" pitchFamily="34" charset="0"/>
                  <a:cs typeface="Arial" charset="0"/>
                </a:rPr>
                <a:t>VASE DE RUBIN</a:t>
              </a:r>
              <a:endParaRPr lang="fr-FR" sz="4400">
                <a:solidFill>
                  <a:schemeClr val="tx2"/>
                </a:solidFill>
                <a:effectLst>
                  <a:outerShdw blurRad="38100" dist="38100" dir="2700000" algn="tl">
                    <a:srgbClr val="000000"/>
                  </a:outerShdw>
                </a:effectLst>
                <a:latin typeface="Tahoma" pitchFamily="34" charset="0"/>
                <a:cs typeface="Arial" charset="0"/>
              </a:endParaRPr>
            </a:p>
          </p:txBody>
        </p:sp>
        <p:sp>
          <p:nvSpPr>
            <p:cNvPr id="36869" name="Rectangle 4">
              <a:extLst>
                <a:ext uri="{FF2B5EF4-FFF2-40B4-BE49-F238E27FC236}">
                  <a16:creationId xmlns:a16="http://schemas.microsoft.com/office/drawing/2014/main" id="{E08799E3-078F-8745-8392-1D2DB89AFF4A}"/>
                </a:ext>
              </a:extLst>
            </p:cNvPr>
            <p:cNvSpPr>
              <a:spLocks noChangeArrowheads="1"/>
            </p:cNvSpPr>
            <p:nvPr/>
          </p:nvSpPr>
          <p:spPr bwMode="auto">
            <a:xfrm>
              <a:off x="1680" y="336"/>
              <a:ext cx="2160" cy="432"/>
            </a:xfrm>
            <a:prstGeom prst="rect">
              <a:avLst/>
            </a:prstGeom>
            <a:noFill/>
            <a:ln w="381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pic>
        <p:nvPicPr>
          <p:cNvPr id="40965" name="Picture 5" descr="lev12b">
            <a:extLst>
              <a:ext uri="{FF2B5EF4-FFF2-40B4-BE49-F238E27FC236}">
                <a16:creationId xmlns:a16="http://schemas.microsoft.com/office/drawing/2014/main" id="{690AFDE6-A575-CA40-BF42-4EBD778628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1219200"/>
            <a:ext cx="5715000" cy="54102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94454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40965"/>
                                        </p:tgtEl>
                                        <p:attrNameLst>
                                          <p:attrName>style.visibility</p:attrName>
                                        </p:attrNameLst>
                                      </p:cBhvr>
                                      <p:to>
                                        <p:strVal val="visible"/>
                                      </p:to>
                                    </p:set>
                                    <p:animEffect transition="in" filter="box(out)">
                                      <p:cBhvr>
                                        <p:cTn id="7" dur="500"/>
                                        <p:tgtEl>
                                          <p:spTgt spid="40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id="{138F857D-DB86-3943-ABF4-2A0FE2F9112D}"/>
              </a:ext>
            </a:extLst>
          </p:cNvPr>
          <p:cNvSpPr>
            <a:spLocks noGrp="1" noChangeArrowheads="1"/>
          </p:cNvSpPr>
          <p:nvPr>
            <p:ph type="body" idx="1"/>
          </p:nvPr>
        </p:nvSpPr>
        <p:spPr>
          <a:xfrm>
            <a:off x="1524001" y="188914"/>
            <a:ext cx="8964613" cy="6408737"/>
          </a:xfrm>
        </p:spPr>
        <p:txBody>
          <a:bodyPr/>
          <a:lstStyle/>
          <a:p>
            <a:pPr algn="r" rtl="1" eaLnBrk="1" hangingPunct="1">
              <a:defRPr/>
            </a:pPr>
            <a:r>
              <a:rPr lang="fr-FR" sz="4000" b="1" dirty="0">
                <a:solidFill>
                  <a:srgbClr val="C00000"/>
                </a:solidFill>
              </a:rPr>
              <a:t>1    </a:t>
            </a:r>
            <a:r>
              <a:rPr lang="ar-SA" sz="4000" b="1" u="sng" dirty="0">
                <a:solidFill>
                  <a:srgbClr val="C00000"/>
                </a:solidFill>
              </a:rPr>
              <a:t> ـ   نظرية </a:t>
            </a:r>
            <a:r>
              <a:rPr lang="ar-SA" sz="4000" b="1" u="sng" dirty="0" err="1">
                <a:solidFill>
                  <a:srgbClr val="C00000"/>
                </a:solidFill>
              </a:rPr>
              <a:t>الإشراط</a:t>
            </a:r>
            <a:r>
              <a:rPr lang="ar-SA" sz="4000" b="1" u="sng" dirty="0">
                <a:solidFill>
                  <a:srgbClr val="C00000"/>
                </a:solidFill>
              </a:rPr>
              <a:t> الكلاسيكي</a:t>
            </a:r>
            <a:endParaRPr lang="fr-FR" sz="4000" b="1" u="sng" dirty="0">
              <a:solidFill>
                <a:srgbClr val="C00000"/>
              </a:solidFill>
            </a:endParaRPr>
          </a:p>
          <a:p>
            <a:pPr algn="r" rtl="1" eaLnBrk="1" hangingPunct="1">
              <a:buFontTx/>
              <a:buNone/>
              <a:defRPr/>
            </a:pPr>
            <a:endParaRPr lang="ar-SA" sz="4000" b="1" dirty="0">
              <a:solidFill>
                <a:srgbClr val="00FF00"/>
              </a:solidFill>
            </a:endParaRPr>
          </a:p>
          <a:p>
            <a:pPr algn="r" rtl="1" eaLnBrk="1" hangingPunct="1">
              <a:buFontTx/>
              <a:buNone/>
              <a:defRPr/>
            </a:pPr>
            <a:r>
              <a:rPr lang="ar-SA" b="1" dirty="0"/>
              <a:t>    تعرف بتسميات أخرى : </a:t>
            </a:r>
            <a:r>
              <a:rPr lang="ar-SA" b="1" dirty="0" err="1"/>
              <a:t>الإشراط</a:t>
            </a:r>
            <a:r>
              <a:rPr lang="ar-SA" b="1" dirty="0"/>
              <a:t> الانعكاسي / التعلم </a:t>
            </a:r>
            <a:r>
              <a:rPr lang="ar-SA" b="1" dirty="0" err="1"/>
              <a:t>الاستجابي</a:t>
            </a:r>
            <a:r>
              <a:rPr lang="ar-SA" b="1" dirty="0"/>
              <a:t> / </a:t>
            </a:r>
            <a:r>
              <a:rPr lang="ar-SA" b="1" dirty="0" err="1"/>
              <a:t>الإشراط</a:t>
            </a:r>
            <a:r>
              <a:rPr lang="ar-SA" b="1" dirty="0"/>
              <a:t> </a:t>
            </a:r>
            <a:r>
              <a:rPr lang="ar-SA" b="1" dirty="0" err="1"/>
              <a:t>البافلوفي</a:t>
            </a:r>
            <a:r>
              <a:rPr lang="ar-SA" b="1" dirty="0"/>
              <a:t>  ... نسبة إلى العالم الروسي  </a:t>
            </a:r>
            <a:r>
              <a:rPr lang="fr-FR" b="1" dirty="0"/>
              <a:t>Ivan </a:t>
            </a:r>
            <a:r>
              <a:rPr lang="fr-FR" b="1" u="sng" dirty="0"/>
              <a:t>PAVLOV</a:t>
            </a:r>
            <a:r>
              <a:rPr lang="ar-SA" b="1" dirty="0"/>
              <a:t> الذي بلور أفكارها و مفاهيمها (</a:t>
            </a:r>
            <a:r>
              <a:rPr lang="fr-FR" b="1" dirty="0"/>
              <a:t>1927</a:t>
            </a:r>
            <a:r>
              <a:rPr lang="ar-SA" b="1" dirty="0"/>
              <a:t> )  كما ساهم في تطويرها الأمريكي </a:t>
            </a:r>
            <a:r>
              <a:rPr lang="fr-FR" b="1" dirty="0"/>
              <a:t>John </a:t>
            </a:r>
            <a:r>
              <a:rPr lang="fr-FR" b="1" u="sng" dirty="0"/>
              <a:t>WATSON</a:t>
            </a:r>
            <a:r>
              <a:rPr lang="ar-SA" b="1" dirty="0"/>
              <a:t> من خلا</a:t>
            </a:r>
            <a:r>
              <a:rPr lang="ar-MA" b="1" dirty="0"/>
              <a:t>ل</a:t>
            </a:r>
            <a:r>
              <a:rPr lang="ar-SA" b="1" dirty="0"/>
              <a:t> أبحاث على الحيوانات و الأفراد . </a:t>
            </a:r>
            <a:endParaRPr lang="en-US" b="1" dirty="0"/>
          </a:p>
          <a:p>
            <a:pPr algn="r" rtl="1" eaLnBrk="1" hangingPunct="1">
              <a:buFontTx/>
              <a:buNone/>
              <a:defRPr/>
            </a:pPr>
            <a:endParaRPr lang="en-US" b="1" dirty="0"/>
          </a:p>
          <a:p>
            <a:pPr algn="r" rtl="1" eaLnBrk="1" hangingPunct="1">
              <a:buFontTx/>
              <a:buNone/>
              <a:defRPr/>
            </a:pPr>
            <a:r>
              <a:rPr lang="ar-SA" b="1" dirty="0"/>
              <a:t>( صوت أقدام الحارس</a:t>
            </a:r>
            <a:r>
              <a:rPr lang="fr-FR" b="1" dirty="0">
                <a:sym typeface="Wingdings" pitchFamily="2" charset="2"/>
              </a:rPr>
              <a:t></a:t>
            </a:r>
            <a:r>
              <a:rPr lang="fr-FR" dirty="0"/>
              <a:t> </a:t>
            </a:r>
            <a:r>
              <a:rPr lang="ar-SA" b="1" dirty="0"/>
              <a:t>  لعاب </a:t>
            </a:r>
            <a:r>
              <a:rPr lang="fr-FR" b="1" dirty="0">
                <a:sym typeface="Wingdings" pitchFamily="2" charset="2"/>
              </a:rPr>
              <a:t></a:t>
            </a:r>
            <a:r>
              <a:rPr lang="ar-SA" b="1" dirty="0"/>
              <a:t> تقديم الطعام مع رنات الجرس </a:t>
            </a:r>
            <a:r>
              <a:rPr lang="fr-FR" dirty="0">
                <a:sym typeface="Wingdings" pitchFamily="2" charset="2"/>
              </a:rPr>
              <a:t></a:t>
            </a:r>
            <a:r>
              <a:rPr lang="fr-FR" dirty="0"/>
              <a:t> </a:t>
            </a:r>
            <a:r>
              <a:rPr lang="ar-SA" b="1" dirty="0"/>
              <a:t>الجرس </a:t>
            </a:r>
            <a:r>
              <a:rPr lang="fr-FR" b="1" dirty="0">
                <a:sym typeface="Wingdings" pitchFamily="2" charset="2"/>
              </a:rPr>
              <a:t></a:t>
            </a:r>
            <a:r>
              <a:rPr lang="ar-SA" b="1" dirty="0"/>
              <a:t> لعاب ) </a:t>
            </a:r>
          </a:p>
          <a:p>
            <a:pPr algn="r" rtl="1" eaLnBrk="1" hangingPunct="1">
              <a:buFontTx/>
              <a:buNone/>
              <a:defRPr/>
            </a:pPr>
            <a:r>
              <a:rPr lang="ar-SA" b="1" dirty="0"/>
              <a:t>   مؤثر </a:t>
            </a:r>
            <a:r>
              <a:rPr lang="fr-FR" b="1" dirty="0">
                <a:sym typeface="Wingdings" pitchFamily="2" charset="2"/>
              </a:rPr>
              <a:t></a:t>
            </a:r>
            <a:r>
              <a:rPr lang="ar-SA" b="1" dirty="0"/>
              <a:t> استجابة </a:t>
            </a:r>
            <a:r>
              <a:rPr lang="fr-FR" b="1" dirty="0"/>
              <a:t>Stimulus </a:t>
            </a:r>
            <a:r>
              <a:rPr lang="fr-FR" b="1" dirty="0">
                <a:sym typeface="Wingdings" pitchFamily="2" charset="2"/>
              </a:rPr>
              <a:t></a:t>
            </a:r>
            <a:r>
              <a:rPr lang="fr-FR" b="1" dirty="0"/>
              <a:t> R</a:t>
            </a:r>
            <a:r>
              <a:rPr lang="fr-FR" b="1" dirty="0">
                <a:latin typeface="Arial"/>
              </a:rPr>
              <a:t>é</a:t>
            </a:r>
            <a:r>
              <a:rPr lang="fr-FR" b="1" dirty="0"/>
              <a:t>ponse</a:t>
            </a:r>
            <a:r>
              <a:rPr lang="fr-FR" dirty="0"/>
              <a:t> </a:t>
            </a:r>
          </a:p>
          <a:p>
            <a:pPr eaLnBrk="1" hangingPunct="1">
              <a:defRPr/>
            </a:pPr>
            <a:endParaRPr lang="fr-FR" dirty="0"/>
          </a:p>
        </p:txBody>
      </p:sp>
    </p:spTree>
    <p:extLst>
      <p:ext uri="{BB962C8B-B14F-4D97-AF65-F5344CB8AC3E}">
        <p14:creationId xmlns:p14="http://schemas.microsoft.com/office/powerpoint/2010/main" val="14795569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foresteyes">
            <a:extLst>
              <a:ext uri="{FF2B5EF4-FFF2-40B4-BE49-F238E27FC236}">
                <a16:creationId xmlns:a16="http://schemas.microsoft.com/office/drawing/2014/main" id="{4B938503-7B71-3E4C-94A9-C0D04B1FD0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94498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dissolve">
                                      <p:cBhvr>
                                        <p:cTn id="7" dur="500"/>
                                        <p:tgtEl>
                                          <p:spTgt spid="399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7EF1580F-7096-A140-B5DE-E9B2EA5E3C1D}"/>
              </a:ext>
            </a:extLst>
          </p:cNvPr>
          <p:cNvSpPr>
            <a:spLocks noGrp="1" noChangeArrowheads="1"/>
          </p:cNvSpPr>
          <p:nvPr>
            <p:ph type="title"/>
          </p:nvPr>
        </p:nvSpPr>
        <p:spPr>
          <a:xfrm>
            <a:off x="1981200" y="288925"/>
            <a:ext cx="8229600" cy="908050"/>
          </a:xfrm>
        </p:spPr>
        <p:txBody>
          <a:bodyPr/>
          <a:lstStyle/>
          <a:p>
            <a:pPr algn="r" eaLnBrk="1" hangingPunct="1">
              <a:defRPr/>
            </a:pPr>
            <a:r>
              <a:rPr lang="fr-FR" b="1" u="sng" dirty="0"/>
              <a:t>V          </a:t>
            </a:r>
            <a:r>
              <a:rPr lang="ar-SA" b="1" u="sng" dirty="0"/>
              <a:t>ـ نظرية الجش</a:t>
            </a:r>
            <a:r>
              <a:rPr lang="ar-MA" b="1" u="sng" dirty="0"/>
              <a:t>ط</a:t>
            </a:r>
            <a:r>
              <a:rPr lang="ar-SA" b="1" u="sng" dirty="0"/>
              <a:t>لت :</a:t>
            </a:r>
            <a:endParaRPr lang="en-US" b="1" u="sng" dirty="0"/>
          </a:p>
        </p:txBody>
      </p:sp>
      <p:sp>
        <p:nvSpPr>
          <p:cNvPr id="41987" name="Rectangle 3">
            <a:extLst>
              <a:ext uri="{FF2B5EF4-FFF2-40B4-BE49-F238E27FC236}">
                <a16:creationId xmlns:a16="http://schemas.microsoft.com/office/drawing/2014/main" id="{CA3D194F-0520-2047-88E7-2A7512A47C9E}"/>
              </a:ext>
            </a:extLst>
          </p:cNvPr>
          <p:cNvSpPr>
            <a:spLocks noGrp="1" noChangeArrowheads="1"/>
          </p:cNvSpPr>
          <p:nvPr>
            <p:ph type="body" idx="1"/>
          </p:nvPr>
        </p:nvSpPr>
        <p:spPr>
          <a:xfrm>
            <a:off x="1524000" y="1196976"/>
            <a:ext cx="9144000" cy="5661025"/>
          </a:xfrm>
        </p:spPr>
        <p:txBody>
          <a:bodyPr/>
          <a:lstStyle/>
          <a:p>
            <a:pPr eaLnBrk="1" hangingPunct="1">
              <a:buFontTx/>
              <a:buNone/>
              <a:defRPr/>
            </a:pPr>
            <a:r>
              <a:rPr lang="ar-SA" sz="4000" b="1" dirty="0">
                <a:solidFill>
                  <a:srgbClr val="C00000"/>
                </a:solidFill>
              </a:rPr>
              <a:t>افتراضات النظرية حول التعلم :</a:t>
            </a:r>
            <a:r>
              <a:rPr lang="ar-SA" sz="4000" b="1" u="sng" dirty="0">
                <a:solidFill>
                  <a:srgbClr val="C00000"/>
                </a:solidFill>
              </a:rPr>
              <a:t> </a:t>
            </a:r>
          </a:p>
          <a:p>
            <a:pPr eaLnBrk="1" hangingPunct="1">
              <a:buFontTx/>
              <a:buNone/>
              <a:defRPr/>
            </a:pPr>
            <a:r>
              <a:rPr lang="fr-FR" b="1" dirty="0"/>
              <a:t>-1</a:t>
            </a:r>
            <a:r>
              <a:rPr lang="ar-SA" b="1" dirty="0"/>
              <a:t>يتم التعلم من خلال </a:t>
            </a:r>
            <a:r>
              <a:rPr lang="ar-SA" sz="3600" b="1" dirty="0"/>
              <a:t>الاستبصار</a:t>
            </a:r>
            <a:r>
              <a:rPr lang="ar-SA" b="1" dirty="0"/>
              <a:t> </a:t>
            </a:r>
            <a:r>
              <a:rPr lang="fr-FR" b="1" dirty="0"/>
              <a:t>Insight </a:t>
            </a:r>
            <a:r>
              <a:rPr lang="ar-SA" b="1" dirty="0"/>
              <a:t>( تجربة </a:t>
            </a:r>
            <a:r>
              <a:rPr lang="ar-SA" b="1" dirty="0" err="1"/>
              <a:t>كوهلر</a:t>
            </a:r>
            <a:r>
              <a:rPr lang="ar-SA" b="1" dirty="0"/>
              <a:t>) </a:t>
            </a:r>
          </a:p>
        </p:txBody>
      </p:sp>
      <p:pic>
        <p:nvPicPr>
          <p:cNvPr id="38916" name="Picture 4" descr="Sultan1">
            <a:extLst>
              <a:ext uri="{FF2B5EF4-FFF2-40B4-BE49-F238E27FC236}">
                <a16:creationId xmlns:a16="http://schemas.microsoft.com/office/drawing/2014/main" id="{DCEB3322-A8FB-014B-8E37-0BFF5E758E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1" y="2781300"/>
            <a:ext cx="2987675"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7" name="Picture 5" descr="Sultan2">
            <a:extLst>
              <a:ext uri="{FF2B5EF4-FFF2-40B4-BE49-F238E27FC236}">
                <a16:creationId xmlns:a16="http://schemas.microsoft.com/office/drawing/2014/main" id="{E1E6623C-1D13-7F43-8093-CFE572149A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6138" y="2781300"/>
            <a:ext cx="1871662"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8" name="Picture 6" descr="Sultan3">
            <a:extLst>
              <a:ext uri="{FF2B5EF4-FFF2-40B4-BE49-F238E27FC236}">
                <a16:creationId xmlns:a16="http://schemas.microsoft.com/office/drawing/2014/main" id="{77DFF045-864C-7B48-9399-C3B338CEA85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00826" y="2781300"/>
            <a:ext cx="1800225"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9" name="Picture 7" descr="Sultan4">
            <a:extLst>
              <a:ext uri="{FF2B5EF4-FFF2-40B4-BE49-F238E27FC236}">
                <a16:creationId xmlns:a16="http://schemas.microsoft.com/office/drawing/2014/main" id="{2EBE7FDD-5A77-464A-846B-EB730D7731F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80438" y="2781300"/>
            <a:ext cx="2087562"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4389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0061E40C-8F95-8B43-9231-2D1897957016}"/>
              </a:ext>
            </a:extLst>
          </p:cNvPr>
          <p:cNvSpPr>
            <a:spLocks noGrp="1" noChangeArrowheads="1"/>
          </p:cNvSpPr>
          <p:nvPr>
            <p:ph type="title"/>
          </p:nvPr>
        </p:nvSpPr>
        <p:spPr>
          <a:xfrm>
            <a:off x="1981200" y="1"/>
            <a:ext cx="8229600" cy="836613"/>
          </a:xfrm>
        </p:spPr>
        <p:txBody>
          <a:bodyPr>
            <a:normAutofit fontScale="90000"/>
          </a:bodyPr>
          <a:lstStyle/>
          <a:p>
            <a:pPr algn="r" eaLnBrk="1" hangingPunct="1">
              <a:defRPr/>
            </a:pPr>
            <a:r>
              <a:rPr lang="fr-FR" b="1" u="sng" dirty="0"/>
              <a:t>V           </a:t>
            </a:r>
            <a:r>
              <a:rPr lang="ar-SA" b="1" u="sng" dirty="0"/>
              <a:t>ـ نظرية الجش</a:t>
            </a:r>
            <a:r>
              <a:rPr lang="ar-MA" b="1" u="sng" dirty="0"/>
              <a:t>ط</a:t>
            </a:r>
            <a:r>
              <a:rPr lang="ar-SA" b="1" u="sng" dirty="0"/>
              <a:t>لت – التعلم بالاستبصار :</a:t>
            </a:r>
            <a:endParaRPr lang="en-US" b="1" u="sng" dirty="0"/>
          </a:p>
        </p:txBody>
      </p:sp>
      <p:sp>
        <p:nvSpPr>
          <p:cNvPr id="43011" name="Rectangle 3">
            <a:extLst>
              <a:ext uri="{FF2B5EF4-FFF2-40B4-BE49-F238E27FC236}">
                <a16:creationId xmlns:a16="http://schemas.microsoft.com/office/drawing/2014/main" id="{FD254D69-5060-3644-9F68-91DAC683B11B}"/>
              </a:ext>
            </a:extLst>
          </p:cNvPr>
          <p:cNvSpPr>
            <a:spLocks noGrp="1" noChangeArrowheads="1"/>
          </p:cNvSpPr>
          <p:nvPr>
            <p:ph type="body" idx="1"/>
          </p:nvPr>
        </p:nvSpPr>
        <p:spPr>
          <a:xfrm>
            <a:off x="1524000" y="908050"/>
            <a:ext cx="9144000" cy="5949950"/>
          </a:xfrm>
        </p:spPr>
        <p:txBody>
          <a:bodyPr/>
          <a:lstStyle/>
          <a:p>
            <a:pPr eaLnBrk="1" hangingPunct="1">
              <a:buFontTx/>
              <a:buNone/>
              <a:defRPr/>
            </a:pPr>
            <a:r>
              <a:rPr lang="fr-FR" b="1" dirty="0"/>
              <a:t> -2      </a:t>
            </a:r>
            <a:r>
              <a:rPr lang="ar-SA" b="1" dirty="0"/>
              <a:t>يعتمد التعلم على </a:t>
            </a:r>
            <a:r>
              <a:rPr lang="ar-SA" sz="3600" b="1" dirty="0"/>
              <a:t>الإدراك </a:t>
            </a:r>
            <a:r>
              <a:rPr lang="ar-SA" b="1" dirty="0"/>
              <a:t>( </a:t>
            </a:r>
            <a:r>
              <a:rPr lang="fr-FR" b="1" dirty="0"/>
              <a:t>Perception </a:t>
            </a:r>
            <a:r>
              <a:rPr lang="ar-SA" b="1" dirty="0"/>
              <a:t>) : إذا  كانت العلاقات القائمة بين عناصر الموقف واضحة فإن التعلم يحدث بسرعة . </a:t>
            </a:r>
          </a:p>
          <a:p>
            <a:pPr eaLnBrk="1" hangingPunct="1">
              <a:buFontTx/>
              <a:buNone/>
              <a:defRPr/>
            </a:pPr>
            <a:r>
              <a:rPr lang="ar-SA" b="1" dirty="0"/>
              <a:t>     </a:t>
            </a:r>
            <a:r>
              <a:rPr lang="fr-FR" b="1" dirty="0"/>
              <a:t>  - 3</a:t>
            </a:r>
            <a:r>
              <a:rPr lang="ar-SA" b="1" dirty="0"/>
              <a:t>ينطوي التعلم على </a:t>
            </a:r>
            <a:r>
              <a:rPr lang="ar-SA" sz="3600" b="1" dirty="0"/>
              <a:t>إعادة التنظيم</a:t>
            </a:r>
            <a:r>
              <a:rPr lang="ar-SA" b="1" dirty="0"/>
              <a:t>: </a:t>
            </a:r>
            <a:r>
              <a:rPr lang="fr-FR" b="1" dirty="0" err="1"/>
              <a:t>R</a:t>
            </a:r>
            <a:r>
              <a:rPr lang="fr-FR" b="1" dirty="0" err="1">
                <a:latin typeface="Arial"/>
              </a:rPr>
              <a:t>é</a:t>
            </a:r>
            <a:r>
              <a:rPr lang="fr-FR" b="1" dirty="0" err="1"/>
              <a:t>organiation</a:t>
            </a:r>
            <a:r>
              <a:rPr lang="ar-SA" b="1" dirty="0"/>
              <a:t> أي تنظيم عناصر الموقف من حالة غير واضحة إلى وضع جديد تكون العلاقات القائمة بين عناصره ذات معنى بالنسبة للفرد .</a:t>
            </a:r>
            <a:endParaRPr lang="ar-MA" b="1" dirty="0"/>
          </a:p>
          <a:p>
            <a:pPr eaLnBrk="1" hangingPunct="1">
              <a:buFontTx/>
              <a:buNone/>
              <a:defRPr/>
            </a:pPr>
            <a:r>
              <a:rPr lang="ar-MA" b="1" dirty="0"/>
              <a:t>     </a:t>
            </a:r>
            <a:r>
              <a:rPr lang="fr-FR" b="1" dirty="0"/>
              <a:t>4</a:t>
            </a:r>
            <a:r>
              <a:rPr lang="ar-MA" b="1" dirty="0"/>
              <a:t>- ينطوي التعلم على إدراك البنية الداخلية </a:t>
            </a:r>
            <a:r>
              <a:rPr lang="fr-FR" sz="2400" b="1" dirty="0"/>
              <a:t>Structure interne</a:t>
            </a:r>
            <a:endParaRPr lang="ar-MA" b="1" dirty="0"/>
          </a:p>
          <a:p>
            <a:pPr eaLnBrk="1" hangingPunct="1">
              <a:buFontTx/>
              <a:buNone/>
              <a:defRPr/>
            </a:pPr>
            <a:r>
              <a:rPr lang="ar-MA" b="1" dirty="0"/>
              <a:t>     لمايتم تعلمه.</a:t>
            </a:r>
          </a:p>
          <a:p>
            <a:pPr eaLnBrk="1" hangingPunct="1">
              <a:buFontTx/>
              <a:buNone/>
              <a:defRPr/>
            </a:pPr>
            <a:endParaRPr lang="en-US" b="1" dirty="0"/>
          </a:p>
        </p:txBody>
      </p:sp>
    </p:spTree>
    <p:extLst>
      <p:ext uri="{BB962C8B-B14F-4D97-AF65-F5344CB8AC3E}">
        <p14:creationId xmlns:p14="http://schemas.microsoft.com/office/powerpoint/2010/main" val="38101601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75915DE1-74C2-AD4A-B6C4-25DFE56DBC36}"/>
              </a:ext>
            </a:extLst>
          </p:cNvPr>
          <p:cNvSpPr>
            <a:spLocks noGrp="1" noChangeArrowheads="1"/>
          </p:cNvSpPr>
          <p:nvPr>
            <p:ph type="title"/>
          </p:nvPr>
        </p:nvSpPr>
        <p:spPr>
          <a:xfrm>
            <a:off x="1981200" y="370704"/>
            <a:ext cx="8229600" cy="981075"/>
          </a:xfrm>
        </p:spPr>
        <p:txBody>
          <a:bodyPr>
            <a:normAutofit fontScale="90000"/>
          </a:bodyPr>
          <a:lstStyle/>
          <a:p>
            <a:pPr algn="r" eaLnBrk="1" hangingPunct="1">
              <a:defRPr/>
            </a:pPr>
            <a:r>
              <a:rPr lang="fr-FR" b="1" u="sng" dirty="0"/>
              <a:t>V           </a:t>
            </a:r>
            <a:r>
              <a:rPr lang="ar-SA" b="1" u="sng" dirty="0"/>
              <a:t>ـ نظرية الجش</a:t>
            </a:r>
            <a:r>
              <a:rPr lang="ar-MA" b="1" u="sng" dirty="0"/>
              <a:t>ط</a:t>
            </a:r>
            <a:r>
              <a:rPr lang="ar-SA" b="1" u="sng" dirty="0"/>
              <a:t>لت- التعلم بالاستبصار  :</a:t>
            </a:r>
            <a:endParaRPr lang="en-US" b="1" u="sng" dirty="0"/>
          </a:p>
        </p:txBody>
      </p:sp>
      <p:sp>
        <p:nvSpPr>
          <p:cNvPr id="44035" name="Rectangle 3">
            <a:extLst>
              <a:ext uri="{FF2B5EF4-FFF2-40B4-BE49-F238E27FC236}">
                <a16:creationId xmlns:a16="http://schemas.microsoft.com/office/drawing/2014/main" id="{0D9909A3-AADE-894E-9A2C-C341D15F2B40}"/>
              </a:ext>
            </a:extLst>
          </p:cNvPr>
          <p:cNvSpPr>
            <a:spLocks noGrp="1" noChangeArrowheads="1"/>
          </p:cNvSpPr>
          <p:nvPr>
            <p:ph type="body" idx="1"/>
          </p:nvPr>
        </p:nvSpPr>
        <p:spPr>
          <a:xfrm>
            <a:off x="1524000" y="1946018"/>
            <a:ext cx="9144000" cy="5949950"/>
          </a:xfrm>
        </p:spPr>
        <p:txBody>
          <a:bodyPr/>
          <a:lstStyle/>
          <a:p>
            <a:pPr eaLnBrk="1" hangingPunct="1">
              <a:buFontTx/>
              <a:buNone/>
              <a:defRPr/>
            </a:pPr>
            <a:r>
              <a:rPr lang="fr-FR" b="1" dirty="0"/>
              <a:t>- 5   </a:t>
            </a:r>
            <a:r>
              <a:rPr lang="ar-SA" b="1" dirty="0"/>
              <a:t>يعنى التعلم بالوسائل و النتائج .</a:t>
            </a:r>
          </a:p>
          <a:p>
            <a:pPr eaLnBrk="1" hangingPunct="1">
              <a:buFontTx/>
              <a:buNone/>
              <a:defRPr/>
            </a:pPr>
            <a:r>
              <a:rPr lang="fr-FR" b="1" dirty="0"/>
              <a:t>  - 6   </a:t>
            </a:r>
            <a:r>
              <a:rPr lang="ar-SA" b="1" dirty="0"/>
              <a:t>التعلم القائم على الاستبصار يجنب الوقوع في الخطأ</a:t>
            </a:r>
            <a:r>
              <a:rPr lang="ar-MA" b="1" dirty="0"/>
              <a:t>.</a:t>
            </a:r>
            <a:endParaRPr lang="ar-SA" b="1" dirty="0"/>
          </a:p>
          <a:p>
            <a:pPr eaLnBrk="1" hangingPunct="1">
              <a:buFontTx/>
              <a:buNone/>
              <a:defRPr/>
            </a:pPr>
            <a:r>
              <a:rPr lang="ar-SA" b="1" dirty="0"/>
              <a:t>   </a:t>
            </a:r>
            <a:r>
              <a:rPr lang="fr-FR" b="1" dirty="0"/>
              <a:t>7</a:t>
            </a:r>
            <a:r>
              <a:rPr lang="ar-SA" b="1" dirty="0"/>
              <a:t> - الفهم و الاستبصار يسمحان بانتقال أثر التعلم : (إلى مواقف  مماثلة ) </a:t>
            </a:r>
          </a:p>
          <a:p>
            <a:pPr eaLnBrk="1" hangingPunct="1">
              <a:buFontTx/>
              <a:buNone/>
              <a:defRPr/>
            </a:pPr>
            <a:r>
              <a:rPr lang="ar-SA" b="1" dirty="0"/>
              <a:t>   </a:t>
            </a:r>
            <a:r>
              <a:rPr lang="fr-FR" b="1" dirty="0"/>
              <a:t> - 8</a:t>
            </a:r>
            <a:r>
              <a:rPr lang="ar-SA" b="1" dirty="0"/>
              <a:t>التعلم بالاستبصار هو مكافأة بحد ذاته للمتعلم ( معززات نتيجة الرضا و الارتياح ) .</a:t>
            </a:r>
            <a:endParaRPr lang="ar-MA" b="1" dirty="0"/>
          </a:p>
          <a:p>
            <a:pPr eaLnBrk="1" hangingPunct="1">
              <a:buFontTx/>
              <a:buNone/>
              <a:defRPr/>
            </a:pPr>
            <a:endParaRPr lang="en-US" b="1" dirty="0"/>
          </a:p>
        </p:txBody>
      </p:sp>
    </p:spTree>
    <p:extLst>
      <p:ext uri="{BB962C8B-B14F-4D97-AF65-F5344CB8AC3E}">
        <p14:creationId xmlns:p14="http://schemas.microsoft.com/office/powerpoint/2010/main" val="26650389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9E14E070-AE4B-0B4D-B4CA-8C9518500C08}"/>
              </a:ext>
            </a:extLst>
          </p:cNvPr>
          <p:cNvSpPr>
            <a:spLocks noGrp="1" noChangeArrowheads="1"/>
          </p:cNvSpPr>
          <p:nvPr>
            <p:ph type="title"/>
          </p:nvPr>
        </p:nvSpPr>
        <p:spPr>
          <a:xfrm>
            <a:off x="1981200" y="1"/>
            <a:ext cx="8229600" cy="1268413"/>
          </a:xfrm>
        </p:spPr>
        <p:txBody>
          <a:bodyPr/>
          <a:lstStyle/>
          <a:p>
            <a:pPr eaLnBrk="1" hangingPunct="1">
              <a:defRPr/>
            </a:pPr>
            <a:r>
              <a:rPr lang="fr-FR" b="1" u="sng" dirty="0"/>
              <a:t>VI   </a:t>
            </a:r>
            <a:r>
              <a:rPr lang="ar-SA" b="1" u="sng" dirty="0">
                <a:latin typeface="Arial"/>
              </a:rPr>
              <a:t>– نموذج معالجة المعلومات </a:t>
            </a:r>
            <a:r>
              <a:rPr lang="fr-FR" b="1" dirty="0"/>
              <a:t>	</a:t>
            </a:r>
            <a:endParaRPr lang="fr-FR" sz="3500" b="1" dirty="0"/>
          </a:p>
        </p:txBody>
      </p:sp>
      <p:sp>
        <p:nvSpPr>
          <p:cNvPr id="45059" name="Rectangle 3">
            <a:extLst>
              <a:ext uri="{FF2B5EF4-FFF2-40B4-BE49-F238E27FC236}">
                <a16:creationId xmlns:a16="http://schemas.microsoft.com/office/drawing/2014/main" id="{73B9A73F-C287-BA41-97CA-6723EE697233}"/>
              </a:ext>
            </a:extLst>
          </p:cNvPr>
          <p:cNvSpPr>
            <a:spLocks noGrp="1" noChangeArrowheads="1"/>
          </p:cNvSpPr>
          <p:nvPr>
            <p:ph type="body" idx="1"/>
          </p:nvPr>
        </p:nvSpPr>
        <p:spPr>
          <a:xfrm>
            <a:off x="1524000" y="1341438"/>
            <a:ext cx="9144000" cy="5516562"/>
          </a:xfrm>
        </p:spPr>
        <p:txBody>
          <a:bodyPr/>
          <a:lstStyle/>
          <a:p>
            <a:pPr eaLnBrk="1" hangingPunct="1">
              <a:buFontTx/>
              <a:buNone/>
              <a:defRPr/>
            </a:pPr>
            <a:r>
              <a:rPr lang="ar-SA" b="1"/>
              <a:t> أهم منظريها </a:t>
            </a:r>
            <a:r>
              <a:rPr lang="fr-FR" sz="2400" b="1"/>
              <a:t>(1971) SHIFFREN&amp; ATKINSON</a:t>
            </a:r>
            <a:r>
              <a:rPr lang="fr-FR" b="1"/>
              <a:t> </a:t>
            </a:r>
            <a:r>
              <a:rPr lang="ar-SA" b="1"/>
              <a:t> </a:t>
            </a:r>
          </a:p>
          <a:p>
            <a:pPr eaLnBrk="1" hangingPunct="1">
              <a:buFontTx/>
              <a:buNone/>
              <a:defRPr/>
            </a:pPr>
            <a:r>
              <a:rPr lang="ar-SA" b="1"/>
              <a:t>        ظهر هذا الاتجاه في أواخر الخمسينات من القرن </a:t>
            </a:r>
            <a:r>
              <a:rPr lang="fr-FR" b="1"/>
              <a:t>20</a:t>
            </a:r>
            <a:r>
              <a:rPr lang="ar-SA" b="1"/>
              <a:t> مستفيدا من التطورات التي حدثت في مجال هندسة الاتصالات و الحاسوب الالكتروني . </a:t>
            </a:r>
          </a:p>
          <a:p>
            <a:pPr eaLnBrk="1" hangingPunct="1">
              <a:buFontTx/>
              <a:buNone/>
              <a:defRPr/>
            </a:pPr>
            <a:r>
              <a:rPr lang="ar-SA" b="1"/>
              <a:t>       فقد عم</a:t>
            </a:r>
            <a:r>
              <a:rPr lang="ar-MA" b="1"/>
              <a:t>د</a:t>
            </a:r>
            <a:r>
              <a:rPr lang="ar-SA" b="1"/>
              <a:t> أصحاب هذا الاتجاه إلى تفسير ما يحدث داخل نظام معالجة المعلومات لدى الإنسان على نحو مناظر لما يحدث في أجهزة الاتصالات من حيث عمليات تحويل الطاقة المستقبلة من شكل إلى آخر . مثال الهاتف النقال : يتم تحويل الطاقة الصوتية إلى طاقة كهربائية ثم إلى طاقة صوتية .</a:t>
            </a:r>
          </a:p>
          <a:p>
            <a:pPr eaLnBrk="1" hangingPunct="1">
              <a:buFontTx/>
              <a:buNone/>
              <a:defRPr/>
            </a:pPr>
            <a:r>
              <a:rPr lang="ar-SA" b="1"/>
              <a:t>       مثال الحاسوب : ( النظمة الثنائية ( </a:t>
            </a:r>
            <a:r>
              <a:rPr lang="fr-FR" b="1"/>
              <a:t>0-1</a:t>
            </a:r>
            <a:r>
              <a:rPr lang="ar-SA" b="1"/>
              <a:t> ) – </a:t>
            </a:r>
            <a:r>
              <a:rPr lang="fr-FR" b="1"/>
              <a:t>octet</a:t>
            </a:r>
            <a:r>
              <a:rPr lang="ar-SA" b="1"/>
              <a:t> ...)</a:t>
            </a:r>
            <a:endParaRPr lang="en-US" b="1"/>
          </a:p>
          <a:p>
            <a:pPr eaLnBrk="1" hangingPunct="1">
              <a:defRPr/>
            </a:pPr>
            <a:endParaRPr lang="en-US"/>
          </a:p>
        </p:txBody>
      </p:sp>
    </p:spTree>
    <p:extLst>
      <p:ext uri="{BB962C8B-B14F-4D97-AF65-F5344CB8AC3E}">
        <p14:creationId xmlns:p14="http://schemas.microsoft.com/office/powerpoint/2010/main" val="12549824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AFD8EEF2-9A80-3143-94CE-B2A448BA7A69}"/>
              </a:ext>
            </a:extLst>
          </p:cNvPr>
          <p:cNvSpPr>
            <a:spLocks noGrp="1" noChangeArrowheads="1"/>
          </p:cNvSpPr>
          <p:nvPr>
            <p:ph type="title"/>
          </p:nvPr>
        </p:nvSpPr>
        <p:spPr>
          <a:xfrm>
            <a:off x="1981200" y="0"/>
            <a:ext cx="8229600" cy="1125538"/>
          </a:xfrm>
        </p:spPr>
        <p:txBody>
          <a:bodyPr/>
          <a:lstStyle/>
          <a:p>
            <a:pPr algn="r" eaLnBrk="1" hangingPunct="1">
              <a:defRPr/>
            </a:pPr>
            <a:r>
              <a:rPr lang="fr-FR" b="1" dirty="0"/>
              <a:t>VI       </a:t>
            </a:r>
            <a:r>
              <a:rPr lang="ar-SA" b="1" u="sng" dirty="0">
                <a:latin typeface="Arial"/>
              </a:rPr>
              <a:t>– نموذج معالجة المعلومات</a:t>
            </a:r>
            <a:endParaRPr lang="en-US" b="1" u="sng" dirty="0"/>
          </a:p>
        </p:txBody>
      </p:sp>
      <p:sp>
        <p:nvSpPr>
          <p:cNvPr id="46083" name="Rectangle 3">
            <a:extLst>
              <a:ext uri="{FF2B5EF4-FFF2-40B4-BE49-F238E27FC236}">
                <a16:creationId xmlns:a16="http://schemas.microsoft.com/office/drawing/2014/main" id="{8CDA7A16-32F0-6E40-9FE1-D06FEF7F8CBB}"/>
              </a:ext>
            </a:extLst>
          </p:cNvPr>
          <p:cNvSpPr>
            <a:spLocks noGrp="1" noChangeArrowheads="1"/>
          </p:cNvSpPr>
          <p:nvPr>
            <p:ph type="body" idx="1"/>
          </p:nvPr>
        </p:nvSpPr>
        <p:spPr>
          <a:xfrm>
            <a:off x="1774826" y="1600201"/>
            <a:ext cx="8893175" cy="4924425"/>
          </a:xfrm>
        </p:spPr>
        <p:txBody>
          <a:bodyPr/>
          <a:lstStyle/>
          <a:p>
            <a:pPr eaLnBrk="1" hangingPunct="1">
              <a:buFontTx/>
              <a:buNone/>
              <a:defRPr/>
            </a:pPr>
            <a:r>
              <a:rPr lang="ar-SA" sz="3600" b="1"/>
              <a:t>	يتألف نظام معالجة المعلومات لدى الإنسان من ثلاث مكونات أساسية : </a:t>
            </a:r>
          </a:p>
          <a:p>
            <a:pPr eaLnBrk="1" hangingPunct="1">
              <a:buFontTx/>
              <a:buNone/>
              <a:defRPr/>
            </a:pPr>
            <a:endParaRPr lang="ar-SA" sz="3600" b="1"/>
          </a:p>
          <a:p>
            <a:pPr eaLnBrk="1" hangingPunct="1">
              <a:buFontTx/>
              <a:buNone/>
              <a:defRPr/>
            </a:pPr>
            <a:r>
              <a:rPr lang="ar-SA" b="1"/>
              <a:t>     * الذاكرة الحسية ( ما تأتي به الحواس ) .</a:t>
            </a:r>
          </a:p>
          <a:p>
            <a:pPr algn="ctr" eaLnBrk="1" hangingPunct="1">
              <a:buFontTx/>
              <a:buNone/>
              <a:defRPr/>
            </a:pPr>
            <a:r>
              <a:rPr lang="ar-SA" b="1"/>
              <a:t>   * الذاكرة قصيرة المدى أو الذاكرة العاملة ( الترميز) </a:t>
            </a:r>
            <a:r>
              <a:rPr lang="fr-FR" b="1"/>
              <a:t>RAM</a:t>
            </a:r>
            <a:endParaRPr lang="ar-SA" b="1"/>
          </a:p>
          <a:p>
            <a:pPr algn="ctr" eaLnBrk="1" hangingPunct="1">
              <a:buFontTx/>
              <a:buNone/>
              <a:defRPr/>
            </a:pPr>
            <a:r>
              <a:rPr lang="ar-SA" b="1"/>
              <a:t>   * الذاكرة طويلة المدى: كما هو الشأن في الحاسوب </a:t>
            </a:r>
            <a:r>
              <a:rPr lang="fr-FR" b="1"/>
              <a:t>ROM</a:t>
            </a:r>
          </a:p>
          <a:p>
            <a:pPr eaLnBrk="1" hangingPunct="1">
              <a:defRPr/>
            </a:pPr>
            <a:endParaRPr lang="fr-FR"/>
          </a:p>
        </p:txBody>
      </p:sp>
    </p:spTree>
    <p:extLst>
      <p:ext uri="{BB962C8B-B14F-4D97-AF65-F5344CB8AC3E}">
        <p14:creationId xmlns:p14="http://schemas.microsoft.com/office/powerpoint/2010/main" val="33608409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5CFDA79A-EEBC-F546-80EE-5840D0068DC4}"/>
              </a:ext>
            </a:extLst>
          </p:cNvPr>
          <p:cNvSpPr>
            <a:spLocks noGrp="1" noChangeArrowheads="1"/>
          </p:cNvSpPr>
          <p:nvPr>
            <p:ph type="title"/>
          </p:nvPr>
        </p:nvSpPr>
        <p:spPr>
          <a:xfrm>
            <a:off x="1981200" y="1"/>
            <a:ext cx="8229600" cy="1196975"/>
          </a:xfrm>
        </p:spPr>
        <p:txBody>
          <a:bodyPr/>
          <a:lstStyle/>
          <a:p>
            <a:pPr eaLnBrk="1" hangingPunct="1">
              <a:defRPr/>
            </a:pPr>
            <a:r>
              <a:rPr lang="fr-FR" b="1" u="sng" dirty="0"/>
              <a:t>VI   </a:t>
            </a:r>
            <a:r>
              <a:rPr lang="ar-SA" b="1" u="sng" dirty="0">
                <a:latin typeface="Arial"/>
              </a:rPr>
              <a:t>– نموذج معالجة المعلومات</a:t>
            </a:r>
            <a:endParaRPr lang="en-US" b="1" u="sng" dirty="0"/>
          </a:p>
        </p:txBody>
      </p:sp>
      <p:sp>
        <p:nvSpPr>
          <p:cNvPr id="47107" name="Rectangle 3">
            <a:extLst>
              <a:ext uri="{FF2B5EF4-FFF2-40B4-BE49-F238E27FC236}">
                <a16:creationId xmlns:a16="http://schemas.microsoft.com/office/drawing/2014/main" id="{0053E7D5-3314-A946-AE43-6E72F6A91650}"/>
              </a:ext>
            </a:extLst>
          </p:cNvPr>
          <p:cNvSpPr>
            <a:spLocks noGrp="1" noChangeArrowheads="1"/>
          </p:cNvSpPr>
          <p:nvPr>
            <p:ph type="body" idx="1"/>
          </p:nvPr>
        </p:nvSpPr>
        <p:spPr>
          <a:xfrm>
            <a:off x="1524000" y="1487703"/>
            <a:ext cx="9144000" cy="4678319"/>
          </a:xfrm>
        </p:spPr>
        <p:txBody>
          <a:bodyPr/>
          <a:lstStyle/>
          <a:p>
            <a:pPr eaLnBrk="1" hangingPunct="1">
              <a:buFontTx/>
              <a:buNone/>
              <a:defRPr/>
            </a:pPr>
            <a:r>
              <a:rPr lang="ar-SA" sz="3600" b="1" dirty="0">
                <a:solidFill>
                  <a:srgbClr val="C00000"/>
                </a:solidFill>
              </a:rPr>
              <a:t>العمليات الأساسية لنظام معالجة المعلومات :</a:t>
            </a:r>
            <a:endParaRPr lang="fr-FR" sz="3600" b="1" dirty="0">
              <a:solidFill>
                <a:srgbClr val="C00000"/>
              </a:solidFill>
            </a:endParaRPr>
          </a:p>
          <a:p>
            <a:pPr eaLnBrk="1" hangingPunct="1">
              <a:buFontTx/>
              <a:buNone/>
              <a:defRPr/>
            </a:pPr>
            <a:r>
              <a:rPr lang="fr-FR" sz="3600" b="1" dirty="0"/>
              <a:t> -1  </a:t>
            </a:r>
            <a:r>
              <a:rPr lang="ar-SA" sz="3600" b="1" dirty="0"/>
              <a:t>الاستقبال</a:t>
            </a:r>
            <a:r>
              <a:rPr lang="ar-SA" b="1" dirty="0"/>
              <a:t> </a:t>
            </a:r>
            <a:r>
              <a:rPr lang="fr-FR" b="1" dirty="0"/>
              <a:t>R</a:t>
            </a:r>
            <a:r>
              <a:rPr lang="fr-FR" b="1" dirty="0">
                <a:latin typeface="Arial"/>
              </a:rPr>
              <a:t>é</a:t>
            </a:r>
            <a:r>
              <a:rPr lang="fr-FR" b="1" dirty="0"/>
              <a:t>ception </a:t>
            </a:r>
            <a:r>
              <a:rPr lang="ar-SA" b="1" dirty="0"/>
              <a:t> : تسلم المنبهات الخارجية</a:t>
            </a:r>
            <a:r>
              <a:rPr lang="ar-MA" b="1" dirty="0"/>
              <a:t> </a:t>
            </a:r>
            <a:r>
              <a:rPr lang="ar-SA" b="1" dirty="0"/>
              <a:t>بالحواس</a:t>
            </a:r>
            <a:r>
              <a:rPr lang="ar-MA" b="1" dirty="0"/>
              <a:t>.  </a:t>
            </a:r>
          </a:p>
          <a:p>
            <a:pPr eaLnBrk="1" hangingPunct="1">
              <a:buFontTx/>
              <a:buNone/>
              <a:defRPr/>
            </a:pPr>
            <a:r>
              <a:rPr lang="ar-SA" b="1" dirty="0"/>
              <a:t> </a:t>
            </a:r>
            <a:r>
              <a:rPr lang="fr-FR" sz="3600" b="1" dirty="0"/>
              <a:t>-2</a:t>
            </a:r>
            <a:r>
              <a:rPr lang="ar-SA" sz="3600" b="1" dirty="0"/>
              <a:t>الترميز</a:t>
            </a:r>
            <a:r>
              <a:rPr lang="ar-SA" b="1" dirty="0"/>
              <a:t> </a:t>
            </a:r>
            <a:r>
              <a:rPr lang="fr-FR" b="1" dirty="0"/>
              <a:t>Encodage </a:t>
            </a:r>
            <a:r>
              <a:rPr lang="ar-SA" b="1" dirty="0"/>
              <a:t> : هو عملية تكوين آثار ذات مدلول معين للمدخلات الحسية في الذاكرة ، على نحو يساعد  في 	الاحتفاظ بها ويسهل عملية معالجتها لاحقا .</a:t>
            </a:r>
          </a:p>
          <a:p>
            <a:pPr eaLnBrk="1" hangingPunct="1">
              <a:buFontTx/>
              <a:buNone/>
              <a:defRPr/>
            </a:pPr>
            <a:r>
              <a:rPr lang="ar-SA" b="1" dirty="0"/>
              <a:t>    مثلا ، الترميز البصري : يتم تشكيل آثار ذات مدلول معين 	لخصائص المدخلات كاللون و الشكل و الحجم ...</a:t>
            </a:r>
          </a:p>
          <a:p>
            <a:pPr eaLnBrk="1" hangingPunct="1">
              <a:buFontTx/>
              <a:buNone/>
              <a:defRPr/>
            </a:pPr>
            <a:r>
              <a:rPr lang="ar-SA" b="1" dirty="0"/>
              <a:t>           الترميز السمعي : يتم تشكيل آثار ذات مدلول معين 	لخصائص الصوت كالإيقاع و الشدة و التردد ...</a:t>
            </a:r>
            <a:endParaRPr lang="en-US" b="1" dirty="0"/>
          </a:p>
        </p:txBody>
      </p:sp>
    </p:spTree>
    <p:extLst>
      <p:ext uri="{BB962C8B-B14F-4D97-AF65-F5344CB8AC3E}">
        <p14:creationId xmlns:p14="http://schemas.microsoft.com/office/powerpoint/2010/main" val="34826462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40985887-10C2-CE47-8C81-B2AEC664F651}"/>
              </a:ext>
            </a:extLst>
          </p:cNvPr>
          <p:cNvSpPr>
            <a:spLocks noGrp="1" noChangeArrowheads="1"/>
          </p:cNvSpPr>
          <p:nvPr>
            <p:ph type="title"/>
          </p:nvPr>
        </p:nvSpPr>
        <p:spPr>
          <a:xfrm>
            <a:off x="1981200" y="308920"/>
            <a:ext cx="8229600" cy="1052513"/>
          </a:xfrm>
        </p:spPr>
        <p:txBody>
          <a:bodyPr/>
          <a:lstStyle/>
          <a:p>
            <a:pPr eaLnBrk="1" hangingPunct="1">
              <a:defRPr/>
            </a:pPr>
            <a:r>
              <a:rPr lang="fr-FR" b="1" u="sng" dirty="0"/>
              <a:t>VI   </a:t>
            </a:r>
            <a:r>
              <a:rPr lang="ar-SA" b="1" u="sng" dirty="0">
                <a:latin typeface="Arial"/>
              </a:rPr>
              <a:t>– نموذج معالجة المعلومات</a:t>
            </a:r>
            <a:endParaRPr lang="en-US" b="1" u="sng" dirty="0"/>
          </a:p>
        </p:txBody>
      </p:sp>
      <p:sp>
        <p:nvSpPr>
          <p:cNvPr id="48131" name="Rectangle 3">
            <a:extLst>
              <a:ext uri="{FF2B5EF4-FFF2-40B4-BE49-F238E27FC236}">
                <a16:creationId xmlns:a16="http://schemas.microsoft.com/office/drawing/2014/main" id="{F0F24E0D-4786-804B-AED6-6204AA4057E1}"/>
              </a:ext>
            </a:extLst>
          </p:cNvPr>
          <p:cNvSpPr>
            <a:spLocks noGrp="1" noChangeArrowheads="1"/>
          </p:cNvSpPr>
          <p:nvPr>
            <p:ph type="body" idx="1"/>
          </p:nvPr>
        </p:nvSpPr>
        <p:spPr>
          <a:xfrm>
            <a:off x="1524000" y="1600200"/>
            <a:ext cx="9144000" cy="5257800"/>
          </a:xfrm>
        </p:spPr>
        <p:txBody>
          <a:bodyPr/>
          <a:lstStyle/>
          <a:p>
            <a:pPr eaLnBrk="1" hangingPunct="1">
              <a:buFontTx/>
              <a:buNone/>
              <a:defRPr/>
            </a:pPr>
            <a:r>
              <a:rPr lang="fr-FR" sz="3600" b="1"/>
              <a:t> - 3</a:t>
            </a:r>
            <a:r>
              <a:rPr lang="ar-SA" sz="3600" b="1"/>
              <a:t>التخزين</a:t>
            </a:r>
            <a:r>
              <a:rPr lang="ar-SA" b="1"/>
              <a:t> </a:t>
            </a:r>
            <a:r>
              <a:rPr lang="fr-FR" b="1"/>
              <a:t>Stockage </a:t>
            </a:r>
            <a:r>
              <a:rPr lang="ar-SA" b="1"/>
              <a:t> : حيث يتم تصنيفها و تنظيمها 	لتخزن في ذاكرة الأحداث أو الذاكرة الدلالية أو الذاكرة  	الإجرائية حسب الهدف منها .</a:t>
            </a:r>
          </a:p>
          <a:p>
            <a:pPr eaLnBrk="1" hangingPunct="1">
              <a:buFontTx/>
              <a:buNone/>
              <a:defRPr/>
            </a:pPr>
            <a:r>
              <a:rPr lang="fr-FR" sz="3600" b="1"/>
              <a:t> - 4</a:t>
            </a:r>
            <a:r>
              <a:rPr lang="ar-SA" sz="3600" b="1"/>
              <a:t>الاسترجاع</a:t>
            </a:r>
            <a:r>
              <a:rPr lang="ar-SA" b="1"/>
              <a:t> : هو عملية تحديد مواقع المعلومات المراد استدعاؤها و تنظيمها في أداء التذكر .</a:t>
            </a:r>
          </a:p>
          <a:p>
            <a:pPr eaLnBrk="1" hangingPunct="1">
              <a:buFontTx/>
              <a:buNone/>
              <a:defRPr/>
            </a:pPr>
            <a:r>
              <a:rPr lang="ar-SA" sz="3600" b="1"/>
              <a:t> </a:t>
            </a:r>
            <a:r>
              <a:rPr lang="fr-FR" sz="3600" b="1"/>
              <a:t> 5</a:t>
            </a:r>
            <a:r>
              <a:rPr lang="ar-SA" sz="3600" b="1"/>
              <a:t>- النسيان</a:t>
            </a:r>
            <a:r>
              <a:rPr lang="ar-SA" b="1"/>
              <a:t> </a:t>
            </a:r>
            <a:r>
              <a:rPr lang="fr-FR" b="1"/>
              <a:t>Oubli </a:t>
            </a:r>
            <a:r>
              <a:rPr lang="ar-SA" b="1"/>
              <a:t> : ظاهرة نفسية إنسانية لها محاسنها و مساوئها</a:t>
            </a:r>
            <a:r>
              <a:rPr lang="ar-MA" b="1"/>
              <a:t>.   </a:t>
            </a:r>
            <a:r>
              <a:rPr lang="ar-SA" b="1"/>
              <a:t>(المحاسن: نسيان خبرات مؤلمة ..) </a:t>
            </a:r>
            <a:endParaRPr lang="ar-MA" b="1"/>
          </a:p>
          <a:p>
            <a:pPr eaLnBrk="1" hangingPunct="1">
              <a:buFontTx/>
              <a:buNone/>
              <a:defRPr/>
            </a:pPr>
            <a:r>
              <a:rPr lang="ar-SA" b="1"/>
              <a:t> 	(المساوئ : عدم استدعاء بعض الخبرات المهمة ..)</a:t>
            </a:r>
            <a:r>
              <a:rPr lang="ar-SA"/>
              <a:t> </a:t>
            </a:r>
            <a:endParaRPr lang="en-US"/>
          </a:p>
        </p:txBody>
      </p:sp>
    </p:spTree>
    <p:extLst>
      <p:ext uri="{BB962C8B-B14F-4D97-AF65-F5344CB8AC3E}">
        <p14:creationId xmlns:p14="http://schemas.microsoft.com/office/powerpoint/2010/main" val="9055982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8EE60B3D-C4AB-0643-8FA8-B729380F0E49}"/>
              </a:ext>
            </a:extLst>
          </p:cNvPr>
          <p:cNvSpPr>
            <a:spLocks noGrp="1" noChangeArrowheads="1"/>
          </p:cNvSpPr>
          <p:nvPr>
            <p:ph type="title"/>
          </p:nvPr>
        </p:nvSpPr>
        <p:spPr>
          <a:xfrm>
            <a:off x="1981200" y="169177"/>
            <a:ext cx="8229600" cy="1196975"/>
          </a:xfrm>
        </p:spPr>
        <p:txBody>
          <a:bodyPr/>
          <a:lstStyle/>
          <a:p>
            <a:pPr eaLnBrk="1" hangingPunct="1">
              <a:defRPr/>
            </a:pPr>
            <a:r>
              <a:rPr lang="fr-FR" sz="4000" b="1" u="sng" dirty="0"/>
              <a:t>VII  </a:t>
            </a:r>
            <a:r>
              <a:rPr lang="ar-SA" sz="4000" b="1" u="sng" dirty="0"/>
              <a:t> نظرية </a:t>
            </a:r>
            <a:r>
              <a:rPr lang="ar-SA" sz="4000" b="1" u="sng" dirty="0" err="1"/>
              <a:t>بياجي</a:t>
            </a:r>
            <a:r>
              <a:rPr lang="ar-SA" sz="4000" b="1" u="sng" dirty="0"/>
              <a:t> في النمو المعرفي :</a:t>
            </a:r>
            <a:endParaRPr lang="fr-FR" sz="3200" b="1" u="sng" dirty="0"/>
          </a:p>
        </p:txBody>
      </p:sp>
      <p:sp>
        <p:nvSpPr>
          <p:cNvPr id="49155" name="Rectangle 3">
            <a:extLst>
              <a:ext uri="{FF2B5EF4-FFF2-40B4-BE49-F238E27FC236}">
                <a16:creationId xmlns:a16="http://schemas.microsoft.com/office/drawing/2014/main" id="{19E4E92D-FF49-D143-B72C-A61474966ADB}"/>
              </a:ext>
            </a:extLst>
          </p:cNvPr>
          <p:cNvSpPr>
            <a:spLocks noGrp="1" noChangeArrowheads="1"/>
          </p:cNvSpPr>
          <p:nvPr>
            <p:ph type="body" idx="1"/>
          </p:nvPr>
        </p:nvSpPr>
        <p:spPr>
          <a:xfrm>
            <a:off x="1524000" y="1341438"/>
            <a:ext cx="9144000" cy="5516562"/>
          </a:xfrm>
        </p:spPr>
        <p:txBody>
          <a:bodyPr/>
          <a:lstStyle/>
          <a:p>
            <a:pPr eaLnBrk="1" hangingPunct="1">
              <a:defRPr/>
            </a:pPr>
            <a:r>
              <a:rPr lang="ar-SA" b="1"/>
              <a:t> تعد نظرية بياجي إحدى النظريات المعرفية النمائية ، فهي تفترض أن إدراك الفرد لهذا العالم و أساليب تفكيره حياله تتغير من مرحلة عمرية إلى أخرى .</a:t>
            </a:r>
          </a:p>
          <a:p>
            <a:pPr eaLnBrk="1" hangingPunct="1">
              <a:defRPr/>
            </a:pPr>
            <a:r>
              <a:rPr lang="ar-SA" b="1"/>
              <a:t>	تأثر بياجي بعدد من العلماء و الفلاسفة ( كانط : نظرية المعرفة = الإبستمولوجيا ) من حيث أن معرفة أي شيء في هذا العالم تتطلب وجود معرفة سابقة تتعلق بالزمان و المكان والعمق . اتفق مع الجشطالتية حول مفهوم كلية الإدراك .</a:t>
            </a:r>
          </a:p>
          <a:p>
            <a:pPr eaLnBrk="1" hangingPunct="1">
              <a:defRPr/>
            </a:pPr>
            <a:r>
              <a:rPr lang="ar-SA" b="1"/>
              <a:t>	و أصدر عددا كبيرا من المؤلفات حول النمو العقلي بناء على ملاحظاته و دراساته على أطفاله .</a:t>
            </a:r>
            <a:endParaRPr lang="en-US" b="1"/>
          </a:p>
          <a:p>
            <a:pPr eaLnBrk="1" hangingPunct="1">
              <a:defRPr/>
            </a:pPr>
            <a:endParaRPr lang="en-US"/>
          </a:p>
        </p:txBody>
      </p:sp>
    </p:spTree>
    <p:extLst>
      <p:ext uri="{BB962C8B-B14F-4D97-AF65-F5344CB8AC3E}">
        <p14:creationId xmlns:p14="http://schemas.microsoft.com/office/powerpoint/2010/main" val="179429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BEE73255-8084-4DF9-BB0B-15EAC92E2C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F0472D-E241-C145-94C6-1DBD0E54C43B}"/>
              </a:ext>
            </a:extLst>
          </p:cNvPr>
          <p:cNvSpPr>
            <a:spLocks noGrp="1"/>
          </p:cNvSpPr>
          <p:nvPr>
            <p:ph type="title"/>
          </p:nvPr>
        </p:nvSpPr>
        <p:spPr>
          <a:xfrm>
            <a:off x="0" y="717804"/>
            <a:ext cx="3472085" cy="5257799"/>
          </a:xfrm>
        </p:spPr>
        <p:txBody>
          <a:bodyPr vert="horz" lIns="91440" tIns="45720" rIns="91440" bIns="45720" rtlCol="0" anchor="ctr">
            <a:normAutofit/>
          </a:bodyPr>
          <a:lstStyle/>
          <a:p>
            <a:pPr algn="r"/>
            <a:r>
              <a:rPr lang="en-US" sz="3300" b="1" dirty="0" err="1"/>
              <a:t>المثير</a:t>
            </a:r>
            <a:r>
              <a:rPr lang="en-US" sz="3300" b="1" dirty="0"/>
              <a:t> </a:t>
            </a:r>
            <a:r>
              <a:rPr lang="en-US" sz="3300" b="1" dirty="0" err="1"/>
              <a:t>الغير</a:t>
            </a:r>
            <a:r>
              <a:rPr lang="en-US" sz="3300" b="1" dirty="0"/>
              <a:t> </a:t>
            </a:r>
            <a:r>
              <a:rPr lang="en-US" sz="3300" b="1" dirty="0" err="1"/>
              <a:t>شرطي</a:t>
            </a:r>
            <a:r>
              <a:rPr lang="en-US" sz="3300" b="1" dirty="0"/>
              <a:t>.</a:t>
            </a:r>
            <a:br>
              <a:rPr lang="en-US" sz="3300" b="1" dirty="0"/>
            </a:br>
            <a:r>
              <a:rPr lang="en-US" sz="3300" b="1" dirty="0" err="1"/>
              <a:t>الاستجابة</a:t>
            </a:r>
            <a:r>
              <a:rPr lang="en-US" sz="3300" b="1" dirty="0"/>
              <a:t> </a:t>
            </a:r>
            <a:r>
              <a:rPr lang="en-US" sz="3300" b="1" dirty="0" err="1"/>
              <a:t>الغير</a:t>
            </a:r>
            <a:r>
              <a:rPr lang="en-US" sz="3300" b="1" dirty="0"/>
              <a:t> </a:t>
            </a:r>
            <a:r>
              <a:rPr lang="en-US" sz="3300" b="1" dirty="0" err="1"/>
              <a:t>شرطية</a:t>
            </a:r>
            <a:r>
              <a:rPr lang="en-US" sz="3300" b="1" dirty="0"/>
              <a:t>.</a:t>
            </a:r>
            <a:br>
              <a:rPr lang="en-US" sz="3300" b="1" dirty="0"/>
            </a:br>
            <a:r>
              <a:rPr lang="en-US" sz="3300" b="1" dirty="0" err="1"/>
              <a:t>المثير</a:t>
            </a:r>
            <a:r>
              <a:rPr lang="en-US" sz="3300" b="1" dirty="0"/>
              <a:t> </a:t>
            </a:r>
            <a:r>
              <a:rPr lang="en-US" sz="3300" b="1" dirty="0" err="1"/>
              <a:t>الشرطي</a:t>
            </a:r>
            <a:r>
              <a:rPr lang="en-US" sz="3300" b="1" dirty="0"/>
              <a:t>.</a:t>
            </a:r>
            <a:br>
              <a:rPr lang="en-US" sz="3300" b="1" dirty="0"/>
            </a:br>
            <a:r>
              <a:rPr lang="en-US" sz="3300" b="1" dirty="0" err="1"/>
              <a:t>الاستجابة</a:t>
            </a:r>
            <a:r>
              <a:rPr lang="en-US" sz="3300" b="1" dirty="0"/>
              <a:t> </a:t>
            </a:r>
            <a:r>
              <a:rPr lang="en-US" sz="3300" b="1" dirty="0" err="1"/>
              <a:t>الشرطية</a:t>
            </a:r>
            <a:r>
              <a:rPr lang="en-US" sz="3300" b="1" dirty="0"/>
              <a:t>.</a:t>
            </a:r>
            <a:br>
              <a:rPr lang="en-US" sz="3300" b="1" dirty="0"/>
            </a:br>
            <a:r>
              <a:rPr lang="en-US" sz="3300" b="1" dirty="0" err="1"/>
              <a:t>الكف</a:t>
            </a:r>
            <a:r>
              <a:rPr lang="en-US" sz="3300" b="1" dirty="0"/>
              <a:t>.</a:t>
            </a:r>
            <a:br>
              <a:rPr lang="en-US" sz="3300" b="1" dirty="0"/>
            </a:br>
            <a:r>
              <a:rPr lang="en-US" sz="3300" b="1" dirty="0" err="1"/>
              <a:t>التعميم</a:t>
            </a:r>
            <a:r>
              <a:rPr lang="en-US" sz="3300" b="1" dirty="0"/>
              <a:t>. </a:t>
            </a:r>
            <a:br>
              <a:rPr lang="en-US" sz="3300" b="1" dirty="0"/>
            </a:br>
            <a:r>
              <a:rPr lang="en-US" sz="3300" b="1" dirty="0" err="1"/>
              <a:t>التمييز</a:t>
            </a:r>
            <a:r>
              <a:rPr lang="en-US" sz="3300" b="1" dirty="0"/>
              <a:t>.</a:t>
            </a:r>
            <a:br>
              <a:rPr lang="en-US" sz="3300" b="1" dirty="0"/>
            </a:br>
            <a:endParaRPr lang="en-US" sz="3300" b="1" dirty="0"/>
          </a:p>
        </p:txBody>
      </p:sp>
      <p:sp>
        <p:nvSpPr>
          <p:cNvPr id="74" name="Rounded Rectangle 9">
            <a:extLst>
              <a:ext uri="{FF2B5EF4-FFF2-40B4-BE49-F238E27FC236}">
                <a16:creationId xmlns:a16="http://schemas.microsoft.com/office/drawing/2014/main" id="{67048353-8981-459A-9BC6-9711CE462E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0067"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602" name="Picture 2" descr="نظرية الاشتراط الكلاسيكي: النظرية">
            <a:extLst>
              <a:ext uri="{FF2B5EF4-FFF2-40B4-BE49-F238E27FC236}">
                <a16:creationId xmlns:a16="http://schemas.microsoft.com/office/drawing/2014/main" id="{980C45F1-1EA4-9B47-A053-94623F77BE8D}"/>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2003" b="7592"/>
          <a:stretch/>
        </p:blipFill>
        <p:spPr bwMode="auto">
          <a:xfrm>
            <a:off x="4062964" y="942538"/>
            <a:ext cx="7163222" cy="4808332"/>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8199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3" name="Rectangle 7">
            <a:extLst>
              <a:ext uri="{FF2B5EF4-FFF2-40B4-BE49-F238E27FC236}">
                <a16:creationId xmlns:a16="http://schemas.microsoft.com/office/drawing/2014/main" id="{CBDD3992-0AAF-D442-8FCE-381EC7C8FC35}"/>
              </a:ext>
            </a:extLst>
          </p:cNvPr>
          <p:cNvSpPr>
            <a:spLocks noGrp="1" noChangeArrowheads="1"/>
          </p:cNvSpPr>
          <p:nvPr>
            <p:ph type="subTitle" idx="1"/>
          </p:nvPr>
        </p:nvSpPr>
        <p:spPr>
          <a:xfrm>
            <a:off x="1774825" y="2924176"/>
            <a:ext cx="8713788" cy="3673475"/>
          </a:xfrm>
        </p:spPr>
        <p:txBody>
          <a:bodyPr/>
          <a:lstStyle/>
          <a:p>
            <a:pPr marL="571500" indent="-571500" algn="r" rtl="1" eaLnBrk="1" hangingPunct="1">
              <a:buFontTx/>
              <a:buChar char="-"/>
              <a:defRPr/>
            </a:pPr>
            <a:r>
              <a:rPr lang="ar-SA" sz="3600" b="1" dirty="0"/>
              <a:t>يؤخذ عليها أن مدى تفسيرها للسلوك ضيق جدا .</a:t>
            </a:r>
            <a:endParaRPr lang="en-US" sz="3600" b="1" dirty="0"/>
          </a:p>
          <a:p>
            <a:pPr marL="571500" indent="-571500" algn="r" rtl="1" eaLnBrk="1" hangingPunct="1">
              <a:buFontTx/>
              <a:buChar char="-"/>
              <a:defRPr/>
            </a:pPr>
            <a:r>
              <a:rPr lang="ar-SA" sz="3600" b="1" dirty="0"/>
              <a:t>فهي تعجز عن تفسير العديد من المظاهر</a:t>
            </a:r>
          </a:p>
          <a:p>
            <a:pPr algn="r" rtl="1" eaLnBrk="1" hangingPunct="1">
              <a:defRPr/>
            </a:pPr>
            <a:r>
              <a:rPr lang="ar-SA" sz="3600" b="1" dirty="0"/>
              <a:t>      السلوكية كالإجراءات التي تنبع من إرادة الفرد .</a:t>
            </a:r>
            <a:endParaRPr lang="en-US" sz="3600" b="1" dirty="0"/>
          </a:p>
          <a:p>
            <a:pPr algn="r" rtl="1" eaLnBrk="1" hangingPunct="1">
              <a:defRPr/>
            </a:pPr>
            <a:r>
              <a:rPr lang="en-US" sz="3600" b="1" dirty="0"/>
              <a:t> - </a:t>
            </a:r>
            <a:r>
              <a:rPr lang="ar-SA" sz="3600" b="1" dirty="0"/>
              <a:t>يمكن  أن تفسر لنا كيفية تشكل الأفعال الحركية اللاإرادية .</a:t>
            </a:r>
            <a:endParaRPr lang="en-US" sz="3600" b="1" dirty="0"/>
          </a:p>
          <a:p>
            <a:pPr algn="r" rtl="1" eaLnBrk="1" hangingPunct="1">
              <a:defRPr/>
            </a:pPr>
            <a:endParaRPr lang="en-US" sz="2800" dirty="0"/>
          </a:p>
        </p:txBody>
      </p:sp>
      <p:sp>
        <p:nvSpPr>
          <p:cNvPr id="4" name="TextBox 3">
            <a:extLst>
              <a:ext uri="{FF2B5EF4-FFF2-40B4-BE49-F238E27FC236}">
                <a16:creationId xmlns:a16="http://schemas.microsoft.com/office/drawing/2014/main" id="{72E42FF3-786F-3945-90AE-B2F722B56835}"/>
              </a:ext>
            </a:extLst>
          </p:cNvPr>
          <p:cNvSpPr txBox="1"/>
          <p:nvPr/>
        </p:nvSpPr>
        <p:spPr>
          <a:xfrm>
            <a:off x="4354549" y="1173893"/>
            <a:ext cx="6680034" cy="584775"/>
          </a:xfrm>
          <a:prstGeom prst="rect">
            <a:avLst/>
          </a:prstGeom>
          <a:noFill/>
        </p:spPr>
        <p:txBody>
          <a:bodyPr wrap="none" rtlCol="0">
            <a:spAutoFit/>
          </a:bodyPr>
          <a:lstStyle/>
          <a:p>
            <a:pPr marL="0" algn="r" defTabSz="914400" rtl="1" eaLnBrk="1" latinLnBrk="0" hangingPunct="1"/>
            <a:r>
              <a:rPr lang="ar-SA" sz="3200" dirty="0"/>
              <a:t>نماذج مرضية للتعلم الشرطي : المخاوف المرضية</a:t>
            </a:r>
            <a:endParaRPr lang="en-US" sz="3200" dirty="0"/>
          </a:p>
        </p:txBody>
      </p:sp>
    </p:spTree>
    <p:extLst>
      <p:ext uri="{BB962C8B-B14F-4D97-AF65-F5344CB8AC3E}">
        <p14:creationId xmlns:p14="http://schemas.microsoft.com/office/powerpoint/2010/main" val="2989619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F4BCD5F1-81C4-2249-82F6-A88B5E3B5DB3}"/>
              </a:ext>
            </a:extLst>
          </p:cNvPr>
          <p:cNvSpPr>
            <a:spLocks noGrp="1" noChangeArrowheads="1"/>
          </p:cNvSpPr>
          <p:nvPr>
            <p:ph type="title"/>
          </p:nvPr>
        </p:nvSpPr>
        <p:spPr>
          <a:xfrm>
            <a:off x="1981200" y="1"/>
            <a:ext cx="8229600" cy="1268413"/>
          </a:xfrm>
        </p:spPr>
        <p:txBody>
          <a:bodyPr>
            <a:normAutofit/>
          </a:bodyPr>
          <a:lstStyle/>
          <a:p>
            <a:pPr algn="r" rtl="1" eaLnBrk="1" hangingPunct="1">
              <a:defRPr/>
            </a:pPr>
            <a:r>
              <a:rPr lang="fr-FR" sz="4000" b="1" u="sng" dirty="0">
                <a:solidFill>
                  <a:srgbClr val="C00000"/>
                </a:solidFill>
              </a:rPr>
              <a:t>II </a:t>
            </a:r>
            <a:r>
              <a:rPr lang="fr-FR" sz="4000" b="1" dirty="0">
                <a:solidFill>
                  <a:srgbClr val="C00000"/>
                </a:solidFill>
              </a:rPr>
              <a:t>  </a:t>
            </a:r>
            <a:r>
              <a:rPr lang="ar-SA" sz="4000" b="1" u="sng" dirty="0">
                <a:solidFill>
                  <a:srgbClr val="C00000"/>
                </a:solidFill>
              </a:rPr>
              <a:t> -   نموذج التعلم بالمحاولة و الخطأ</a:t>
            </a:r>
            <a:r>
              <a:rPr lang="fr-FR" b="1" u="sng" dirty="0">
                <a:solidFill>
                  <a:srgbClr val="C00000"/>
                </a:solidFill>
                <a:latin typeface="Arial"/>
              </a:rPr>
              <a:t>–</a:t>
            </a:r>
            <a:r>
              <a:rPr lang="fr-FR" b="1" u="sng" dirty="0">
                <a:solidFill>
                  <a:srgbClr val="C00000"/>
                </a:solidFill>
              </a:rPr>
              <a:t>  </a:t>
            </a:r>
          </a:p>
        </p:txBody>
      </p:sp>
      <p:sp>
        <p:nvSpPr>
          <p:cNvPr id="26627" name="Rectangle 3">
            <a:extLst>
              <a:ext uri="{FF2B5EF4-FFF2-40B4-BE49-F238E27FC236}">
                <a16:creationId xmlns:a16="http://schemas.microsoft.com/office/drawing/2014/main" id="{4D2DEC37-A9B7-8A4F-936A-A56578CC943A}"/>
              </a:ext>
            </a:extLst>
          </p:cNvPr>
          <p:cNvSpPr>
            <a:spLocks noGrp="1" noChangeArrowheads="1"/>
          </p:cNvSpPr>
          <p:nvPr>
            <p:ph type="body" idx="1"/>
          </p:nvPr>
        </p:nvSpPr>
        <p:spPr>
          <a:xfrm>
            <a:off x="1524000" y="1600200"/>
            <a:ext cx="9144000" cy="5257800"/>
          </a:xfrm>
        </p:spPr>
        <p:txBody>
          <a:bodyPr/>
          <a:lstStyle/>
          <a:p>
            <a:pPr algn="r" rtl="1" eaLnBrk="1" hangingPunct="1">
              <a:buFontTx/>
              <a:buNone/>
              <a:defRPr/>
            </a:pPr>
            <a:r>
              <a:rPr lang="ar-SA" b="1" dirty="0"/>
              <a:t>و تصنف ضمن النظريات السلوكية الترابطية ، و تعرف كذلك : بالتعلم بالاختيار و الربط . </a:t>
            </a:r>
          </a:p>
          <a:p>
            <a:pPr algn="r" rtl="1" eaLnBrk="1" hangingPunct="1">
              <a:buFontTx/>
              <a:buNone/>
              <a:defRPr/>
            </a:pPr>
            <a:r>
              <a:rPr lang="ar-SA" b="1" dirty="0"/>
              <a:t>   </a:t>
            </a:r>
            <a:endParaRPr lang="en-US" b="1" dirty="0"/>
          </a:p>
          <a:p>
            <a:pPr algn="r" rtl="1" eaLnBrk="1" hangingPunct="1">
              <a:buFontTx/>
              <a:buNone/>
              <a:defRPr/>
            </a:pPr>
            <a:r>
              <a:rPr lang="ar-SA" b="1" dirty="0"/>
              <a:t>طور أفكارها عالم النفس الأمريكي : إدوارد</a:t>
            </a:r>
            <a:r>
              <a:rPr lang="en-US" b="1" dirty="0"/>
              <a:t> </a:t>
            </a:r>
            <a:r>
              <a:rPr lang="ar-SA" b="1" dirty="0"/>
              <a:t> </a:t>
            </a:r>
            <a:r>
              <a:rPr lang="ar-SA" b="1" dirty="0" err="1"/>
              <a:t>ثوررنديك</a:t>
            </a:r>
            <a:r>
              <a:rPr lang="ar-SA" b="1" dirty="0"/>
              <a:t> </a:t>
            </a:r>
            <a:r>
              <a:rPr lang="fr-FR" b="1" u="sng" dirty="0"/>
              <a:t>Thorndike</a:t>
            </a:r>
            <a:r>
              <a:rPr lang="ar-SA" b="1" dirty="0"/>
              <a:t>  </a:t>
            </a:r>
            <a:r>
              <a:rPr lang="fr-FR" b="1" dirty="0"/>
              <a:t>(1874-1949)</a:t>
            </a:r>
            <a:r>
              <a:rPr lang="ar-MA" b="1" dirty="0"/>
              <a:t>.</a:t>
            </a:r>
            <a:r>
              <a:rPr lang="ar-SA" b="1" dirty="0"/>
              <a:t> </a:t>
            </a:r>
          </a:p>
          <a:p>
            <a:pPr algn="r" rtl="1" eaLnBrk="1" hangingPunct="1">
              <a:buFontTx/>
              <a:buNone/>
              <a:defRPr/>
            </a:pPr>
            <a:r>
              <a:rPr lang="ar-SA" b="1" dirty="0"/>
              <a:t>ينطلق هذا النموذج من مبدأ المحاولة و التجربة . أي أن </a:t>
            </a:r>
            <a:r>
              <a:rPr lang="ar-SA" b="1" dirty="0" err="1"/>
              <a:t>الإرتباطات</a:t>
            </a:r>
            <a:r>
              <a:rPr lang="ar-SA" b="1" dirty="0"/>
              <a:t> بين الاستجابات و المثيرات تتشكل اعتمادا على خبرات الفرد و مدي رضاه بنتائج المحاولات السلوكية التي يقوم بها حيال المواقف المثيرة التي </a:t>
            </a:r>
            <a:r>
              <a:rPr lang="ar-SA" b="1" dirty="0" err="1"/>
              <a:t>يواجهها</a:t>
            </a:r>
            <a:r>
              <a:rPr lang="ar-SA" b="1" dirty="0"/>
              <a:t> و يتفاعل معها ، بحيث يتعلم الاستجابة المناسبة من خلال المحاولة و الخطأ.</a:t>
            </a:r>
            <a:endParaRPr lang="en-US" b="1" dirty="0"/>
          </a:p>
        </p:txBody>
      </p:sp>
    </p:spTree>
    <p:extLst>
      <p:ext uri="{BB962C8B-B14F-4D97-AF65-F5344CB8AC3E}">
        <p14:creationId xmlns:p14="http://schemas.microsoft.com/office/powerpoint/2010/main" val="2269090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A1592-C44B-8342-81EB-9D2509B1F173}"/>
              </a:ext>
            </a:extLst>
          </p:cNvPr>
          <p:cNvSpPr>
            <a:spLocks noGrp="1"/>
          </p:cNvSpPr>
          <p:nvPr>
            <p:ph type="title"/>
          </p:nvPr>
        </p:nvSpPr>
        <p:spPr/>
        <p:txBody>
          <a:bodyPr/>
          <a:lstStyle/>
          <a:p>
            <a:endParaRPr lang="en-US"/>
          </a:p>
        </p:txBody>
      </p:sp>
      <p:pic>
        <p:nvPicPr>
          <p:cNvPr id="28674" name="Picture 2" descr="قوانين التعلم, نظرية ثورندايك | الواقع المرير">
            <a:extLst>
              <a:ext uri="{FF2B5EF4-FFF2-40B4-BE49-F238E27FC236}">
                <a16:creationId xmlns:a16="http://schemas.microsoft.com/office/drawing/2014/main" id="{2D0AA8A9-DA38-7946-9B82-77194C0F4B4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58530" y="1298403"/>
            <a:ext cx="7805352" cy="47157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6379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61D1BB22-D8C0-9E4B-96D3-788C553AFB96}"/>
              </a:ext>
            </a:extLst>
          </p:cNvPr>
          <p:cNvSpPr>
            <a:spLocks noGrp="1" noChangeArrowheads="1"/>
          </p:cNvSpPr>
          <p:nvPr>
            <p:ph type="title"/>
          </p:nvPr>
        </p:nvSpPr>
        <p:spPr>
          <a:xfrm>
            <a:off x="1981200" y="0"/>
            <a:ext cx="8229600" cy="908050"/>
          </a:xfrm>
        </p:spPr>
        <p:txBody>
          <a:bodyPr/>
          <a:lstStyle/>
          <a:p>
            <a:pPr algn="r" rtl="1" eaLnBrk="1" hangingPunct="1">
              <a:defRPr/>
            </a:pPr>
            <a:r>
              <a:rPr lang="fr-FR" sz="4000" b="1" u="sng" dirty="0">
                <a:solidFill>
                  <a:srgbClr val="C00000"/>
                </a:solidFill>
              </a:rPr>
              <a:t>II</a:t>
            </a:r>
            <a:r>
              <a:rPr lang="fr-FR" sz="4000" b="1" dirty="0">
                <a:solidFill>
                  <a:srgbClr val="C00000"/>
                </a:solidFill>
              </a:rPr>
              <a:t>  </a:t>
            </a:r>
            <a:r>
              <a:rPr lang="ar-SA" sz="4000" b="1" u="sng" dirty="0">
                <a:solidFill>
                  <a:srgbClr val="C00000"/>
                </a:solidFill>
              </a:rPr>
              <a:t> -</a:t>
            </a:r>
            <a:r>
              <a:rPr lang="ar-SA" sz="4800" b="1" u="sng" dirty="0">
                <a:solidFill>
                  <a:srgbClr val="C00000"/>
                </a:solidFill>
              </a:rPr>
              <a:t>   نموذج التعلم بالمحاولة و الخطأ</a:t>
            </a:r>
            <a:endParaRPr lang="en-US" sz="4800" b="1" u="sng" dirty="0">
              <a:solidFill>
                <a:srgbClr val="C00000"/>
              </a:solidFill>
            </a:endParaRPr>
          </a:p>
        </p:txBody>
      </p:sp>
      <p:sp>
        <p:nvSpPr>
          <p:cNvPr id="27651" name="Rectangle 3">
            <a:extLst>
              <a:ext uri="{FF2B5EF4-FFF2-40B4-BE49-F238E27FC236}">
                <a16:creationId xmlns:a16="http://schemas.microsoft.com/office/drawing/2014/main" id="{6A63CB8B-AB10-0447-A66C-52A8F509DECE}"/>
              </a:ext>
            </a:extLst>
          </p:cNvPr>
          <p:cNvSpPr>
            <a:spLocks noGrp="1" noChangeArrowheads="1"/>
          </p:cNvSpPr>
          <p:nvPr>
            <p:ph type="body" idx="1"/>
          </p:nvPr>
        </p:nvSpPr>
        <p:spPr>
          <a:xfrm>
            <a:off x="1524001" y="836614"/>
            <a:ext cx="8964613" cy="6021387"/>
          </a:xfrm>
        </p:spPr>
        <p:txBody>
          <a:bodyPr/>
          <a:lstStyle/>
          <a:p>
            <a:pPr eaLnBrk="1" hangingPunct="1">
              <a:buFontTx/>
              <a:buNone/>
              <a:defRPr/>
            </a:pPr>
            <a:r>
              <a:rPr lang="ar-SA" sz="3600" b="1" dirty="0"/>
              <a:t>انطلق "</a:t>
            </a:r>
            <a:r>
              <a:rPr lang="ar-SA" sz="3600" b="1" dirty="0" err="1"/>
              <a:t>تورندايك</a:t>
            </a:r>
            <a:r>
              <a:rPr lang="ar-SA" sz="3600" b="1" dirty="0"/>
              <a:t>" من تجارب المتاهات </a:t>
            </a:r>
            <a:r>
              <a:rPr lang="fr-FR" b="1" dirty="0"/>
              <a:t>Labyrinthes</a:t>
            </a:r>
            <a:r>
              <a:rPr lang="ar-SA" sz="3600" b="1" dirty="0"/>
              <a:t> والأقفاص، خصوصا تجربة القط الجائع في قفص يحتوي على رافعة تمكنه من الخروج لأكل السمك . بعد محاولات عشوائية استطاع القط  ( بالمحاولة الخطأ) أن يتخلى عن الاستجابات الخاطئة و يحتفظ فقط بالمناسبة (في الأخير محاولة واحدة فقط ) .</a:t>
            </a:r>
            <a:endParaRPr lang="ar-MA" sz="3600" b="1" dirty="0"/>
          </a:p>
          <a:p>
            <a:pPr eaLnBrk="1" hangingPunct="1">
              <a:buFontTx/>
              <a:buNone/>
              <a:defRPr/>
            </a:pPr>
            <a:r>
              <a:rPr lang="ar-MA" sz="3600" b="1" dirty="0"/>
              <a:t>لم يعترض“تورندايك</a:t>
            </a:r>
            <a:r>
              <a:rPr lang="ar-MA" sz="3600" b="1" dirty="0">
                <a:latin typeface="Arial"/>
              </a:rPr>
              <a:t>“ على قوانين نظرية </a:t>
            </a:r>
            <a:r>
              <a:rPr lang="ar-MA" sz="3600" b="1" dirty="0"/>
              <a:t>الإشراط الكلاسيكي إلا أنه يرى ان تفسير الارتباطات بين المؤثرات والاستجابات وفق هذا المبدأ غير كاف، وصاغ مبادىء تفسير عملية التعلم :</a:t>
            </a:r>
          </a:p>
          <a:p>
            <a:pPr eaLnBrk="1" hangingPunct="1">
              <a:buFontTx/>
              <a:buNone/>
              <a:defRPr/>
            </a:pPr>
            <a:endParaRPr lang="en-US" sz="3600" b="1" dirty="0"/>
          </a:p>
        </p:txBody>
      </p:sp>
    </p:spTree>
    <p:extLst>
      <p:ext uri="{BB962C8B-B14F-4D97-AF65-F5344CB8AC3E}">
        <p14:creationId xmlns:p14="http://schemas.microsoft.com/office/powerpoint/2010/main" val="1212323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BB39905D-30EC-D34B-9D41-F6F73874A075}"/>
              </a:ext>
            </a:extLst>
          </p:cNvPr>
          <p:cNvSpPr>
            <a:spLocks noGrp="1" noChangeArrowheads="1"/>
          </p:cNvSpPr>
          <p:nvPr>
            <p:ph type="title"/>
          </p:nvPr>
        </p:nvSpPr>
        <p:spPr>
          <a:xfrm>
            <a:off x="2438400" y="1"/>
            <a:ext cx="8229600" cy="836613"/>
          </a:xfrm>
        </p:spPr>
        <p:txBody>
          <a:bodyPr/>
          <a:lstStyle/>
          <a:p>
            <a:pPr eaLnBrk="1" hangingPunct="1">
              <a:defRPr/>
            </a:pPr>
            <a:r>
              <a:rPr lang="fr-FR" sz="4000" b="1" u="sng" dirty="0"/>
              <a:t>II </a:t>
            </a:r>
            <a:r>
              <a:rPr lang="fr-FR" sz="4000" b="1" dirty="0"/>
              <a:t>  </a:t>
            </a:r>
            <a:r>
              <a:rPr lang="ar-SA" sz="4000" b="1" u="sng" dirty="0"/>
              <a:t> -   نموذج التعلم بالمحاولة و الخطأ</a:t>
            </a:r>
            <a:endParaRPr lang="en-US" sz="4000" b="1" u="sng" dirty="0"/>
          </a:p>
        </p:txBody>
      </p:sp>
      <p:sp>
        <p:nvSpPr>
          <p:cNvPr id="28675" name="Rectangle 3">
            <a:extLst>
              <a:ext uri="{FF2B5EF4-FFF2-40B4-BE49-F238E27FC236}">
                <a16:creationId xmlns:a16="http://schemas.microsoft.com/office/drawing/2014/main" id="{CEC80DB7-F192-354A-80E4-B4EDBC64178D}"/>
              </a:ext>
            </a:extLst>
          </p:cNvPr>
          <p:cNvSpPr>
            <a:spLocks noGrp="1" noChangeArrowheads="1"/>
          </p:cNvSpPr>
          <p:nvPr>
            <p:ph type="body" idx="1"/>
          </p:nvPr>
        </p:nvSpPr>
        <p:spPr>
          <a:xfrm>
            <a:off x="1524000" y="836614"/>
            <a:ext cx="9144000" cy="6021387"/>
          </a:xfrm>
        </p:spPr>
        <p:txBody>
          <a:bodyPr/>
          <a:lstStyle/>
          <a:p>
            <a:pPr eaLnBrk="1" hangingPunct="1">
              <a:buFontTx/>
              <a:buNone/>
              <a:defRPr/>
            </a:pPr>
            <a:r>
              <a:rPr lang="fr-FR" b="1">
                <a:solidFill>
                  <a:srgbClr val="FF0000"/>
                </a:solidFill>
              </a:rPr>
              <a:t>	 1</a:t>
            </a:r>
            <a:r>
              <a:rPr lang="ar-SA" b="1">
                <a:solidFill>
                  <a:srgbClr val="FF0000"/>
                </a:solidFill>
              </a:rPr>
              <a:t>-</a:t>
            </a:r>
            <a:r>
              <a:rPr lang="ar-SA" b="1"/>
              <a:t>  تشكيل الارتباطات يتم وفق مبدأ المحاولة و الخطأ </a:t>
            </a:r>
            <a:endParaRPr lang="fr-FR" b="1"/>
          </a:p>
          <a:p>
            <a:pPr eaLnBrk="1" hangingPunct="1">
              <a:buFontTx/>
              <a:buNone/>
              <a:defRPr/>
            </a:pPr>
            <a:r>
              <a:rPr lang="fr-FR" b="1"/>
              <a:t>	</a:t>
            </a:r>
            <a:r>
              <a:rPr lang="fr-FR" b="1">
                <a:solidFill>
                  <a:srgbClr val="996600"/>
                </a:solidFill>
              </a:rPr>
              <a:t> </a:t>
            </a:r>
            <a:r>
              <a:rPr lang="fr-FR" b="1">
                <a:solidFill>
                  <a:srgbClr val="FF0000"/>
                </a:solidFill>
              </a:rPr>
              <a:t>2</a:t>
            </a:r>
            <a:r>
              <a:rPr lang="ar-SA" b="1">
                <a:solidFill>
                  <a:srgbClr val="FF0000"/>
                </a:solidFill>
              </a:rPr>
              <a:t>-</a:t>
            </a:r>
            <a:r>
              <a:rPr lang="ar-SA" b="1"/>
              <a:t>  قانون الأثر : </a:t>
            </a:r>
            <a:r>
              <a:rPr lang="fr-FR" b="1"/>
              <a:t>Loi de l'effet</a:t>
            </a:r>
            <a:r>
              <a:rPr lang="ar-SA" b="1"/>
              <a:t>: هو نتائج السلوك أو المحاولة تجاه موقف مثير يواجهه الكائن . و هو تغذية راجعة  </a:t>
            </a:r>
            <a:r>
              <a:rPr lang="fr-FR" b="1"/>
              <a:t>(Feed Back)</a:t>
            </a:r>
            <a:r>
              <a:rPr lang="ar-SA" b="1"/>
              <a:t> لهذه المحاولة . إذا فشلت نتج عنها انزعاج وعدم الرضا و العكس </a:t>
            </a:r>
            <a:r>
              <a:rPr lang="fr-FR" b="1">
                <a:sym typeface="Wingdings" pitchFamily="2" charset="2"/>
              </a:rPr>
              <a:t></a:t>
            </a:r>
            <a:r>
              <a:rPr lang="ar-SA" b="1"/>
              <a:t> الرضا و الارتياح </a:t>
            </a:r>
            <a:endParaRPr lang="fr-FR" b="1"/>
          </a:p>
          <a:p>
            <a:pPr eaLnBrk="1" hangingPunct="1">
              <a:buFontTx/>
              <a:buNone/>
              <a:defRPr/>
            </a:pPr>
            <a:r>
              <a:rPr lang="fr-FR" b="1"/>
              <a:t>	 </a:t>
            </a:r>
            <a:r>
              <a:rPr lang="fr-FR" b="1">
                <a:solidFill>
                  <a:srgbClr val="FF0000"/>
                </a:solidFill>
              </a:rPr>
              <a:t>3 </a:t>
            </a:r>
            <a:r>
              <a:rPr lang="ar-SA" b="1">
                <a:solidFill>
                  <a:srgbClr val="FF0000"/>
                </a:solidFill>
              </a:rPr>
              <a:t>-</a:t>
            </a:r>
            <a:r>
              <a:rPr lang="ar-SA" b="1"/>
              <a:t>   قانون المران أو التدريب  </a:t>
            </a:r>
            <a:endParaRPr lang="fr-FR" b="1"/>
          </a:p>
          <a:p>
            <a:pPr eaLnBrk="1" hangingPunct="1">
              <a:buFontTx/>
              <a:buNone/>
              <a:defRPr/>
            </a:pPr>
            <a:r>
              <a:rPr lang="fr-FR" b="1"/>
              <a:t>	</a:t>
            </a:r>
            <a:r>
              <a:rPr lang="fr-FR" b="1">
                <a:solidFill>
                  <a:srgbClr val="FFFF00"/>
                </a:solidFill>
              </a:rPr>
              <a:t> </a:t>
            </a:r>
            <a:r>
              <a:rPr lang="fr-FR" b="1">
                <a:solidFill>
                  <a:srgbClr val="FF0000"/>
                </a:solidFill>
              </a:rPr>
              <a:t>4 </a:t>
            </a:r>
            <a:r>
              <a:rPr lang="ar-SA" b="1">
                <a:solidFill>
                  <a:srgbClr val="FF0000"/>
                </a:solidFill>
              </a:rPr>
              <a:t>-</a:t>
            </a:r>
            <a:r>
              <a:rPr lang="ar-SA" b="1"/>
              <a:t>   قانون الاستعداد : يرى </a:t>
            </a:r>
            <a:r>
              <a:rPr lang="fr-FR" b="1"/>
              <a:t>Th</a:t>
            </a:r>
            <a:r>
              <a:rPr lang="ar-SA" b="1"/>
              <a:t> أن الاستعداد يلعب دورا في حدوث عمليات التعلم ، شرط أن تكون وحدة التوصيل العصبي سليمة و عدم  وجود عوائق . </a:t>
            </a:r>
            <a:endParaRPr lang="fr-FR" b="1"/>
          </a:p>
          <a:p>
            <a:pPr eaLnBrk="1" hangingPunct="1">
              <a:buFontTx/>
              <a:buNone/>
              <a:defRPr/>
            </a:pPr>
            <a:r>
              <a:rPr lang="fr-FR" b="1"/>
              <a:t>	 </a:t>
            </a:r>
            <a:r>
              <a:rPr lang="fr-FR" b="1">
                <a:solidFill>
                  <a:srgbClr val="FF0000"/>
                </a:solidFill>
              </a:rPr>
              <a:t>5 </a:t>
            </a:r>
            <a:r>
              <a:rPr lang="ar-SA" b="1">
                <a:solidFill>
                  <a:srgbClr val="FF0000"/>
                </a:solidFill>
              </a:rPr>
              <a:t>-</a:t>
            </a:r>
            <a:r>
              <a:rPr lang="ar-SA" b="1"/>
              <a:t>  قانون انتشار الأثر : أي على الاستجابات الأخرى التي تقترب منها .</a:t>
            </a:r>
            <a:endParaRPr lang="en-US" b="1"/>
          </a:p>
        </p:txBody>
      </p:sp>
    </p:spTree>
    <p:extLst>
      <p:ext uri="{BB962C8B-B14F-4D97-AF65-F5344CB8AC3E}">
        <p14:creationId xmlns:p14="http://schemas.microsoft.com/office/powerpoint/2010/main" val="1749246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22EB1-01AF-104A-A7C0-C0CB6B96EE50}"/>
              </a:ext>
            </a:extLst>
          </p:cNvPr>
          <p:cNvSpPr>
            <a:spLocks noGrp="1"/>
          </p:cNvSpPr>
          <p:nvPr>
            <p:ph type="title"/>
          </p:nvPr>
        </p:nvSpPr>
        <p:spPr/>
        <p:txBody>
          <a:bodyPr/>
          <a:lstStyle/>
          <a:p>
            <a:endParaRPr lang="en-US"/>
          </a:p>
        </p:txBody>
      </p:sp>
      <p:pic>
        <p:nvPicPr>
          <p:cNvPr id="27650" name="Picture 2" descr="علم نفس التربوي: د- نظرية التعلم بالمحاولة والخطأ">
            <a:extLst>
              <a:ext uri="{FF2B5EF4-FFF2-40B4-BE49-F238E27FC236}">
                <a16:creationId xmlns:a16="http://schemas.microsoft.com/office/drawing/2014/main" id="{69A048B7-C245-DD4F-8AA4-867D159C80C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22287" y="655616"/>
            <a:ext cx="7661878" cy="5546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37619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1745</Words>
  <Application>Microsoft Macintosh PowerPoint</Application>
  <PresentationFormat>Widescreen</PresentationFormat>
  <Paragraphs>119</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Tahoma</vt:lpstr>
      <vt:lpstr>Office Theme</vt:lpstr>
      <vt:lpstr>محاضرات في علم النفس العام  الفرقة الاولي – علم نفس آداب - بنها  محاضرة  7 </vt:lpstr>
      <vt:lpstr>PowerPoint Presentation</vt:lpstr>
      <vt:lpstr>المثير الغير شرطي. الاستجابة الغير شرطية. المثير الشرطي. الاستجابة الشرطية. الكف. التعميم.  التمييز. </vt:lpstr>
      <vt:lpstr>PowerPoint Presentation</vt:lpstr>
      <vt:lpstr>II    -   نموذج التعلم بالمحاولة و الخطأ–  </vt:lpstr>
      <vt:lpstr>PowerPoint Presentation</vt:lpstr>
      <vt:lpstr>II   -   نموذج التعلم بالمحاولة و الخطأ</vt:lpstr>
      <vt:lpstr>II    -   نموذج التعلم بالمحاولة و الخطأ</vt:lpstr>
      <vt:lpstr>PowerPoint Presentation</vt:lpstr>
      <vt:lpstr>III – نظرية التعلم الاجرائي (أو الراديكالية السلوكية ) (1953)</vt:lpstr>
      <vt:lpstr>III – نظرية التعلم الاجرائي (السلوكية ) </vt:lpstr>
      <vt:lpstr>III – نظرية التعلم الاجرائي (السلوكية )</vt:lpstr>
      <vt:lpstr>PowerPoint Presentation</vt:lpstr>
      <vt:lpstr>VI – نظرية التعلم الاجتماعي : أو التعلم بالملاحظة و التقليد أو التعلم بالنمذجة</vt:lpstr>
      <vt:lpstr>VI – نظرية التعلم الاجتماعي</vt:lpstr>
      <vt:lpstr>VI – نظرية التعلم الاجتماعي</vt:lpstr>
      <vt:lpstr>V      ـ نظرية الجشطلت- التعلم بالاستبصار</vt:lpstr>
      <vt:lpstr>V           ـ نظرية الجشطلت :</vt:lpstr>
      <vt:lpstr>PowerPoint Presentation</vt:lpstr>
      <vt:lpstr>PowerPoint Presentation</vt:lpstr>
      <vt:lpstr>V          ـ نظرية الجشطلت :</vt:lpstr>
      <vt:lpstr>V           ـ نظرية الجشطلت – التعلم بالاستبصار :</vt:lpstr>
      <vt:lpstr>V           ـ نظرية الجشطلت- التعلم بالاستبصار  :</vt:lpstr>
      <vt:lpstr>VI   – نموذج معالجة المعلومات  </vt:lpstr>
      <vt:lpstr>VI       – نموذج معالجة المعلومات</vt:lpstr>
      <vt:lpstr>VI   – نموذج معالجة المعلومات</vt:lpstr>
      <vt:lpstr>VI   – نموذج معالجة المعلومات</vt:lpstr>
      <vt:lpstr>VII   نظرية بياجي في النمو المعرفي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علم النفس العام  الفرقة الاولي – علم نفس آداب - بنها  محاضرة  6 </dc:title>
  <dc:creator>ansam.alshaikh</dc:creator>
  <cp:lastModifiedBy>ansam.alshaikh</cp:lastModifiedBy>
  <cp:revision>3</cp:revision>
  <dcterms:created xsi:type="dcterms:W3CDTF">2020-11-27T12:42:32Z</dcterms:created>
  <dcterms:modified xsi:type="dcterms:W3CDTF">2020-12-29T08:15:26Z</dcterms:modified>
</cp:coreProperties>
</file>