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7" r:id="rId11"/>
    <p:sldId id="268" r:id="rId12"/>
    <p:sldId id="328" r:id="rId13"/>
    <p:sldId id="296" r:id="rId14"/>
    <p:sldId id="266" r:id="rId15"/>
    <p:sldId id="298" r:id="rId16"/>
    <p:sldId id="303" r:id="rId17"/>
    <p:sldId id="304" r:id="rId18"/>
    <p:sldId id="305" r:id="rId19"/>
    <p:sldId id="306" r:id="rId20"/>
    <p:sldId id="307" r:id="rId21"/>
    <p:sldId id="310" r:id="rId22"/>
    <p:sldId id="311" r:id="rId23"/>
    <p:sldId id="312" r:id="rId24"/>
    <p:sldId id="313" r:id="rId25"/>
    <p:sldId id="314" r:id="rId26"/>
    <p:sldId id="315" r:id="rId27"/>
    <p:sldId id="316" r:id="rId28"/>
    <p:sldId id="317" r:id="rId29"/>
    <p:sldId id="320"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94"/>
  </p:normalViewPr>
  <p:slideViewPr>
    <p:cSldViewPr>
      <p:cViewPr varScale="1">
        <p:scale>
          <a:sx n="121" d="100"/>
          <a:sy n="121" d="100"/>
        </p:scale>
        <p:origin x="167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12‏/4‏/1442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E71A1ACD-0AD8-464E-BC18-9A78547FEE21}" type="datetimeFigureOut">
              <a:rPr lang="ar-IQ" smtClean="0"/>
              <a:pPr/>
              <a:t>12‏/4‏/1442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71A1ACD-0AD8-464E-BC18-9A78547FEE21}" type="datetimeFigureOut">
              <a:rPr lang="ar-IQ" smtClean="0"/>
              <a:pPr/>
              <a:t>12‏/4‏/1442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1A1ACD-0AD8-464E-BC18-9A78547FEE21}" type="datetimeFigureOut">
              <a:rPr lang="ar-IQ" smtClean="0"/>
              <a:pPr/>
              <a:t>12‏/4‏/1442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12‏/4‏/1442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12‏/4‏/1442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1100BD-8846-48EA-9311-5F12BDDE819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416175"/>
            <a:ext cx="7772400" cy="1470025"/>
          </a:xfrm>
        </p:spPr>
        <p:txBody>
          <a:bodyPr>
            <a:normAutofit fontScale="90000"/>
          </a:bodyPr>
          <a:lstStyle/>
          <a:p>
            <a:r>
              <a:rPr lang="ar-IQ" dirty="0"/>
              <a:t>محاضرات في علم النفس العام</a:t>
            </a:r>
            <a:br>
              <a:rPr lang="ar-IQ" dirty="0"/>
            </a:br>
            <a:r>
              <a:rPr lang="ar-IQ" dirty="0"/>
              <a:t>قسم علم النفس- الفرقة الاولي</a:t>
            </a:r>
            <a:br>
              <a:rPr lang="ar-IQ" dirty="0"/>
            </a:br>
            <a:r>
              <a:rPr lang="ar-IQ" dirty="0"/>
              <a:t>اداب- بنها</a:t>
            </a:r>
          </a:p>
        </p:txBody>
      </p:sp>
      <p:sp>
        <p:nvSpPr>
          <p:cNvPr id="3" name="عنوان فرعي 2"/>
          <p:cNvSpPr>
            <a:spLocks noGrp="1"/>
          </p:cNvSpPr>
          <p:nvPr>
            <p:ph type="subTitle" idx="1"/>
          </p:nvPr>
        </p:nvSpPr>
        <p:spPr/>
        <p:txBody>
          <a:bodyPr/>
          <a:lstStyle/>
          <a:p>
            <a:endParaRPr lang="ar-IQ" dirty="0"/>
          </a:p>
          <a:p>
            <a:r>
              <a:rPr lang="ar-IQ" dirty="0"/>
              <a:t> محاضرة 1 : نشاة علم النفس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3-دراسة الفروق بين الافراد والجماعات والسلالات في القدرات العقلية والمزاجية </a:t>
            </a:r>
            <a:r>
              <a:rPr lang="ar-IQ" dirty="0" err="1"/>
              <a:t>والشخصية .</a:t>
            </a:r>
            <a:endParaRPr lang="en-US" dirty="0"/>
          </a:p>
          <a:p>
            <a:r>
              <a:rPr lang="ar-IQ" dirty="0"/>
              <a:t>4-دراسة نمو الافراد الجسمي والعقلي والانفعالي والاجتماعي خلال مراحل </a:t>
            </a:r>
            <a:r>
              <a:rPr lang="ar-IQ" dirty="0" err="1"/>
              <a:t>الحياة </a:t>
            </a:r>
            <a:r>
              <a:rPr lang="ar-IQ" dirty="0"/>
              <a:t>(من الفترة الجنينية حتى مرحلة الشيخوخة</a:t>
            </a:r>
            <a:r>
              <a:rPr lang="ar-IQ" dirty="0" err="1"/>
              <a:t>).</a:t>
            </a:r>
            <a:endParaRPr lang="en-US" dirty="0"/>
          </a:p>
          <a:p>
            <a:r>
              <a:rPr lang="ar-IQ" dirty="0"/>
              <a:t>5-دراسة العلاقات الاجتماعية </a:t>
            </a:r>
            <a:r>
              <a:rPr lang="ar-IQ" dirty="0" err="1"/>
              <a:t>والنتفسية</a:t>
            </a:r>
            <a:r>
              <a:rPr lang="ar-IQ" dirty="0"/>
              <a:t> </a:t>
            </a:r>
            <a:r>
              <a:rPr lang="ar-IQ" dirty="0" err="1"/>
              <a:t>للافراد</a:t>
            </a:r>
            <a:r>
              <a:rPr lang="ar-IQ" dirty="0"/>
              <a:t> والجماعات والتفاعل خلال المواقف الاجتماعية المختلفة</a:t>
            </a:r>
          </a:p>
        </p:txBody>
      </p:sp>
    </p:spTree>
    <p:extLst>
      <p:ext uri="{BB962C8B-B14F-4D97-AF65-F5344CB8AC3E}">
        <p14:creationId xmlns:p14="http://schemas.microsoft.com/office/powerpoint/2010/main" val="767983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6-دراسة المشكلات الميدانية والعملية في مجالات التربية والتعليم ومحاولة حلها لتحقيق الاهداف التعليمية </a:t>
            </a:r>
            <a:r>
              <a:rPr lang="ar-IQ" dirty="0" err="1"/>
              <a:t>والتربوية .</a:t>
            </a:r>
            <a:endParaRPr lang="en-US" dirty="0"/>
          </a:p>
          <a:p>
            <a:r>
              <a:rPr lang="ar-IQ" dirty="0"/>
              <a:t>7-رفع الكفاية الانتاجية للعمال في مجال الصناعة وحل مشكلاتهم وتهيئة الظروف المادية والاجتماعية الملائمة التي </a:t>
            </a:r>
            <a:r>
              <a:rPr lang="ar-IQ" dirty="0" err="1"/>
              <a:t>تجفز</a:t>
            </a:r>
            <a:r>
              <a:rPr lang="ar-IQ" dirty="0"/>
              <a:t> على العمل </a:t>
            </a:r>
            <a:r>
              <a:rPr lang="ar-IQ" dirty="0" err="1"/>
              <a:t>والانتاج</a:t>
            </a:r>
            <a:r>
              <a:rPr lang="ar-IQ" dirty="0"/>
              <a:t> </a:t>
            </a:r>
            <a:r>
              <a:rPr lang="ar-IQ" dirty="0" err="1"/>
              <a:t>.</a:t>
            </a:r>
            <a:endParaRPr lang="en-US" dirty="0"/>
          </a:p>
          <a:p>
            <a:r>
              <a:rPr lang="ar-IQ" dirty="0"/>
              <a:t>8-تشخيص الامراض النفسية والعقلية وطرق علاجها.</a:t>
            </a:r>
            <a:endParaRPr lang="en-US" dirty="0"/>
          </a:p>
          <a:p>
            <a:endParaRPr lang="ar-IQ" dirty="0"/>
          </a:p>
        </p:txBody>
      </p:sp>
    </p:spTree>
    <p:extLst>
      <p:ext uri="{BB962C8B-B14F-4D97-AF65-F5344CB8AC3E}">
        <p14:creationId xmlns:p14="http://schemas.microsoft.com/office/powerpoint/2010/main" val="1548988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BFBB493-5086-724F-853B-EA0A11AF2E6A}"/>
              </a:ext>
            </a:extLst>
          </p:cNvPr>
          <p:cNvSpPr>
            <a:spLocks noGrp="1"/>
          </p:cNvSpPr>
          <p:nvPr>
            <p:ph type="ctrTitle"/>
          </p:nvPr>
        </p:nvSpPr>
        <p:spPr>
          <a:xfrm>
            <a:off x="611188" y="549275"/>
            <a:ext cx="7772400" cy="1470025"/>
          </a:xfrm>
          <a:solidFill>
            <a:srgbClr val="00B050"/>
          </a:solidFill>
        </p:spPr>
        <p:txBody>
          <a:bodyPr/>
          <a:lstStyle/>
          <a:p>
            <a:r>
              <a:rPr lang="ar-EG" altLang="en-US" sz="5400" b="1">
                <a:solidFill>
                  <a:srgbClr val="C00000"/>
                </a:solidFill>
              </a:rPr>
              <a:t>مفاهيم محورية فى علم النفس </a:t>
            </a:r>
          </a:p>
        </p:txBody>
      </p:sp>
      <p:sp>
        <p:nvSpPr>
          <p:cNvPr id="3" name="Subtitle 2">
            <a:extLst>
              <a:ext uri="{FF2B5EF4-FFF2-40B4-BE49-F238E27FC236}">
                <a16:creationId xmlns:a16="http://schemas.microsoft.com/office/drawing/2014/main" id="{79918E2E-A0DF-5E41-9690-99736100C92E}"/>
              </a:ext>
            </a:extLst>
          </p:cNvPr>
          <p:cNvSpPr>
            <a:spLocks noGrp="1"/>
          </p:cNvSpPr>
          <p:nvPr>
            <p:ph type="subTitle" idx="1"/>
          </p:nvPr>
        </p:nvSpPr>
        <p:spPr>
          <a:xfrm>
            <a:off x="323850" y="2060575"/>
            <a:ext cx="8424863" cy="4105275"/>
          </a:xfrm>
        </p:spPr>
        <p:txBody>
          <a:bodyPr>
            <a:normAutofit fontScale="92500" lnSpcReduction="20000"/>
          </a:bodyPr>
          <a:lstStyle/>
          <a:p>
            <a:pPr algn="r">
              <a:defRPr/>
            </a:pPr>
            <a:endParaRPr lang="ar-EG" b="1" dirty="0">
              <a:solidFill>
                <a:srgbClr val="C00000"/>
              </a:solidFill>
            </a:endParaRPr>
          </a:p>
          <a:p>
            <a:pPr algn="r">
              <a:defRPr/>
            </a:pPr>
            <a:r>
              <a:rPr lang="ar-EG" b="1" dirty="0">
                <a:solidFill>
                  <a:srgbClr val="C00000"/>
                </a:solidFill>
              </a:rPr>
              <a:t>السلوك </a:t>
            </a:r>
            <a:r>
              <a:rPr lang="en-US" b="1" dirty="0">
                <a:solidFill>
                  <a:srgbClr val="C00000"/>
                </a:solidFill>
              </a:rPr>
              <a:t>Behavior</a:t>
            </a:r>
            <a:r>
              <a:rPr lang="ar-EG" b="1" dirty="0">
                <a:solidFill>
                  <a:srgbClr val="C00000"/>
                </a:solidFill>
              </a:rPr>
              <a:t> </a:t>
            </a:r>
            <a:r>
              <a:rPr lang="ar-EG" b="1" dirty="0">
                <a:solidFill>
                  <a:schemeClr val="tx2">
                    <a:lumMod val="75000"/>
                  </a:schemeClr>
                </a:solidFill>
              </a:rPr>
              <a:t>كل مايصدر عن الفرد من استجابات مختلفة تجاه موقف يواجهه أو مشكلة يحاول حلها . </a:t>
            </a:r>
          </a:p>
          <a:p>
            <a:pPr algn="r">
              <a:defRPr/>
            </a:pPr>
            <a:endParaRPr lang="ar-EG" b="1" dirty="0">
              <a:solidFill>
                <a:srgbClr val="C00000"/>
              </a:solidFill>
            </a:endParaRPr>
          </a:p>
          <a:p>
            <a:pPr algn="r">
              <a:defRPr/>
            </a:pPr>
            <a:r>
              <a:rPr lang="ar-EG" b="1" dirty="0">
                <a:solidFill>
                  <a:srgbClr val="C00000"/>
                </a:solidFill>
              </a:rPr>
              <a:t>المثير</a:t>
            </a:r>
            <a:r>
              <a:rPr lang="en-US" b="1" dirty="0">
                <a:solidFill>
                  <a:srgbClr val="C00000"/>
                </a:solidFill>
              </a:rPr>
              <a:t>Stimulus </a:t>
            </a:r>
            <a:r>
              <a:rPr lang="ar-EG" b="1" dirty="0">
                <a:solidFill>
                  <a:srgbClr val="C00000"/>
                </a:solidFill>
              </a:rPr>
              <a:t> </a:t>
            </a:r>
            <a:r>
              <a:rPr lang="ar-EG" b="1" dirty="0">
                <a:solidFill>
                  <a:schemeClr val="tx2">
                    <a:lumMod val="75000"/>
                  </a:schemeClr>
                </a:solidFill>
              </a:rPr>
              <a:t>أى عامل داخلى أو خارجى يستثير الكائن الحى ( خاصة الإنسان) . </a:t>
            </a:r>
          </a:p>
          <a:p>
            <a:pPr algn="r">
              <a:defRPr/>
            </a:pPr>
            <a:endParaRPr lang="ar-EG" b="1" dirty="0">
              <a:solidFill>
                <a:srgbClr val="C00000"/>
              </a:solidFill>
            </a:endParaRPr>
          </a:p>
          <a:p>
            <a:pPr algn="r">
              <a:defRPr/>
            </a:pPr>
            <a:r>
              <a:rPr lang="ar-EG" b="1" dirty="0">
                <a:solidFill>
                  <a:srgbClr val="C00000"/>
                </a:solidFill>
              </a:rPr>
              <a:t>الاستجابة </a:t>
            </a:r>
            <a:r>
              <a:rPr lang="en-US" b="1" dirty="0">
                <a:solidFill>
                  <a:srgbClr val="C00000"/>
                </a:solidFill>
              </a:rPr>
              <a:t>Response</a:t>
            </a:r>
            <a:r>
              <a:rPr lang="ar-EG" b="1" dirty="0">
                <a:solidFill>
                  <a:srgbClr val="C00000"/>
                </a:solidFill>
              </a:rPr>
              <a:t> </a:t>
            </a:r>
            <a:r>
              <a:rPr lang="ar-EG" b="1" dirty="0">
                <a:solidFill>
                  <a:schemeClr val="tx2">
                    <a:lumMod val="75000"/>
                  </a:schemeClr>
                </a:solidFill>
              </a:rPr>
              <a:t>كل نشاط يقوم به الفرد نتيجة منبه فسيولوجى أو ذهنى ، أو بيئى أو غير ذلك . </a:t>
            </a:r>
          </a:p>
        </p:txBody>
      </p:sp>
    </p:spTree>
    <p:extLst>
      <p:ext uri="{BB962C8B-B14F-4D97-AF65-F5344CB8AC3E}">
        <p14:creationId xmlns:p14="http://schemas.microsoft.com/office/powerpoint/2010/main" val="4126452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br>
              <a:rPr lang="en-US" dirty="0"/>
            </a:br>
            <a:r>
              <a:rPr lang="ar-IQ" dirty="0"/>
              <a:t>السلوك</a:t>
            </a:r>
            <a:br>
              <a:rPr lang="en-US" dirty="0"/>
            </a:b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السلوك </a:t>
            </a:r>
            <a:r>
              <a:rPr lang="en-US" dirty="0"/>
              <a:t>)</a:t>
            </a:r>
            <a:r>
              <a:rPr lang="ar-IQ" dirty="0"/>
              <a:t>هو مجموع افعال الكائن العضوي الداخلية والخارجية والتفاعل بين الكائن العضوي وبيئته المادية والاجتماعية والسلوك ومختلف انواع الانشطة التي يقوم بها الانسان والحيوان ).</a:t>
            </a:r>
          </a:p>
          <a:p>
            <a:pPr lvl="0"/>
            <a:r>
              <a:rPr lang="ar-IQ" dirty="0"/>
              <a:t>ويختص علم النفس العام بدراسة نوعين على الاقل من الظواهر وهما:-</a:t>
            </a:r>
          </a:p>
          <a:p>
            <a:pPr marL="0" lvl="0" indent="0">
              <a:buNone/>
            </a:pPr>
            <a:endParaRPr lang="en-US" dirty="0"/>
          </a:p>
          <a:p>
            <a:r>
              <a:rPr lang="ar-IQ" u="sng" dirty="0">
                <a:solidFill>
                  <a:srgbClr val="FF0000"/>
                </a:solidFill>
              </a:rPr>
              <a:t>1-السلوك القابل للملاحظة المباشرة</a:t>
            </a:r>
            <a:r>
              <a:rPr lang="ar-SA" u="sng" dirty="0">
                <a:solidFill>
                  <a:srgbClr val="FF0000"/>
                </a:solidFill>
              </a:rPr>
              <a:t>- السلوك الظاهر </a:t>
            </a:r>
            <a:r>
              <a:rPr lang="ar-IQ" dirty="0"/>
              <a:t>:</a:t>
            </a:r>
            <a:r>
              <a:rPr lang="en-US" dirty="0"/>
              <a:t> </a:t>
            </a:r>
            <a:r>
              <a:rPr lang="ar-IQ" dirty="0"/>
              <a:t>-</a:t>
            </a:r>
            <a:endParaRPr lang="en-US" dirty="0"/>
          </a:p>
          <a:p>
            <a:r>
              <a:rPr lang="ar-IQ" dirty="0"/>
              <a:t>مثل </a:t>
            </a:r>
            <a:r>
              <a:rPr lang="ar-IQ" dirty="0" err="1"/>
              <a:t>التأتأة</a:t>
            </a:r>
            <a:r>
              <a:rPr lang="ar-IQ" dirty="0"/>
              <a:t> ،وزيادة افراز </a:t>
            </a:r>
            <a:r>
              <a:rPr lang="ar-IQ" dirty="0" err="1"/>
              <a:t>العرق،العنف،الحركة،الضحك </a:t>
            </a:r>
            <a:r>
              <a:rPr lang="ar-IQ" dirty="0"/>
              <a:t>،المشي،الخ.ومثل هذه الانواع من السلوك الظاهر الواضح يخضع للملاحظة والقياس ويشمل كل سلوك على </a:t>
            </a:r>
            <a:r>
              <a:rPr lang="ar-IQ" dirty="0" err="1"/>
              <a:t>استجلبات</a:t>
            </a:r>
            <a:r>
              <a:rPr lang="ar-IQ" dirty="0"/>
              <a:t> عدة تصدر بوصفها رد فعل لمنبهات خارجية او </a:t>
            </a:r>
            <a:r>
              <a:rPr lang="ar-IQ" dirty="0" err="1"/>
              <a:t>داخلية .</a:t>
            </a:r>
            <a:r>
              <a:rPr lang="ar-IQ" dirty="0"/>
              <a:t> </a:t>
            </a:r>
            <a:endParaRPr lang="en-US" dirty="0"/>
          </a:p>
          <a:p>
            <a:endParaRPr lang="ar-IQ" dirty="0"/>
          </a:p>
        </p:txBody>
      </p:sp>
    </p:spTree>
    <p:extLst>
      <p:ext uri="{BB962C8B-B14F-4D97-AF65-F5344CB8AC3E}">
        <p14:creationId xmlns:p14="http://schemas.microsoft.com/office/powerpoint/2010/main" val="167371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a:t>ويقصد بالسلوك :</a:t>
            </a:r>
          </a:p>
          <a:p>
            <a:r>
              <a:rPr lang="ar-IQ" dirty="0"/>
              <a:t> النشاط</a:t>
            </a:r>
            <a:r>
              <a:rPr lang="ar-IQ" u="sng" dirty="0"/>
              <a:t> الظاهر </a:t>
            </a:r>
            <a:r>
              <a:rPr lang="ar-IQ" dirty="0"/>
              <a:t>كالمشي والكلام والابتسام ،</a:t>
            </a:r>
          </a:p>
          <a:p>
            <a:r>
              <a:rPr lang="ar-IQ" dirty="0"/>
              <a:t>والنشاط </a:t>
            </a:r>
            <a:r>
              <a:rPr lang="ar-IQ" u="sng" dirty="0"/>
              <a:t>الباطن</a:t>
            </a:r>
            <a:r>
              <a:rPr lang="ar-IQ" dirty="0"/>
              <a:t> كالتفكير والانفعال والتخيل ،ويصدر هذا السلوك بمعناه العام عند تعامل الانسان مع بيئته ومحاولة التوافق معها .</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السلوك بشكل كلي :-</a:t>
            </a:r>
            <a:endParaRPr lang="en-US" dirty="0"/>
          </a:p>
          <a:p>
            <a:r>
              <a:rPr lang="ar-IQ" dirty="0" err="1"/>
              <a:t>--------------</a:t>
            </a:r>
            <a:endParaRPr lang="en-US" dirty="0"/>
          </a:p>
          <a:p>
            <a:r>
              <a:rPr lang="ar-IQ" dirty="0"/>
              <a:t>وهو موضوع علم النفس وهو النشاط الكلي الذي يصدر من الانسان </a:t>
            </a:r>
            <a:r>
              <a:rPr lang="ar-IQ" dirty="0" err="1"/>
              <a:t>باسره</a:t>
            </a:r>
            <a:r>
              <a:rPr lang="ar-IQ" dirty="0"/>
              <a:t> من حيث كونه وحدة كلية اثناء تعامله مع </a:t>
            </a:r>
            <a:r>
              <a:rPr lang="ar-IQ" dirty="0" err="1"/>
              <a:t>البيئة </a:t>
            </a:r>
            <a:r>
              <a:rPr lang="ar-IQ" dirty="0"/>
              <a:t>،</a:t>
            </a:r>
            <a:r>
              <a:rPr lang="ar-IQ" dirty="0" err="1"/>
              <a:t>فالانسان</a:t>
            </a:r>
            <a:r>
              <a:rPr lang="ar-IQ" dirty="0"/>
              <a:t> حين يكتب </a:t>
            </a:r>
            <a:r>
              <a:rPr lang="ar-IQ" dirty="0" err="1"/>
              <a:t>لايكتب</a:t>
            </a:r>
            <a:r>
              <a:rPr lang="ar-IQ" dirty="0"/>
              <a:t> بيده فقط بل يرافق ذلك انواع من النشاط العقلي كالانتباه </a:t>
            </a:r>
            <a:r>
              <a:rPr lang="ar-IQ" dirty="0" err="1"/>
              <a:t>والادراك</a:t>
            </a:r>
            <a:r>
              <a:rPr lang="ar-IQ" dirty="0"/>
              <a:t> ،والنشاط الوجداني كالشعور بالارتياح او الخزن وعندما يفكر الانسان من موضوع ما،يصاحب ذلك النشاط العقلي تغيرات جسمية </a:t>
            </a:r>
            <a:r>
              <a:rPr lang="ar-IQ" dirty="0" err="1"/>
              <a:t>ووجدانية </a:t>
            </a:r>
            <a:r>
              <a:rPr lang="ar-IQ" dirty="0"/>
              <a:t>.وعندما يشعر الفرد بالقلق او </a:t>
            </a:r>
            <a:r>
              <a:rPr lang="ar-IQ" dirty="0" err="1"/>
              <a:t>الخوف (انفعال </a:t>
            </a:r>
            <a:r>
              <a:rPr lang="ar-IQ" dirty="0"/>
              <a:t>)يصاحب ذلك تغيرات جسمية واضطرابات فسيولوجية وتقلبات </a:t>
            </a:r>
            <a:r>
              <a:rPr lang="ar-IQ" dirty="0" err="1"/>
              <a:t>عقلية .</a:t>
            </a:r>
            <a:endParaRPr lang="ar-IQ" dirty="0"/>
          </a:p>
        </p:txBody>
      </p:sp>
    </p:spTree>
    <p:extLst>
      <p:ext uri="{BB962C8B-B14F-4D97-AF65-F5344CB8AC3E}">
        <p14:creationId xmlns:p14="http://schemas.microsoft.com/office/powerpoint/2010/main" val="2311838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29600" cy="1143000"/>
          </a:xfrm>
        </p:spPr>
        <p:txBody>
          <a:bodyPr>
            <a:normAutofit fontScale="90000"/>
          </a:bodyPr>
          <a:lstStyle/>
          <a:p>
            <a:r>
              <a:rPr lang="ar-IQ" dirty="0"/>
              <a:t>السلوك  وانواع المثيرات والاستجابات :-</a:t>
            </a:r>
            <a:br>
              <a:rPr lang="en-US" dirty="0"/>
            </a:br>
            <a:endParaRPr lang="ar-IQ" dirty="0"/>
          </a:p>
        </p:txBody>
      </p:sp>
      <p:sp>
        <p:nvSpPr>
          <p:cNvPr id="3" name="عنصر نائب للمحتوى 2"/>
          <p:cNvSpPr>
            <a:spLocks noGrp="1"/>
          </p:cNvSpPr>
          <p:nvPr>
            <p:ph idx="1"/>
          </p:nvPr>
        </p:nvSpPr>
        <p:spPr/>
        <p:txBody>
          <a:bodyPr>
            <a:normAutofit lnSpcReduction="10000"/>
          </a:bodyPr>
          <a:lstStyle/>
          <a:p>
            <a:r>
              <a:rPr lang="ar-IQ" dirty="0"/>
              <a:t>-------------------------------------</a:t>
            </a:r>
            <a:endParaRPr lang="en-US" dirty="0"/>
          </a:p>
          <a:p>
            <a:r>
              <a:rPr lang="ar-IQ" dirty="0"/>
              <a:t>سلوك الفرد يصدر نتيجة التعرض مثيرات او منبهات تقابله استجابات فالسلوك يصدر وفق هذه </a:t>
            </a:r>
            <a:r>
              <a:rPr lang="ar-IQ" dirty="0" err="1"/>
              <a:t>المثيرات </a:t>
            </a:r>
            <a:r>
              <a:rPr lang="ar-IQ" dirty="0"/>
              <a:t>.وهناك عدة انواع من المنبهات او </a:t>
            </a:r>
            <a:r>
              <a:rPr lang="ar-IQ" dirty="0" err="1"/>
              <a:t>المثيرات :-</a:t>
            </a:r>
            <a:endParaRPr lang="en-US" dirty="0"/>
          </a:p>
          <a:p>
            <a:r>
              <a:rPr lang="ar-IQ" dirty="0" err="1"/>
              <a:t>--------------------------------------------------------------</a:t>
            </a:r>
            <a:endParaRPr lang="en-US" dirty="0"/>
          </a:p>
          <a:p>
            <a:r>
              <a:rPr lang="ar-IQ" dirty="0"/>
              <a:t>والمنبه او </a:t>
            </a:r>
            <a:r>
              <a:rPr lang="ar-IQ" dirty="0" err="1"/>
              <a:t>المثير </a:t>
            </a:r>
            <a:r>
              <a:rPr lang="ar-IQ" dirty="0"/>
              <a:t>(هو مؤثر داخلي او خارجي يثير نشاط الكائن الحي او اي عضو من </a:t>
            </a:r>
            <a:r>
              <a:rPr lang="ar-IQ" dirty="0" err="1"/>
              <a:t>اعضائه </a:t>
            </a:r>
            <a:r>
              <a:rPr lang="ar-IQ" dirty="0"/>
              <a:t>، او يغير او يعدل هذا النشاط او يعمل على تعطله او </a:t>
            </a:r>
            <a:r>
              <a:rPr lang="ar-IQ" dirty="0" err="1"/>
              <a:t>ايقافه )</a:t>
            </a:r>
            <a:endParaRPr lang="en-US" dirty="0"/>
          </a:p>
          <a:p>
            <a:endParaRPr lang="ar-IQ" dirty="0"/>
          </a:p>
        </p:txBody>
      </p:sp>
    </p:spTree>
    <p:extLst>
      <p:ext uri="{BB962C8B-B14F-4D97-AF65-F5344CB8AC3E}">
        <p14:creationId xmlns:p14="http://schemas.microsoft.com/office/powerpoint/2010/main" val="574749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اولا:-انواع </a:t>
            </a:r>
            <a:r>
              <a:rPr lang="ar-IQ" dirty="0" err="1"/>
              <a:t>المنبهات :-</a:t>
            </a:r>
            <a:endParaRPr lang="en-US" dirty="0"/>
          </a:p>
          <a:p>
            <a:r>
              <a:rPr lang="ar-IQ" dirty="0" err="1"/>
              <a:t>-----------------------</a:t>
            </a:r>
            <a:endParaRPr lang="en-US" dirty="0"/>
          </a:p>
          <a:p>
            <a:r>
              <a:rPr lang="ar-IQ" dirty="0" err="1"/>
              <a:t>المنبه </a:t>
            </a:r>
            <a:r>
              <a:rPr lang="ar-IQ" dirty="0"/>
              <a:t>:-هو اي عامل او حادثة او </a:t>
            </a:r>
            <a:r>
              <a:rPr lang="ar-IQ" dirty="0" err="1"/>
              <a:t>موقف </a:t>
            </a:r>
            <a:r>
              <a:rPr lang="ar-IQ" dirty="0"/>
              <a:t>(خارجي او </a:t>
            </a:r>
            <a:r>
              <a:rPr lang="ar-IQ" dirty="0" err="1"/>
              <a:t>داخلي </a:t>
            </a:r>
            <a:r>
              <a:rPr lang="ar-IQ" dirty="0"/>
              <a:t>)يمكن تحديده ويثير استجابة الكائن العضوي او يجعله يغير نشاطه او يوقفه ويمكن تقسيم المنبهات الى </a:t>
            </a:r>
            <a:r>
              <a:rPr lang="ar-IQ" dirty="0" err="1"/>
              <a:t>ماياتي</a:t>
            </a:r>
            <a:r>
              <a:rPr lang="ar-IQ" dirty="0"/>
              <a:t> </a:t>
            </a:r>
            <a:r>
              <a:rPr lang="ar-IQ" dirty="0" err="1"/>
              <a:t>:-</a:t>
            </a:r>
            <a:endParaRPr lang="en-US" dirty="0"/>
          </a:p>
          <a:p>
            <a:r>
              <a:rPr lang="ar-IQ" dirty="0"/>
              <a:t>1-منبهات </a:t>
            </a:r>
            <a:r>
              <a:rPr lang="ar-IQ" dirty="0" err="1"/>
              <a:t>خارجية :-</a:t>
            </a:r>
            <a:endParaRPr lang="en-US" dirty="0"/>
          </a:p>
          <a:p>
            <a:r>
              <a:rPr lang="ar-IQ" dirty="0" err="1"/>
              <a:t>--------------------</a:t>
            </a:r>
            <a:endParaRPr lang="en-US" dirty="0"/>
          </a:p>
          <a:p>
            <a:r>
              <a:rPr lang="ar-IQ" dirty="0" err="1"/>
              <a:t>أ-فيزيقية </a:t>
            </a:r>
            <a:r>
              <a:rPr lang="ar-IQ" dirty="0"/>
              <a:t>:-مثل تغير درجات الحرارة والضوء والصوت والروائح </a:t>
            </a:r>
            <a:r>
              <a:rPr lang="ar-IQ" dirty="0" err="1"/>
              <a:t>المختلفة .</a:t>
            </a:r>
            <a:endParaRPr lang="en-US" dirty="0"/>
          </a:p>
          <a:p>
            <a:r>
              <a:rPr lang="ar-IQ" dirty="0" err="1"/>
              <a:t>ب-اجتماعية </a:t>
            </a:r>
            <a:r>
              <a:rPr lang="ar-IQ" dirty="0"/>
              <a:t>:-مثل لقاء صديق او سماع صرخة او </a:t>
            </a:r>
            <a:r>
              <a:rPr lang="ar-IQ" dirty="0" err="1"/>
              <a:t>استغاثة .</a:t>
            </a:r>
            <a:endParaRPr lang="en-US" dirty="0"/>
          </a:p>
        </p:txBody>
      </p:sp>
    </p:spTree>
    <p:extLst>
      <p:ext uri="{BB962C8B-B14F-4D97-AF65-F5344CB8AC3E}">
        <p14:creationId xmlns:p14="http://schemas.microsoft.com/office/powerpoint/2010/main" val="4080009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-منبهات </a:t>
            </a:r>
            <a:r>
              <a:rPr lang="ar-IQ" dirty="0" err="1"/>
              <a:t>داخلية :-</a:t>
            </a:r>
            <a:endParaRPr lang="en-US" dirty="0"/>
          </a:p>
          <a:p>
            <a:r>
              <a:rPr lang="ar-IQ" dirty="0" err="1"/>
              <a:t>-------------------</a:t>
            </a:r>
            <a:endParaRPr lang="en-US" dirty="0"/>
          </a:p>
          <a:p>
            <a:r>
              <a:rPr lang="ar-IQ" dirty="0" err="1"/>
              <a:t>أ-فسيولوجية </a:t>
            </a:r>
            <a:r>
              <a:rPr lang="ar-IQ" dirty="0"/>
              <a:t>:-كزيادة ضغط الدم او زيادة تقلصات </a:t>
            </a:r>
            <a:r>
              <a:rPr lang="ar-IQ" dirty="0" err="1"/>
              <a:t>المعدة .</a:t>
            </a:r>
            <a:endParaRPr lang="en-US" dirty="0"/>
          </a:p>
          <a:p>
            <a:r>
              <a:rPr lang="ar-IQ" dirty="0" err="1"/>
              <a:t>ب-نفسية </a:t>
            </a:r>
            <a:r>
              <a:rPr lang="ar-IQ" dirty="0"/>
              <a:t>:-مثل الحالات الوجدانية </a:t>
            </a:r>
            <a:r>
              <a:rPr lang="ar-IQ" dirty="0" err="1"/>
              <a:t>والاخلام</a:t>
            </a:r>
            <a:r>
              <a:rPr lang="ar-IQ" dirty="0"/>
              <a:t> والتصورات الذهنية </a:t>
            </a:r>
            <a:r>
              <a:rPr lang="ar-IQ" dirty="0" err="1"/>
              <a:t>واحلام</a:t>
            </a:r>
            <a:r>
              <a:rPr lang="ar-IQ" dirty="0"/>
              <a:t> </a:t>
            </a:r>
            <a:r>
              <a:rPr lang="ar-IQ" dirty="0" err="1"/>
              <a:t>اليقظة .</a:t>
            </a:r>
            <a:endParaRPr lang="en-US" dirty="0"/>
          </a:p>
          <a:p>
            <a:r>
              <a:rPr lang="ar-IQ" dirty="0" err="1"/>
              <a:t>الموقف :-</a:t>
            </a:r>
            <a:endParaRPr lang="en-US" dirty="0"/>
          </a:p>
          <a:p>
            <a:r>
              <a:rPr lang="ar-IQ" dirty="0" err="1"/>
              <a:t>--------</a:t>
            </a:r>
            <a:endParaRPr lang="en-US" dirty="0"/>
          </a:p>
          <a:p>
            <a:r>
              <a:rPr lang="ar-IQ" dirty="0"/>
              <a:t>اي مجموعة مركبة من المنبهات مثلا قيام المدرس بشرح الدرس للطلبة بينما </a:t>
            </a:r>
            <a:r>
              <a:rPr lang="ar-IQ" dirty="0" err="1"/>
              <a:t>الضوءحين</a:t>
            </a:r>
            <a:r>
              <a:rPr lang="ar-IQ" dirty="0"/>
              <a:t> يسلط على العين منبه او لسعة النار </a:t>
            </a:r>
            <a:r>
              <a:rPr lang="ar-IQ" dirty="0" err="1"/>
              <a:t>بمنبه .</a:t>
            </a:r>
            <a:endParaRPr lang="en-US" dirty="0"/>
          </a:p>
          <a:p>
            <a:endParaRPr lang="ar-IQ" dirty="0"/>
          </a:p>
        </p:txBody>
      </p:sp>
    </p:spTree>
    <p:extLst>
      <p:ext uri="{BB962C8B-B14F-4D97-AF65-F5344CB8AC3E}">
        <p14:creationId xmlns:p14="http://schemas.microsoft.com/office/powerpoint/2010/main" val="258369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ثانيا:-انواع </a:t>
            </a:r>
            <a:r>
              <a:rPr lang="ar-IQ" dirty="0" err="1"/>
              <a:t>الاستجابات :-</a:t>
            </a:r>
            <a:endParaRPr lang="en-US" dirty="0"/>
          </a:p>
          <a:p>
            <a:r>
              <a:rPr lang="ar-IQ" dirty="0" err="1"/>
              <a:t>-------------------------</a:t>
            </a:r>
            <a:endParaRPr lang="en-US" dirty="0"/>
          </a:p>
          <a:p>
            <a:r>
              <a:rPr lang="ar-IQ" dirty="0" err="1"/>
              <a:t>الاستجابة </a:t>
            </a:r>
            <a:r>
              <a:rPr lang="ar-IQ" dirty="0"/>
              <a:t>:-كل نشاط او فعل يصدر من الكائن العضوي ويرد </a:t>
            </a:r>
            <a:r>
              <a:rPr lang="ar-IQ" dirty="0" err="1"/>
              <a:t>به</a:t>
            </a:r>
            <a:r>
              <a:rPr lang="ar-IQ" dirty="0"/>
              <a:t> على </a:t>
            </a:r>
            <a:r>
              <a:rPr lang="ar-IQ" dirty="0" err="1"/>
              <a:t>المنبه </a:t>
            </a:r>
            <a:r>
              <a:rPr lang="ar-IQ" dirty="0"/>
              <a:t>،ويمكن تقسيم الاستجابات الى </a:t>
            </a:r>
            <a:r>
              <a:rPr lang="ar-IQ" dirty="0" err="1"/>
              <a:t>مايلي:-</a:t>
            </a:r>
            <a:endParaRPr lang="en-US" dirty="0"/>
          </a:p>
          <a:p>
            <a:r>
              <a:rPr lang="ar-IQ" dirty="0"/>
              <a:t>1-استجابات </a:t>
            </a:r>
            <a:r>
              <a:rPr lang="ar-IQ" dirty="0" err="1"/>
              <a:t>حركبة</a:t>
            </a:r>
            <a:r>
              <a:rPr lang="ar-IQ" dirty="0"/>
              <a:t> :-كالجري والهرب عند تعرض الفرد الى الخطر او مد اليد لتحية شخص </a:t>
            </a:r>
            <a:r>
              <a:rPr lang="ar-IQ" dirty="0" err="1"/>
              <a:t>اخر .</a:t>
            </a:r>
            <a:endParaRPr lang="en-US" dirty="0"/>
          </a:p>
          <a:p>
            <a:r>
              <a:rPr lang="ar-IQ" dirty="0"/>
              <a:t>2-استجابات </a:t>
            </a:r>
            <a:r>
              <a:rPr lang="ar-IQ" dirty="0" err="1"/>
              <a:t>لفظية </a:t>
            </a:r>
            <a:r>
              <a:rPr lang="ar-IQ" dirty="0"/>
              <a:t>:-كالتعبير عن فكرة معينة باللغة والنطق او الاستغاثة عندما يشب حريقا </a:t>
            </a:r>
            <a:r>
              <a:rPr lang="ar-IQ" dirty="0" err="1"/>
              <a:t>مثلا .</a:t>
            </a:r>
            <a:endParaRPr lang="en-US" dirty="0"/>
          </a:p>
        </p:txBody>
      </p:sp>
    </p:spTree>
    <p:extLst>
      <p:ext uri="{BB962C8B-B14F-4D97-AF65-F5344CB8AC3E}">
        <p14:creationId xmlns:p14="http://schemas.microsoft.com/office/powerpoint/2010/main" val="702406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تطور علم </a:t>
            </a:r>
            <a:r>
              <a:rPr lang="ar-IQ" dirty="0" err="1"/>
              <a:t>النفس :-</a:t>
            </a:r>
            <a:endParaRPr lang="ar-IQ" dirty="0"/>
          </a:p>
        </p:txBody>
      </p:sp>
      <p:sp>
        <p:nvSpPr>
          <p:cNvPr id="3" name="عنصر نائب للمحتوى 2"/>
          <p:cNvSpPr>
            <a:spLocks noGrp="1"/>
          </p:cNvSpPr>
          <p:nvPr>
            <p:ph idx="1"/>
          </p:nvPr>
        </p:nvSpPr>
        <p:spPr/>
        <p:txBody>
          <a:bodyPr/>
          <a:lstStyle/>
          <a:p>
            <a:r>
              <a:rPr lang="ar-IQ" dirty="0"/>
              <a:t>ان علم النفس قديم قدم التاريخ ،بدا حينما اخذ الانسان يشعر بوجوده في هذا الكون متاملا ذاته في بيئته المملوءة بالظواهر والكائنات والمثيرات التي اثارت انتباهه للعديد من التساؤلات عن تلك الظواهر والقضايا الاخرى هذا التامل هو بدايات علم النفس العام .</a:t>
            </a:r>
            <a:endParaRPr lang="en-US" dirty="0"/>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3-استجابات </a:t>
            </a:r>
            <a:r>
              <a:rPr lang="ar-IQ" dirty="0" err="1"/>
              <a:t>فسيولوجية </a:t>
            </a:r>
            <a:r>
              <a:rPr lang="ar-IQ" dirty="0"/>
              <a:t>:-كزيادة افراز اللعاب عند تناول الطعام او ارتفاع ضغط الدم عند سماع خبر </a:t>
            </a:r>
            <a:r>
              <a:rPr lang="ar-IQ" dirty="0" err="1"/>
              <a:t>حزين .</a:t>
            </a:r>
            <a:endParaRPr lang="en-US" dirty="0"/>
          </a:p>
          <a:p>
            <a:r>
              <a:rPr lang="ar-IQ" dirty="0"/>
              <a:t>4-استجابات </a:t>
            </a:r>
            <a:r>
              <a:rPr lang="ar-IQ" dirty="0" err="1"/>
              <a:t>انفعالية </a:t>
            </a:r>
            <a:r>
              <a:rPr lang="ar-IQ" dirty="0"/>
              <a:t>:-كالفرح عند النجاح او الغضب عند اخذ لعبة من طفل </a:t>
            </a:r>
            <a:r>
              <a:rPr lang="ar-IQ" dirty="0" err="1"/>
              <a:t>مثلا .</a:t>
            </a:r>
            <a:endParaRPr lang="en-US" dirty="0"/>
          </a:p>
          <a:p>
            <a:r>
              <a:rPr lang="ar-IQ" dirty="0"/>
              <a:t>5-استجابات </a:t>
            </a:r>
            <a:r>
              <a:rPr lang="ar-IQ" dirty="0" err="1"/>
              <a:t>معرفية </a:t>
            </a:r>
            <a:r>
              <a:rPr lang="ar-IQ" dirty="0"/>
              <a:t>:-ويكون الغرض منها اكتساب معرفة كالرؤية والسمع والتذكر </a:t>
            </a:r>
            <a:r>
              <a:rPr lang="ar-IQ" dirty="0" err="1"/>
              <a:t>والتفكير .</a:t>
            </a:r>
            <a:endParaRPr lang="en-US" dirty="0"/>
          </a:p>
          <a:p>
            <a:r>
              <a:rPr lang="ar-IQ" dirty="0"/>
              <a:t>6-استجابات </a:t>
            </a:r>
            <a:r>
              <a:rPr lang="ar-IQ" dirty="0" err="1"/>
              <a:t>الكف </a:t>
            </a:r>
            <a:r>
              <a:rPr lang="ar-IQ" dirty="0"/>
              <a:t>:-كالتوقف عن التفكير او مشاهدة </a:t>
            </a:r>
            <a:r>
              <a:rPr lang="ar-IQ" dirty="0" err="1"/>
              <a:t>التلفاز .</a:t>
            </a:r>
            <a:endParaRPr lang="en-US" dirty="0"/>
          </a:p>
          <a:p>
            <a:endParaRPr lang="ar-IQ" dirty="0"/>
          </a:p>
        </p:txBody>
      </p:sp>
    </p:spTree>
    <p:extLst>
      <p:ext uri="{BB962C8B-B14F-4D97-AF65-F5344CB8AC3E}">
        <p14:creationId xmlns:p14="http://schemas.microsoft.com/office/powerpoint/2010/main" val="3439950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***العوامل المؤثرة في </a:t>
            </a:r>
            <a:r>
              <a:rPr lang="ar-IQ" dirty="0" err="1"/>
              <a:t>السلوك :-</a:t>
            </a:r>
            <a:endParaRPr lang="en-US" dirty="0"/>
          </a:p>
          <a:p>
            <a:r>
              <a:rPr lang="ar-IQ" dirty="0" err="1"/>
              <a:t>--------------------------------</a:t>
            </a:r>
            <a:endParaRPr lang="en-US" dirty="0"/>
          </a:p>
          <a:p>
            <a:r>
              <a:rPr lang="ar-IQ" dirty="0"/>
              <a:t>العوامل الوراثية :-يتكون الانسان باندماج حيوان منوي ببويضة فيتكون       مايسمى بالبويضة المخصبة (الزايكوت )وتنتمو هذه البويضة المخصبة بالانقسام المضاعف (خلية تنقسم الى خليتين ثم  4ثم 8)وتحتوي هذه البويضة على (46)كروموسوم نصفها من الاب (23)كروموسوم و(23)منها خاصة بجميع خصائص الانسان و(كروموسوم واحد)خاص بالجنس وتحتوي الكروموسومات على ما يسمى (بالجينات )وهي التي تنقل الخصائص الوراثية عبر الاجيال ،وهي تنقل الخصائص الوراثية عبر الاجيال وهي تنقل خصائص مادية مثل لون الجلد ،لون العين ،شكل الانف،الطول ،القصر،الاستعداد لبعض الامراض</a:t>
            </a:r>
          </a:p>
        </p:txBody>
      </p:sp>
    </p:spTree>
    <p:extLst>
      <p:ext uri="{BB962C8B-B14F-4D97-AF65-F5344CB8AC3E}">
        <p14:creationId xmlns:p14="http://schemas.microsoft.com/office/powerpoint/2010/main" val="2044835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وبعض هذه الجينات مسيطرة </a:t>
            </a:r>
            <a:r>
              <a:rPr lang="ar-IQ" dirty="0" err="1"/>
              <a:t>والاخر</a:t>
            </a:r>
            <a:r>
              <a:rPr lang="ar-IQ" dirty="0"/>
              <a:t> </a:t>
            </a:r>
            <a:r>
              <a:rPr lang="ar-IQ" dirty="0" err="1"/>
              <a:t>متنحية </a:t>
            </a:r>
            <a:r>
              <a:rPr lang="ar-IQ" dirty="0"/>
              <a:t>،وقد تحدث طفرات وراثية فيها تنتقل خصائص </a:t>
            </a:r>
            <a:r>
              <a:rPr lang="ar-IQ" dirty="0" err="1"/>
              <a:t>لاتوجد</a:t>
            </a:r>
            <a:r>
              <a:rPr lang="ar-IQ" dirty="0"/>
              <a:t> في الجيل الحالي بل كانت موجودة في الاجداد.</a:t>
            </a:r>
            <a:r>
              <a:rPr lang="ar-IQ" dirty="0" err="1"/>
              <a:t>واحيانا</a:t>
            </a:r>
            <a:r>
              <a:rPr lang="ar-IQ" dirty="0"/>
              <a:t> يكون للفرد اقل </a:t>
            </a:r>
            <a:r>
              <a:rPr lang="ar-IQ" dirty="0" err="1"/>
              <a:t>من </a:t>
            </a:r>
            <a:r>
              <a:rPr lang="ar-IQ" dirty="0"/>
              <a:t>(46)</a:t>
            </a:r>
            <a:r>
              <a:rPr lang="ar-IQ" dirty="0" err="1"/>
              <a:t>كروموسوم</a:t>
            </a:r>
            <a:r>
              <a:rPr lang="ar-IQ" dirty="0"/>
              <a:t> او </a:t>
            </a:r>
            <a:r>
              <a:rPr lang="ar-IQ" dirty="0" err="1"/>
              <a:t>اكثثر</a:t>
            </a:r>
            <a:r>
              <a:rPr lang="ar-IQ" dirty="0"/>
              <a:t> وينتج عنه تخلف في النمو الجسمي والعقلي واختلافات في بنية </a:t>
            </a:r>
            <a:r>
              <a:rPr lang="ar-IQ" dirty="0" err="1"/>
              <a:t>الجسم </a:t>
            </a:r>
            <a:r>
              <a:rPr lang="ar-IQ" dirty="0"/>
              <a:t>.وان الوراثة تنقل الخصائص البدنية كجنس الفرد ولون جلده وعينيه وشعره وشكل انفه وبنية </a:t>
            </a:r>
            <a:r>
              <a:rPr lang="ar-IQ" dirty="0" err="1"/>
              <a:t>جسمه ،</a:t>
            </a:r>
            <a:endParaRPr lang="ar-IQ" dirty="0"/>
          </a:p>
        </p:txBody>
      </p:sp>
    </p:spTree>
    <p:extLst>
      <p:ext uri="{BB962C8B-B14F-4D97-AF65-F5344CB8AC3E}">
        <p14:creationId xmlns:p14="http://schemas.microsoft.com/office/powerpoint/2010/main" val="3083228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وكذلك فان الوراثة تؤثر على السلوك من خلال التركيب الفسيولوجي فقلنا الذكاء يؤثر في كيفية استجابتنا في المواقف الانفعالية او </a:t>
            </a:r>
            <a:r>
              <a:rPr lang="ar-IQ" dirty="0" err="1"/>
              <a:t>الاجتماعية </a:t>
            </a:r>
            <a:r>
              <a:rPr lang="ar-IQ" dirty="0"/>
              <a:t>،كما ان الوراثة تحدد مدى احتمالية اصابتنا ببعض </a:t>
            </a:r>
            <a:r>
              <a:rPr lang="ar-IQ" dirty="0" err="1"/>
              <a:t>الامراض </a:t>
            </a:r>
            <a:r>
              <a:rPr lang="ar-IQ" dirty="0"/>
              <a:t>,كما اننا نرث الامكانات والقدرات التي تجعل من بعضنا رساما او </a:t>
            </a:r>
            <a:r>
              <a:rPr lang="ar-IQ" dirty="0" err="1"/>
              <a:t>موسيقيا </a:t>
            </a:r>
            <a:r>
              <a:rPr lang="ar-IQ" dirty="0"/>
              <a:t>.</a:t>
            </a:r>
            <a:r>
              <a:rPr lang="ar-IQ" dirty="0" err="1"/>
              <a:t>واذا</a:t>
            </a:r>
            <a:r>
              <a:rPr lang="ar-IQ" dirty="0"/>
              <a:t> كانت البيئة تسمح بتنمية هذه القدرات </a:t>
            </a:r>
            <a:r>
              <a:rPr lang="ar-IQ" dirty="0" err="1"/>
              <a:t>فانها</a:t>
            </a:r>
            <a:r>
              <a:rPr lang="ar-IQ" dirty="0"/>
              <a:t> تتطور بينما بعض البيئات </a:t>
            </a:r>
            <a:r>
              <a:rPr lang="ar-IQ" dirty="0" err="1"/>
              <a:t>لاتوفر</a:t>
            </a:r>
            <a:r>
              <a:rPr lang="ar-IQ" dirty="0"/>
              <a:t> الظروف المناسبة للتنمية لهذه القدرات كالتشجيع والثناء والدعم </a:t>
            </a:r>
            <a:r>
              <a:rPr lang="ar-IQ" dirty="0" err="1"/>
              <a:t>فانها</a:t>
            </a:r>
            <a:r>
              <a:rPr lang="ar-IQ" dirty="0"/>
              <a:t> سوف تضمحل </a:t>
            </a:r>
            <a:r>
              <a:rPr lang="ar-IQ" dirty="0" err="1"/>
              <a:t>ولاتنمو</a:t>
            </a:r>
            <a:r>
              <a:rPr lang="ar-IQ" dirty="0"/>
              <a:t> </a:t>
            </a:r>
            <a:r>
              <a:rPr lang="ar-IQ" dirty="0" err="1"/>
              <a:t>.</a:t>
            </a:r>
            <a:endParaRPr lang="ar-IQ" dirty="0"/>
          </a:p>
        </p:txBody>
      </p:sp>
    </p:spTree>
    <p:extLst>
      <p:ext uri="{BB962C8B-B14F-4D97-AF65-F5344CB8AC3E}">
        <p14:creationId xmlns:p14="http://schemas.microsoft.com/office/powerpoint/2010/main" val="2573413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2-العوامل </a:t>
            </a:r>
            <a:r>
              <a:rPr lang="ar-IQ" dirty="0" err="1"/>
              <a:t>البيئية:-</a:t>
            </a:r>
            <a:endParaRPr lang="en-US" dirty="0"/>
          </a:p>
          <a:p>
            <a:r>
              <a:rPr lang="ar-IQ" dirty="0" err="1"/>
              <a:t>------------------</a:t>
            </a:r>
            <a:endParaRPr lang="en-US" dirty="0"/>
          </a:p>
          <a:p>
            <a:r>
              <a:rPr lang="ar-IQ" dirty="0"/>
              <a:t>تقسم العوامل البيئية </a:t>
            </a:r>
            <a:r>
              <a:rPr lang="ar-IQ" dirty="0" err="1"/>
              <a:t>الى :-</a:t>
            </a:r>
            <a:r>
              <a:rPr lang="ar-IQ" dirty="0"/>
              <a:t>							</a:t>
            </a:r>
            <a:endParaRPr lang="en-US" dirty="0"/>
          </a:p>
          <a:p>
            <a:r>
              <a:rPr lang="ar-IQ" dirty="0"/>
              <a:t>1-العوامل </a:t>
            </a:r>
            <a:r>
              <a:rPr lang="ar-IQ" dirty="0" err="1"/>
              <a:t>الجنينية :-</a:t>
            </a:r>
            <a:endParaRPr lang="en-US" dirty="0"/>
          </a:p>
          <a:p>
            <a:r>
              <a:rPr lang="ar-IQ" dirty="0" err="1"/>
              <a:t>------------------</a:t>
            </a:r>
            <a:endParaRPr lang="en-US" dirty="0"/>
          </a:p>
          <a:p>
            <a:r>
              <a:rPr lang="ar-IQ" dirty="0"/>
              <a:t>ان حياة الانسان </a:t>
            </a:r>
            <a:r>
              <a:rPr lang="ar-IQ" dirty="0" err="1"/>
              <a:t>تبدا</a:t>
            </a:r>
            <a:r>
              <a:rPr lang="ar-IQ" dirty="0"/>
              <a:t> منذ اللحظة التي يتم فيها تكوين البويضة المخصبة ويرتبط الجنين بأمه بواسطة الحبل السري </a:t>
            </a:r>
            <a:r>
              <a:rPr lang="ar-IQ" dirty="0" err="1"/>
              <a:t>ولايرتبط</a:t>
            </a:r>
            <a:r>
              <a:rPr lang="ar-IQ" dirty="0"/>
              <a:t> جهازه العصبي </a:t>
            </a:r>
            <a:r>
              <a:rPr lang="ar-IQ" dirty="0" err="1"/>
              <a:t>بالام</a:t>
            </a:r>
            <a:r>
              <a:rPr lang="ar-IQ" dirty="0"/>
              <a:t> كما ان دمه </a:t>
            </a:r>
            <a:r>
              <a:rPr lang="ar-IQ" dirty="0" err="1"/>
              <a:t>لايمتزج</a:t>
            </a:r>
            <a:r>
              <a:rPr lang="ar-IQ" dirty="0"/>
              <a:t> بدمها </a:t>
            </a:r>
            <a:r>
              <a:rPr lang="ar-IQ" dirty="0" err="1"/>
              <a:t>لانه</a:t>
            </a:r>
            <a:r>
              <a:rPr lang="ar-IQ" dirty="0"/>
              <a:t> مفصول بواسطة غشاء </a:t>
            </a:r>
            <a:r>
              <a:rPr lang="ar-IQ" dirty="0" err="1"/>
              <a:t>نصق</a:t>
            </a:r>
            <a:r>
              <a:rPr lang="ar-IQ" dirty="0"/>
              <a:t> ناضج بحيث </a:t>
            </a:r>
            <a:r>
              <a:rPr lang="ar-IQ" dirty="0" err="1"/>
              <a:t>لاينتقل</a:t>
            </a:r>
            <a:r>
              <a:rPr lang="ar-IQ" dirty="0"/>
              <a:t> الى الجنين من امه </a:t>
            </a:r>
            <a:r>
              <a:rPr lang="ar-IQ" dirty="0" err="1"/>
              <a:t>الا</a:t>
            </a:r>
            <a:r>
              <a:rPr lang="ar-IQ" dirty="0"/>
              <a:t> المواد </a:t>
            </a:r>
            <a:r>
              <a:rPr lang="ar-IQ" dirty="0" err="1"/>
              <a:t>الكيمياوية</a:t>
            </a:r>
            <a:r>
              <a:rPr lang="ar-IQ" dirty="0"/>
              <a:t> التي يحملها الدم </a:t>
            </a:r>
            <a:r>
              <a:rPr lang="ar-IQ" dirty="0" err="1"/>
              <a:t>والاوكسجين</a:t>
            </a:r>
            <a:r>
              <a:rPr lang="ar-IQ" dirty="0"/>
              <a:t> والغذاء </a:t>
            </a:r>
            <a:r>
              <a:rPr lang="ar-IQ" dirty="0" err="1"/>
              <a:t>والهرمونات</a:t>
            </a:r>
            <a:r>
              <a:rPr lang="ar-IQ" dirty="0"/>
              <a:t> </a:t>
            </a:r>
            <a:r>
              <a:rPr lang="ar-IQ" dirty="0" err="1"/>
              <a:t>والاجسام</a:t>
            </a:r>
            <a:r>
              <a:rPr lang="ar-IQ" dirty="0"/>
              <a:t> الحيوية المضادة عن طريق </a:t>
            </a:r>
            <a:r>
              <a:rPr lang="ar-IQ" dirty="0" err="1"/>
              <a:t>المشيمة،</a:t>
            </a:r>
            <a:endParaRPr lang="ar-IQ" dirty="0"/>
          </a:p>
        </p:txBody>
      </p:sp>
    </p:spTree>
    <p:extLst>
      <p:ext uri="{BB962C8B-B14F-4D97-AF65-F5344CB8AC3E}">
        <p14:creationId xmlns:p14="http://schemas.microsoft.com/office/powerpoint/2010/main" val="1092204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a:p>
            <a:pPr>
              <a:buNone/>
            </a:pPr>
            <a:r>
              <a:rPr lang="ar-IQ" dirty="0"/>
              <a:t>*وقد اظهرت البحوث ان هذه المرحلة تؤثر على نمو الجنين فحالة الام الانفعالية لها تأثير كبير في سلوك الجنين ونموه كالقلق والخوف والغضب اذ تفرز الغدد الصماء </a:t>
            </a:r>
            <a:r>
              <a:rPr lang="ar-IQ" dirty="0" err="1"/>
              <a:t>والهرمونات</a:t>
            </a:r>
            <a:r>
              <a:rPr lang="ar-IQ" dirty="0"/>
              <a:t> اثناء الانفعالات </a:t>
            </a:r>
            <a:r>
              <a:rPr lang="ar-IQ" dirty="0" err="1"/>
              <a:t>افرازات</a:t>
            </a:r>
            <a:r>
              <a:rPr lang="ar-IQ" dirty="0"/>
              <a:t> تؤدي الى تغير في كيميائية الدم وتنتقل الى دم الجنين مما يؤدي الى انجاب اطفال </a:t>
            </a:r>
            <a:r>
              <a:rPr lang="ar-IQ" dirty="0" err="1"/>
              <a:t>كثيروا</a:t>
            </a:r>
            <a:r>
              <a:rPr lang="ar-IQ" dirty="0"/>
              <a:t> الحركة وذوي اوزان قليلة ومضطربون في </a:t>
            </a:r>
            <a:r>
              <a:rPr lang="ar-IQ" dirty="0" err="1"/>
              <a:t>النوم .</a:t>
            </a:r>
            <a:endParaRPr lang="ar-IQ" dirty="0"/>
          </a:p>
        </p:txBody>
      </p:sp>
    </p:spTree>
    <p:extLst>
      <p:ext uri="{BB962C8B-B14F-4D97-AF65-F5344CB8AC3E}">
        <p14:creationId xmlns:p14="http://schemas.microsoft.com/office/powerpoint/2010/main" val="3575433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كما ان الصحة العامة للام من العوامل المهمة والمؤثرة على نمو الجنين وسلوكه </a:t>
            </a:r>
            <a:r>
              <a:rPr lang="ar-IQ" dirty="0" err="1"/>
              <a:t>فالام</a:t>
            </a:r>
            <a:r>
              <a:rPr lang="ar-IQ" dirty="0"/>
              <a:t> المريضة ممكن ان يكون طفلها ضعيفا </a:t>
            </a:r>
            <a:r>
              <a:rPr lang="ar-IQ" dirty="0" err="1"/>
              <a:t>ومريضا </a:t>
            </a:r>
            <a:r>
              <a:rPr lang="ar-IQ" dirty="0"/>
              <a:t>.كما ان استخدام المخدرات والمسكرات له اثر على نمو الجنين وبالرغم من ان الجنين </a:t>
            </a:r>
            <a:r>
              <a:rPr lang="ar-IQ" dirty="0" err="1"/>
              <a:t>لايصاب</a:t>
            </a:r>
            <a:r>
              <a:rPr lang="ar-IQ" dirty="0"/>
              <a:t> </a:t>
            </a:r>
            <a:r>
              <a:rPr lang="ar-IQ" dirty="0" err="1"/>
              <a:t>بالامراض</a:t>
            </a:r>
            <a:r>
              <a:rPr lang="ar-IQ" dirty="0"/>
              <a:t> التي </a:t>
            </a:r>
            <a:r>
              <a:rPr lang="ar-IQ" dirty="0" err="1"/>
              <a:t>لاتصاب</a:t>
            </a:r>
            <a:r>
              <a:rPr lang="ar-IQ" dirty="0"/>
              <a:t> </a:t>
            </a:r>
            <a:r>
              <a:rPr lang="ar-IQ" dirty="0" err="1"/>
              <a:t>بها</a:t>
            </a:r>
            <a:r>
              <a:rPr lang="ar-IQ" dirty="0"/>
              <a:t> الام </a:t>
            </a:r>
            <a:r>
              <a:rPr lang="ar-IQ" dirty="0" err="1"/>
              <a:t>الا</a:t>
            </a:r>
            <a:r>
              <a:rPr lang="ar-IQ" dirty="0"/>
              <a:t> ان الامراض تؤدي الى تغير التركيب الكيميائي لدى الام لذلك يكون اثرها كبيرا على الجنين مثلا اصابة الام بالحصبة الالمانية خلال الاشهر الثلاث الاولى من الحمل يؤدي الى فقدان السمع او العمى او التخلف </a:t>
            </a:r>
            <a:r>
              <a:rPr lang="ar-IQ" dirty="0" err="1"/>
              <a:t>العقلي .</a:t>
            </a:r>
            <a:endParaRPr lang="en-US" dirty="0"/>
          </a:p>
          <a:p>
            <a:endParaRPr lang="ar-IQ" dirty="0"/>
          </a:p>
        </p:txBody>
      </p:sp>
    </p:spTree>
    <p:extLst>
      <p:ext uri="{BB962C8B-B14F-4D97-AF65-F5344CB8AC3E}">
        <p14:creationId xmlns:p14="http://schemas.microsoft.com/office/powerpoint/2010/main" val="63524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2- العوامل </a:t>
            </a:r>
            <a:r>
              <a:rPr lang="ar-IQ" dirty="0" err="1"/>
              <a:t>الثقافية :-</a:t>
            </a:r>
            <a:r>
              <a:rPr lang="ar-IQ" dirty="0"/>
              <a:t>	</a:t>
            </a:r>
            <a:endParaRPr lang="en-US" dirty="0"/>
          </a:p>
          <a:p>
            <a:r>
              <a:rPr lang="ar-IQ" dirty="0" err="1"/>
              <a:t>----------------------</a:t>
            </a:r>
            <a:endParaRPr lang="en-US" dirty="0"/>
          </a:p>
          <a:p>
            <a:r>
              <a:rPr lang="ar-IQ" dirty="0"/>
              <a:t>ان الثقافة تعني انواع من السلوك </a:t>
            </a:r>
            <a:r>
              <a:rPr lang="ar-IQ" dirty="0" err="1"/>
              <a:t>والتغكير</a:t>
            </a:r>
            <a:r>
              <a:rPr lang="ar-IQ" dirty="0"/>
              <a:t> التي تنتقل من جيل الى اخر ضمن المجتمع وتشمل العادات والتقاليد </a:t>
            </a:r>
            <a:r>
              <a:rPr lang="ar-IQ" dirty="0" err="1"/>
              <a:t>والافكار</a:t>
            </a:r>
            <a:r>
              <a:rPr lang="ar-IQ" dirty="0"/>
              <a:t> والدين </a:t>
            </a:r>
            <a:r>
              <a:rPr lang="ar-IQ" dirty="0" err="1"/>
              <a:t>والاعراف</a:t>
            </a:r>
            <a:r>
              <a:rPr lang="ar-IQ" dirty="0"/>
              <a:t> والنظم والقوانين </a:t>
            </a:r>
            <a:r>
              <a:rPr lang="ar-IQ" dirty="0" err="1"/>
              <a:t>والفن </a:t>
            </a:r>
            <a:r>
              <a:rPr lang="ar-IQ" dirty="0"/>
              <a:t>،وهذه الثقافة تطبع افرادها الذين يعيشون فيها بخصائص وعادات ومفاهيم </a:t>
            </a:r>
            <a:r>
              <a:rPr lang="ar-IQ" dirty="0" err="1"/>
              <a:t>وافكار</a:t>
            </a:r>
            <a:r>
              <a:rPr lang="ar-IQ" dirty="0"/>
              <a:t> </a:t>
            </a:r>
            <a:r>
              <a:rPr lang="ar-IQ" dirty="0" err="1"/>
              <a:t>وانواع</a:t>
            </a:r>
            <a:r>
              <a:rPr lang="ar-IQ" dirty="0"/>
              <a:t> من السلوك تغاير ما لدى افراد تكونوا في ثقافة </a:t>
            </a:r>
            <a:r>
              <a:rPr lang="ar-IQ" dirty="0" err="1"/>
              <a:t>اخرى </a:t>
            </a:r>
            <a:r>
              <a:rPr lang="ar-IQ" dirty="0"/>
              <a:t>,ويتأثر الفرد بثقافة مجتمعه منذ لحظة الميلاد ويتطبع بالثقافة الموجود فيها اذ انها تشكل خبراته وسلوكه وتطبع شخصيته عن طريق الاسرة والتربية والضبط </a:t>
            </a:r>
            <a:r>
              <a:rPr lang="ar-IQ" dirty="0" err="1"/>
              <a:t>الاجتماعي .</a:t>
            </a:r>
            <a:endParaRPr lang="en-US" dirty="0"/>
          </a:p>
        </p:txBody>
      </p:sp>
    </p:spTree>
    <p:extLst>
      <p:ext uri="{BB962C8B-B14F-4D97-AF65-F5344CB8AC3E}">
        <p14:creationId xmlns:p14="http://schemas.microsoft.com/office/powerpoint/2010/main" val="2021905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فالمعتقدات في مجتمع ما تعتبر مشتركة تقريبا لكل افراد </a:t>
            </a:r>
            <a:r>
              <a:rPr lang="ar-IQ" dirty="0" err="1"/>
              <a:t>المجتمع </a:t>
            </a:r>
            <a:r>
              <a:rPr lang="ar-IQ" dirty="0"/>
              <a:t>، فالطقوس والاحتفالات والرسوم في الثقافة توضح لنا معتقدات افراد تلك الثقافة لذلك لها تأثيرات على سلوك </a:t>
            </a:r>
            <a:r>
              <a:rPr lang="ar-IQ" dirty="0" err="1"/>
              <a:t>افرادها </a:t>
            </a:r>
            <a:r>
              <a:rPr lang="ar-IQ" dirty="0"/>
              <a:t>.وكذلك فان العادات والمعايير التي يشترك فيها افراد ثقافة ما فهناك عادات كعادات الطعام وطريقة اكله يشترك </a:t>
            </a:r>
            <a:r>
              <a:rPr lang="ar-IQ" dirty="0" err="1"/>
              <a:t>بها</a:t>
            </a:r>
            <a:r>
              <a:rPr lang="ar-IQ" dirty="0"/>
              <a:t> افراد </a:t>
            </a:r>
            <a:r>
              <a:rPr lang="ar-IQ" dirty="0" err="1"/>
              <a:t>المجتمع </a:t>
            </a:r>
            <a:r>
              <a:rPr lang="ar-IQ" dirty="0"/>
              <a:t>،</a:t>
            </a:r>
            <a:r>
              <a:rPr lang="ar-IQ" dirty="0" err="1"/>
              <a:t>ولايحاسب</a:t>
            </a:r>
            <a:r>
              <a:rPr lang="ar-IQ" dirty="0"/>
              <a:t> المجتمع اختلاف الفرد في عاداته عن عادات </a:t>
            </a:r>
            <a:r>
              <a:rPr lang="ar-IQ" dirty="0" err="1"/>
              <a:t>المجتمع </a:t>
            </a:r>
            <a:r>
              <a:rPr lang="ar-IQ" dirty="0"/>
              <a:t>، اما المعايير التي اتفق عليها افراد المجتمع فان المجتمع يعاقب الافراد الذين ينحرفون عنها كالعدوان مثلا وكذلك الحال بالنسبة </a:t>
            </a:r>
            <a:r>
              <a:rPr lang="ar-IQ" dirty="0" err="1"/>
              <a:t>للقيم .</a:t>
            </a:r>
            <a:endParaRPr lang="en-US" dirty="0"/>
          </a:p>
        </p:txBody>
      </p:sp>
    </p:spTree>
    <p:extLst>
      <p:ext uri="{BB962C8B-B14F-4D97-AF65-F5344CB8AC3E}">
        <p14:creationId xmlns:p14="http://schemas.microsoft.com/office/powerpoint/2010/main" val="224698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3. العوامل الشخصية</a:t>
            </a:r>
          </a:p>
        </p:txBody>
      </p:sp>
      <p:sp>
        <p:nvSpPr>
          <p:cNvPr id="3" name="عنصر نائب للمحتوى 2"/>
          <p:cNvSpPr>
            <a:spLocks noGrp="1"/>
          </p:cNvSpPr>
          <p:nvPr>
            <p:ph idx="1"/>
          </p:nvPr>
        </p:nvSpPr>
        <p:spPr/>
        <p:txBody>
          <a:bodyPr>
            <a:normAutofit fontScale="92500" lnSpcReduction="10000"/>
          </a:bodyPr>
          <a:lstStyle/>
          <a:p>
            <a:r>
              <a:rPr lang="ar-IQ" dirty="0"/>
              <a:t>الاحتياجات</a:t>
            </a:r>
          </a:p>
          <a:p>
            <a:r>
              <a:rPr lang="ar-IQ" dirty="0"/>
              <a:t>المستوي العقلي</a:t>
            </a:r>
          </a:p>
          <a:p>
            <a:r>
              <a:rPr lang="ar-IQ" dirty="0"/>
              <a:t>الدوافع    ---------------------								</a:t>
            </a:r>
            <a:endParaRPr lang="en-US" dirty="0"/>
          </a:p>
          <a:p>
            <a:r>
              <a:rPr lang="ar-IQ" dirty="0"/>
              <a:t>تعتبر الدوافع من الموضوعات المهمة </a:t>
            </a:r>
            <a:r>
              <a:rPr lang="ar-IQ" dirty="0" err="1"/>
              <a:t>لانها</a:t>
            </a:r>
            <a:r>
              <a:rPr lang="ar-IQ" dirty="0"/>
              <a:t> تفسر السلوك الانساني وهي مهمة لكل من له صلة بقيادة </a:t>
            </a:r>
            <a:r>
              <a:rPr lang="ar-IQ" dirty="0" err="1"/>
              <a:t>ونوجيه</a:t>
            </a:r>
            <a:r>
              <a:rPr lang="ar-IQ" dirty="0"/>
              <a:t> الافراد او العمل من اجل اكسابهم مهارات ومعارف جديدة فهي مهمة </a:t>
            </a:r>
            <a:r>
              <a:rPr lang="ar-IQ" dirty="0" err="1"/>
              <a:t>للاخصاي</a:t>
            </a:r>
            <a:r>
              <a:rPr lang="ar-IQ" dirty="0"/>
              <a:t> الاجتماعي ورجال القانون </a:t>
            </a:r>
            <a:r>
              <a:rPr lang="ar-IQ" dirty="0" err="1"/>
              <a:t>لانها</a:t>
            </a:r>
            <a:r>
              <a:rPr lang="ar-IQ" dirty="0"/>
              <a:t> تكمن وراء تكرار الجرائم وهي مهمة في المجال التربوي لمعرفة دوافع وميول </a:t>
            </a:r>
            <a:r>
              <a:rPr lang="ar-IQ" dirty="0" err="1"/>
              <a:t>الطلبة .</a:t>
            </a:r>
            <a:endParaRPr lang="en-US" dirty="0"/>
          </a:p>
          <a:p>
            <a:endParaRPr lang="ar-IQ" dirty="0"/>
          </a:p>
        </p:txBody>
      </p:sp>
    </p:spTree>
    <p:extLst>
      <p:ext uri="{BB962C8B-B14F-4D97-AF65-F5344CB8AC3E}">
        <p14:creationId xmlns:p14="http://schemas.microsoft.com/office/powerpoint/2010/main" val="252368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وقد اخذ الكثير من الفلاسفة والمفكرين على عاتقهم التفكير في هذا الكون والنفس البشرية ووضع الكثير من الحقائق والمفاهيم والنظريات عبر </a:t>
            </a:r>
            <a:r>
              <a:rPr lang="ar-IQ" dirty="0" err="1"/>
              <a:t>التاريخ </a:t>
            </a:r>
            <a:r>
              <a:rPr lang="ar-IQ" dirty="0"/>
              <a:t>.وتعتبر الحضارة اليونانية من الحضارات التي اهتمت بالفلسفة وعلم النفس ودرسوهما دراسة منظمة على يد العديد من العلماء </a:t>
            </a:r>
            <a:r>
              <a:rPr lang="ar-IQ" dirty="0" err="1"/>
              <a:t>اشهرهم </a:t>
            </a:r>
            <a:r>
              <a:rPr lang="ar-IQ" dirty="0"/>
              <a:t>(</a:t>
            </a:r>
            <a:r>
              <a:rPr lang="ar-IQ" dirty="0" err="1"/>
              <a:t>يمقريطس</a:t>
            </a:r>
            <a:r>
              <a:rPr lang="ar-IQ" dirty="0"/>
              <a:t> )وله نظرية في الاحساس التي تعني بان العضو الحساس مهيأ لاستقبال الاحساسات الخاصة </a:t>
            </a:r>
            <a:r>
              <a:rPr lang="ar-IQ" dirty="0" err="1"/>
              <a:t>به.</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ام (</a:t>
            </a:r>
            <a:r>
              <a:rPr lang="ar-IQ" u="sng" dirty="0"/>
              <a:t>سقراط</a:t>
            </a:r>
            <a:r>
              <a:rPr lang="ar-IQ" dirty="0"/>
              <a:t>) فقد اهتم بالانسان ومن اهم تعاليمه النفسية (اعرف نفسك) ويرى ان الطبيعة الانسانية تحتوي على قوتين هما(العقل،والشهوة) وانهما في صراع دائم .</a:t>
            </a:r>
          </a:p>
          <a:p>
            <a:endParaRPr lang="ar-IQ" dirty="0"/>
          </a:p>
          <a:p>
            <a:r>
              <a:rPr lang="ar-IQ" dirty="0"/>
              <a:t>اما (</a:t>
            </a:r>
            <a:r>
              <a:rPr lang="ar-IQ" u="sng" dirty="0"/>
              <a:t>افلاطون</a:t>
            </a:r>
            <a:r>
              <a:rPr lang="ar-IQ" dirty="0"/>
              <a:t>) فله اسهامات واسعة في علم النفس القديم واهمها نظريته في النفس التي يرى انها تحتوي على ثلاثة اقسام وهي (النفس العاقلة ومركزها الرأس، الغاضبة مركزها االقلب و الشهوانية و مركزها البطن)</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a:t>اما</a:t>
            </a:r>
            <a:r>
              <a:rPr lang="ar-IQ" u="sng" dirty="0"/>
              <a:t> ارسطو </a:t>
            </a:r>
            <a:r>
              <a:rPr lang="ar-IQ" dirty="0"/>
              <a:t>مؤلف كتاب (النفس)ويرجع الفضل له في تطوير المنهج العلمي من خلال اهتمامه بالاستقراء والملاحظة ،ويرى بان الانسان عبارة عن (مادة،وصورة) فالمادة هي جسمه والصورة هي نفسه واكدت نظريته ذلك ،بان النفس والجسم كلا واحدا لايتجزأ.ويرى ان الانسان كائن اجتماعي يعيش وسط جماعة يؤثر ويتأثر بها وركز على الاسرة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buNone/>
            </a:pPr>
            <a:endParaRPr lang="ar-IQ" dirty="0"/>
          </a:p>
          <a:p>
            <a:pPr>
              <a:buNone/>
            </a:pPr>
            <a:r>
              <a:rPr lang="ar-IQ" dirty="0"/>
              <a:t> </a:t>
            </a:r>
            <a:endParaRPr lang="en-US" dirty="0"/>
          </a:p>
          <a:p>
            <a:r>
              <a:rPr lang="ar-IQ" dirty="0"/>
              <a:t>واستمر تلازم الفلسفة مع علم النفس حتى جاء العالم الالماني (وليم فونت )1879 م والذي اسس اول مختبر لعلم النفس في مدينة (ليبنرج) بألمانيا ،ومن ذلك الوقت استقل علم النفس عن الفلسفة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br>
              <a:rPr lang="ar-IQ" dirty="0"/>
            </a:br>
            <a:r>
              <a:rPr lang="ar-IQ" dirty="0"/>
              <a:t>تعريف علم </a:t>
            </a:r>
            <a:r>
              <a:rPr lang="ar-IQ"/>
              <a:t>النفس :-</a:t>
            </a:r>
            <a:br>
              <a:rPr lang="en-US" dirty="0"/>
            </a:br>
            <a:endParaRPr lang="ar-IQ" dirty="0"/>
          </a:p>
        </p:txBody>
      </p:sp>
      <p:sp>
        <p:nvSpPr>
          <p:cNvPr id="3" name="عنصر نائب للمحتوى 2"/>
          <p:cNvSpPr>
            <a:spLocks noGrp="1"/>
          </p:cNvSpPr>
          <p:nvPr>
            <p:ph idx="1"/>
          </p:nvPr>
        </p:nvSpPr>
        <p:spPr/>
        <p:txBody>
          <a:bodyPr>
            <a:normAutofit/>
          </a:bodyPr>
          <a:lstStyle/>
          <a:p>
            <a:r>
              <a:rPr lang="ar-IQ" dirty="0"/>
              <a:t>1-عرفه مراد:- بأنه (العلم الذي يدرس الانسان ككائن حي يرغب ويحس ويدرك وينفعل ويتذكر ويتعلم ويفكر ويعبر وهو في كل ذلك يتأثر بالمجتمع الذي يعيش فيه ويؤثر فيه)</a:t>
            </a:r>
            <a:endParaRPr lang="en-US" dirty="0"/>
          </a:p>
          <a:p>
            <a:r>
              <a:rPr lang="ar-IQ" dirty="0"/>
              <a:t>2-عرفه ستانجر:- بأنه (العلم الذي يدرس </a:t>
            </a:r>
            <a:r>
              <a:rPr lang="ar-IQ" u="sng" dirty="0"/>
              <a:t>السلوك</a:t>
            </a:r>
            <a:r>
              <a:rPr lang="ar-IQ" dirty="0"/>
              <a:t> والخبرة الانسانية )وهكذا يرى ستانجر بان الانسان كائن حي على جانب كبير من التعقيد ،فهو لايتعامل مع البيئة كما هي بل يتفاعل معها ويدركها ويؤثر فيها ،بل يغير منها ،فالخبرة الانسانية تميز الانسان عن الكائنات الحية الاخرى .</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 </a:t>
            </a:r>
            <a:br>
              <a:rPr lang="ar-IQ" dirty="0"/>
            </a:br>
            <a:r>
              <a:rPr lang="ar-IQ" dirty="0"/>
              <a:t>موضوع علم النفس العام </a:t>
            </a:r>
            <a:br>
              <a:rPr lang="en-US" dirty="0"/>
            </a:br>
            <a:endParaRPr lang="ar-IQ" dirty="0"/>
          </a:p>
        </p:txBody>
      </p:sp>
      <p:sp>
        <p:nvSpPr>
          <p:cNvPr id="3" name="عنصر نائب للمحتوى 2"/>
          <p:cNvSpPr>
            <a:spLocks noGrp="1"/>
          </p:cNvSpPr>
          <p:nvPr>
            <p:ph idx="1"/>
          </p:nvPr>
        </p:nvSpPr>
        <p:spPr/>
        <p:txBody>
          <a:bodyPr>
            <a:normAutofit/>
          </a:bodyPr>
          <a:lstStyle/>
          <a:p>
            <a:r>
              <a:rPr lang="ar-IQ" dirty="0"/>
              <a:t>موضوع علم النفس هو الانسان ككائن حي يعيش في بيئته ويتفاعل مع الناس والاشياء في صراع مستمر وكفاح لكسب العيش والحصول على المأوى واشباع الحاجات البيولوجية والنفسية والاجتماعية .وقد لايجد الانسان ان جميع الامور سهلة ،مسيرة بل كثيرا ما يجد العقبات والصعوبات التي تعوقه عن تحقيق اهدافه وقد يحاول الانسان ان (يعدل)من سلوكه ليتوائم مع الظروف مستخدما ما لديه من قدرات وذكاء وفهم وابتكار ليحل المشكلات التي تواجهه.</a:t>
            </a:r>
          </a:p>
        </p:txBody>
      </p:sp>
    </p:spTree>
    <p:extLst>
      <p:ext uri="{BB962C8B-B14F-4D97-AF65-F5344CB8AC3E}">
        <p14:creationId xmlns:p14="http://schemas.microsoft.com/office/powerpoint/2010/main" val="1270771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 وهو يساعد في تحقيق العديد من الاغراض  </a:t>
            </a:r>
            <a:r>
              <a:rPr lang="ar-IQ" dirty="0" err="1"/>
              <a:t>أهمها:-</a:t>
            </a:r>
            <a:endParaRPr lang="en-US" dirty="0"/>
          </a:p>
          <a:p>
            <a:r>
              <a:rPr lang="ar-IQ" dirty="0"/>
              <a:t>1-دراسة سلوك الانسان وغيره من </a:t>
            </a:r>
            <a:r>
              <a:rPr lang="ar-IQ" dirty="0" err="1"/>
              <a:t>الحيوانات </a:t>
            </a:r>
            <a:r>
              <a:rPr lang="ar-IQ" dirty="0"/>
              <a:t>، والعوامل التي تؤثر في </a:t>
            </a:r>
            <a:r>
              <a:rPr lang="ar-IQ" dirty="0" err="1"/>
              <a:t>السلوك .</a:t>
            </a:r>
            <a:endParaRPr lang="en-US" dirty="0"/>
          </a:p>
          <a:p>
            <a:r>
              <a:rPr lang="ar-IQ" dirty="0"/>
              <a:t>2-فهم الفرد لنفسه وسلوكه ودوافعه وفهمه لسلوك الاخرين </a:t>
            </a:r>
            <a:r>
              <a:rPr lang="ar-IQ" dirty="0" err="1"/>
              <a:t>ودوافعهم .</a:t>
            </a:r>
            <a:endParaRPr lang="en-US" dirty="0"/>
          </a:p>
          <a:p>
            <a:r>
              <a:rPr lang="ar-IQ" dirty="0"/>
              <a:t>3-دراسة الفروق بين الافراد والجماعات والسلالات في القدرات العقلية والمزاجية </a:t>
            </a:r>
            <a:r>
              <a:rPr lang="ar-IQ" dirty="0" err="1"/>
              <a:t>والشخصية .</a:t>
            </a:r>
            <a:endParaRPr lang="ar-IQ" dirty="0"/>
          </a:p>
        </p:txBody>
      </p:sp>
    </p:spTree>
    <p:extLst>
      <p:ext uri="{BB962C8B-B14F-4D97-AF65-F5344CB8AC3E}">
        <p14:creationId xmlns:p14="http://schemas.microsoft.com/office/powerpoint/2010/main" val="429236200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1831</Words>
  <Application>Microsoft Macintosh PowerPoint</Application>
  <PresentationFormat>On-screen Show (4:3)</PresentationFormat>
  <Paragraphs>98</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سمة Office</vt:lpstr>
      <vt:lpstr>محاضرات في علم النفس العام قسم علم النفس- الفرقة الاولي اداب- بنها</vt:lpstr>
      <vt:lpstr>تطور علم النفس :-</vt:lpstr>
      <vt:lpstr>PowerPoint Presentation</vt:lpstr>
      <vt:lpstr>PowerPoint Presentation</vt:lpstr>
      <vt:lpstr>PowerPoint Presentation</vt:lpstr>
      <vt:lpstr>PowerPoint Presentation</vt:lpstr>
      <vt:lpstr> تعريف علم النفس :- </vt:lpstr>
      <vt:lpstr>  موضوع علم النفس العام  </vt:lpstr>
      <vt:lpstr>PowerPoint Presentation</vt:lpstr>
      <vt:lpstr>PowerPoint Presentation</vt:lpstr>
      <vt:lpstr>PowerPoint Presentation</vt:lpstr>
      <vt:lpstr>مفاهيم محورية فى علم النفس </vt:lpstr>
      <vt:lpstr> السلوك </vt:lpstr>
      <vt:lpstr>PowerPoint Presentation</vt:lpstr>
      <vt:lpstr>PowerPoint Presentation</vt:lpstr>
      <vt:lpstr>السلوك  وانواع المثيرات والاستجابات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العوامل الشخصية</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النفس العام</dc:title>
  <dc:creator>aeea</dc:creator>
  <cp:lastModifiedBy>ansam.alshaikh</cp:lastModifiedBy>
  <cp:revision>19</cp:revision>
  <dcterms:created xsi:type="dcterms:W3CDTF">2018-12-30T07:16:25Z</dcterms:created>
  <dcterms:modified xsi:type="dcterms:W3CDTF">2020-11-27T12:53:35Z</dcterms:modified>
</cp:coreProperties>
</file>