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0" r:id="rId2"/>
    <p:sldId id="274" r:id="rId3"/>
    <p:sldId id="276" r:id="rId4"/>
    <p:sldId id="307" r:id="rId5"/>
    <p:sldId id="277" r:id="rId6"/>
    <p:sldId id="310" r:id="rId7"/>
    <p:sldId id="308" r:id="rId8"/>
    <p:sldId id="278" r:id="rId9"/>
    <p:sldId id="280" r:id="rId10"/>
    <p:sldId id="303" r:id="rId11"/>
    <p:sldId id="275" r:id="rId12"/>
    <p:sldId id="30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4749F-EC47-794A-AEEC-CF989FD963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983CC8-FD82-9D46-8D71-B575A65E05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CE8C69-7BE2-E94B-B148-956D9CBCE786}"/>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5" name="Footer Placeholder 4">
            <a:extLst>
              <a:ext uri="{FF2B5EF4-FFF2-40B4-BE49-F238E27FC236}">
                <a16:creationId xmlns:a16="http://schemas.microsoft.com/office/drawing/2014/main" id="{FC95AADA-F4B4-804C-BB05-83658F2D3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AE890-C46D-8145-80BC-5EDB675E793A}"/>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318470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FC7D7-3612-DF48-9041-4582C30652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19FF5C-DBE2-A94B-865B-ABB1649454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8C028-9345-3D46-8EAE-1B35AFE5DEA2}"/>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5" name="Footer Placeholder 4">
            <a:extLst>
              <a:ext uri="{FF2B5EF4-FFF2-40B4-BE49-F238E27FC236}">
                <a16:creationId xmlns:a16="http://schemas.microsoft.com/office/drawing/2014/main" id="{7BD8ABED-976B-1149-B6DF-682E7F96B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B9B2D-EBF6-5B4E-8968-97F12964A27A}"/>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415432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938161-88E0-8A47-A9A5-5B140D7A9E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810FA7-6F96-044B-A1E2-F5B97452A7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E71C5-8B22-7448-861E-F8AAA52719DD}"/>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5" name="Footer Placeholder 4">
            <a:extLst>
              <a:ext uri="{FF2B5EF4-FFF2-40B4-BE49-F238E27FC236}">
                <a16:creationId xmlns:a16="http://schemas.microsoft.com/office/drawing/2014/main" id="{19D6B965-5A7F-7E41-8B92-90DCD3208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5AB67B-A02F-764B-8A38-037F37964F47}"/>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220354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A7DD1-8911-1942-872A-8F19DDE0A6E7}"/>
              </a:ext>
            </a:extLst>
          </p:cNvPr>
          <p:cNvSpPr>
            <a:spLocks noGrp="1"/>
          </p:cNvSpPr>
          <p:nvPr>
            <p:ph type="title"/>
          </p:nvPr>
        </p:nvSpPr>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5A989D18-75B8-6A45-81F8-8B191D30B124}"/>
              </a:ext>
            </a:extLst>
          </p:cNvPr>
          <p:cNvSpPr>
            <a:spLocks noGrp="1"/>
          </p:cNvSpPr>
          <p:nvPr>
            <p:ph idx="1"/>
          </p:nvPr>
        </p:nvSpPr>
        <p:spPr/>
        <p:txBody>
          <a:bodyPr/>
          <a:lstStyle>
            <a:lvl1pPr algn="r" rtl="1">
              <a:defRPr/>
            </a:lvl1pPr>
            <a:lvl2pPr algn="r" rtl="1">
              <a:defRPr/>
            </a:lvl2pPr>
            <a:lvl3pPr algn="r" rtl="1">
              <a:defRPr/>
            </a:lvl3pPr>
            <a:lvl4pPr algn="r" rtl="1">
              <a:defRPr/>
            </a:lvl4pPr>
            <a:lvl5pPr algn="r" rtl="1">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113A0-81DE-2F4D-87A8-F6773BFE6BCC}"/>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5" name="Footer Placeholder 4">
            <a:extLst>
              <a:ext uri="{FF2B5EF4-FFF2-40B4-BE49-F238E27FC236}">
                <a16:creationId xmlns:a16="http://schemas.microsoft.com/office/drawing/2014/main" id="{3C876099-F7FA-014B-A733-7E175E84E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F8025-F1FC-6D49-89B4-F27B60090737}"/>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321879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D5B9-0C96-5443-89D0-103339E88F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35723D-7031-B445-B662-7159F922D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36654D-72A5-754B-AD73-E160FB3CD7C6}"/>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5" name="Footer Placeholder 4">
            <a:extLst>
              <a:ext uri="{FF2B5EF4-FFF2-40B4-BE49-F238E27FC236}">
                <a16:creationId xmlns:a16="http://schemas.microsoft.com/office/drawing/2014/main" id="{0659F5CD-5AAC-9642-84AE-71315A77C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36FDA-FB65-834C-86B8-22F693C1DE45}"/>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190949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55B5-DCF3-BC49-B843-8609DCAC07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45A533-9C04-2F4E-9295-57AA24F300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612C9F-7213-E540-A595-F6CFBDC779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78FB7F-4A29-7A4F-A171-2EEB25FD3A94}"/>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6" name="Footer Placeholder 5">
            <a:extLst>
              <a:ext uri="{FF2B5EF4-FFF2-40B4-BE49-F238E27FC236}">
                <a16:creationId xmlns:a16="http://schemas.microsoft.com/office/drawing/2014/main" id="{B3CE867A-7AD0-AF4B-AE2C-BFAEC8465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DAB793-4A29-1E49-9718-63ACA409E6EC}"/>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427570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5FC22-4A77-C348-A37C-6BC3F2342B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F1A0EC-68CC-0F42-82EA-8A7FCC34D5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256755-8A7B-8A40-868B-BBD4960C0F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95F55F-DC8C-A84D-AACF-AB06C63D14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366214-5CFD-5048-A28D-D20BB3445D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1375BD-1329-6348-9123-D71EEDC80E7D}"/>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8" name="Footer Placeholder 7">
            <a:extLst>
              <a:ext uri="{FF2B5EF4-FFF2-40B4-BE49-F238E27FC236}">
                <a16:creationId xmlns:a16="http://schemas.microsoft.com/office/drawing/2014/main" id="{E6D45AB5-0DE6-0645-BDDC-F4262FB07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D0D0FF-719D-E548-BEC2-315D5B2E0BBF}"/>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3003596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FF8D-880F-464F-BC22-E1FACDF28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467FE3-6F58-574D-B77C-33450FD725DF}"/>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4" name="Footer Placeholder 3">
            <a:extLst>
              <a:ext uri="{FF2B5EF4-FFF2-40B4-BE49-F238E27FC236}">
                <a16:creationId xmlns:a16="http://schemas.microsoft.com/office/drawing/2014/main" id="{2C53FEC8-66B8-784C-AFBB-7A221730CE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D62A9B-F2D3-8643-8AB2-1EEF4FA1E2D7}"/>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61645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3F7FB4-49BC-5A48-BD72-0C25045D05F3}"/>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3" name="Footer Placeholder 2">
            <a:extLst>
              <a:ext uri="{FF2B5EF4-FFF2-40B4-BE49-F238E27FC236}">
                <a16:creationId xmlns:a16="http://schemas.microsoft.com/office/drawing/2014/main" id="{E53CA15C-285E-5841-A839-238CB46991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5200A-45E7-D94D-9A03-D5CDE79D2639}"/>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280888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F7AA1-DC5F-E843-8B10-8BF366B45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829477-4044-2947-AE62-321564BE2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B920FF-1BDD-3D47-8E93-C1B034869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1D0E46-A2CA-6D46-BE3C-7120ADB54F29}"/>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6" name="Footer Placeholder 5">
            <a:extLst>
              <a:ext uri="{FF2B5EF4-FFF2-40B4-BE49-F238E27FC236}">
                <a16:creationId xmlns:a16="http://schemas.microsoft.com/office/drawing/2014/main" id="{504C913D-95B5-D948-9199-9EA28D7B2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757FD-EBC8-C747-904D-F6B1CE17B99C}"/>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361653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EFF4A-4FE7-DA43-885D-846BC53A4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34EA0E-FCD0-EC4F-B0D8-3403CC5D20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8BBC17-949F-0A4E-9FB6-68773CDE9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B96D1-F5A8-7844-BF20-BE71EDF4BBDB}"/>
              </a:ext>
            </a:extLst>
          </p:cNvPr>
          <p:cNvSpPr>
            <a:spLocks noGrp="1"/>
          </p:cNvSpPr>
          <p:nvPr>
            <p:ph type="dt" sz="half" idx="10"/>
          </p:nvPr>
        </p:nvSpPr>
        <p:spPr/>
        <p:txBody>
          <a:bodyPr/>
          <a:lstStyle/>
          <a:p>
            <a:fld id="{9F55CCFD-B219-F142-9161-A24E2F4A36E6}" type="datetimeFigureOut">
              <a:rPr lang="en-US" smtClean="0"/>
              <a:t>12/4/20</a:t>
            </a:fld>
            <a:endParaRPr lang="en-US"/>
          </a:p>
        </p:txBody>
      </p:sp>
      <p:sp>
        <p:nvSpPr>
          <p:cNvPr id="6" name="Footer Placeholder 5">
            <a:extLst>
              <a:ext uri="{FF2B5EF4-FFF2-40B4-BE49-F238E27FC236}">
                <a16:creationId xmlns:a16="http://schemas.microsoft.com/office/drawing/2014/main" id="{4BBFDB2D-3025-1040-805A-D73F04687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744C15-27A4-7B4C-95EE-BFF1EDBFDF4A}"/>
              </a:ext>
            </a:extLst>
          </p:cNvPr>
          <p:cNvSpPr>
            <a:spLocks noGrp="1"/>
          </p:cNvSpPr>
          <p:nvPr>
            <p:ph type="sldNum" sz="quarter" idx="12"/>
          </p:nvPr>
        </p:nvSpPr>
        <p:spPr/>
        <p:txBody>
          <a:bodyPr/>
          <a:lstStyle/>
          <a:p>
            <a:fld id="{AF53DA41-8C69-6F4A-AD46-A686E8B3AC3B}" type="slidenum">
              <a:rPr lang="en-US" smtClean="0"/>
              <a:t>‹#›</a:t>
            </a:fld>
            <a:endParaRPr lang="en-US"/>
          </a:p>
        </p:txBody>
      </p:sp>
    </p:spTree>
    <p:extLst>
      <p:ext uri="{BB962C8B-B14F-4D97-AF65-F5344CB8AC3E}">
        <p14:creationId xmlns:p14="http://schemas.microsoft.com/office/powerpoint/2010/main" val="65323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42A7A0-DF97-D94D-8EF8-A8028F81DC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C248A4-E588-0142-83EA-9712ED237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B4320-090A-704B-ADA4-E3EDA8DB56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5CCFD-B219-F142-9161-A24E2F4A36E6}" type="datetimeFigureOut">
              <a:rPr lang="en-US" smtClean="0"/>
              <a:t>12/4/20</a:t>
            </a:fld>
            <a:endParaRPr lang="en-US"/>
          </a:p>
        </p:txBody>
      </p:sp>
      <p:sp>
        <p:nvSpPr>
          <p:cNvPr id="5" name="Footer Placeholder 4">
            <a:extLst>
              <a:ext uri="{FF2B5EF4-FFF2-40B4-BE49-F238E27FC236}">
                <a16:creationId xmlns:a16="http://schemas.microsoft.com/office/drawing/2014/main" id="{B193F843-E2B7-744A-A9C6-65CD89F001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D282A4-0895-F748-9E1B-DAA1CF3232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3DA41-8C69-6F4A-AD46-A686E8B3AC3B}" type="slidenum">
              <a:rPr lang="en-US" smtClean="0"/>
              <a:t>‹#›</a:t>
            </a:fld>
            <a:endParaRPr lang="en-US"/>
          </a:p>
        </p:txBody>
      </p:sp>
    </p:spTree>
    <p:extLst>
      <p:ext uri="{BB962C8B-B14F-4D97-AF65-F5344CB8AC3E}">
        <p14:creationId xmlns:p14="http://schemas.microsoft.com/office/powerpoint/2010/main" val="289689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B7E93982-6856-2A4C-9628-D2D81CD118F4}"/>
              </a:ext>
            </a:extLst>
          </p:cNvPr>
          <p:cNvSpPr>
            <a:spLocks noGrp="1" noChangeArrowheads="1"/>
          </p:cNvSpPr>
          <p:nvPr>
            <p:ph type="ctrTitle"/>
          </p:nvPr>
        </p:nvSpPr>
        <p:spPr/>
        <p:txBody>
          <a:bodyPr>
            <a:normAutofit fontScale="90000"/>
          </a:bodyPr>
          <a:lstStyle/>
          <a:p>
            <a:r>
              <a:rPr lang="ar-SA" altLang="en-US"/>
              <a:t>محاضرات في علم النفس الفيزيولوجي</a:t>
            </a:r>
            <a:br>
              <a:rPr lang="ar-SA" altLang="en-US"/>
            </a:br>
            <a:r>
              <a:rPr lang="ar-SA" altLang="en-US"/>
              <a:t>الفرقة الثالثة – علم النفس</a:t>
            </a:r>
            <a:br>
              <a:rPr lang="ar-SA" altLang="en-US"/>
            </a:br>
            <a:r>
              <a:rPr lang="ar-SA" altLang="en-US"/>
              <a:t>آداب بنها</a:t>
            </a:r>
            <a:endParaRPr lang="en-US" altLang="en-US"/>
          </a:p>
        </p:txBody>
      </p:sp>
      <p:sp>
        <p:nvSpPr>
          <p:cNvPr id="35842" name="Subtitle 2">
            <a:extLst>
              <a:ext uri="{FF2B5EF4-FFF2-40B4-BE49-F238E27FC236}">
                <a16:creationId xmlns:a16="http://schemas.microsoft.com/office/drawing/2014/main" id="{276BD5BC-D4FA-0E43-B029-A77FAB55AF68}"/>
              </a:ext>
            </a:extLst>
          </p:cNvPr>
          <p:cNvSpPr>
            <a:spLocks noGrp="1" noChangeArrowheads="1"/>
          </p:cNvSpPr>
          <p:nvPr>
            <p:ph type="subTitle" idx="1"/>
          </p:nvPr>
        </p:nvSpPr>
        <p:spPr>
          <a:xfrm>
            <a:off x="3071813" y="4365625"/>
            <a:ext cx="6400800" cy="1752600"/>
          </a:xfrm>
        </p:spPr>
        <p:txBody>
          <a:bodyPr/>
          <a:lstStyle/>
          <a:p>
            <a:r>
              <a:rPr lang="ar-SA" altLang="en-US" dirty="0"/>
              <a:t>محاضرة رقم 4</a:t>
            </a:r>
          </a:p>
          <a:p>
            <a:r>
              <a:rPr lang="ar-SA" altLang="en-US" dirty="0"/>
              <a:t>الجهاز العصبي المحيطي</a:t>
            </a:r>
            <a:endParaRPr lang="en-US" altLang="en-US" dirty="0"/>
          </a:p>
        </p:txBody>
      </p:sp>
    </p:spTree>
    <p:extLst>
      <p:ext uri="{BB962C8B-B14F-4D97-AF65-F5344CB8AC3E}">
        <p14:creationId xmlns:p14="http://schemas.microsoft.com/office/powerpoint/2010/main" val="1726712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بحث تطبيقي في علاج الشلل النصفي موح بالصور | mohammed9060">
            <a:extLst>
              <a:ext uri="{FF2B5EF4-FFF2-40B4-BE49-F238E27FC236}">
                <a16:creationId xmlns:a16="http://schemas.microsoft.com/office/drawing/2014/main" id="{CF276939-0492-214F-BB17-15B804A58D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9400"/>
            <a:ext cx="7620000" cy="629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32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4D3FEFB-C77D-774D-9E73-0F05FA5D5261}"/>
              </a:ext>
            </a:extLst>
          </p:cNvPr>
          <p:cNvSpPr>
            <a:spLocks noChangeArrowheads="1"/>
          </p:cNvSpPr>
          <p:nvPr/>
        </p:nvSpPr>
        <p:spPr bwMode="auto">
          <a:xfrm>
            <a:off x="2063751" y="188913"/>
            <a:ext cx="7847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ar-SA" altLang="en-US" sz="2400" b="1">
                <a:latin typeface="Verdana" panose="020B0604030504040204" pitchFamily="34" charset="0"/>
              </a:rPr>
              <a:t> هذه الردود تعتبر ردود لاارادية لانها غير خاضعة لارادتنا وتقسم الى قسمين:-</a:t>
            </a:r>
          </a:p>
        </p:txBody>
      </p:sp>
      <p:sp>
        <p:nvSpPr>
          <p:cNvPr id="20483" name="Rectangle 3">
            <a:extLst>
              <a:ext uri="{FF2B5EF4-FFF2-40B4-BE49-F238E27FC236}">
                <a16:creationId xmlns:a16="http://schemas.microsoft.com/office/drawing/2014/main" id="{9BB4D12D-6C39-FD48-9C75-0599519C173F}"/>
              </a:ext>
            </a:extLst>
          </p:cNvPr>
          <p:cNvSpPr>
            <a:spLocks noChangeArrowheads="1"/>
          </p:cNvSpPr>
          <p:nvPr/>
        </p:nvSpPr>
        <p:spPr bwMode="auto">
          <a:xfrm>
            <a:off x="7751763" y="765175"/>
            <a:ext cx="2159000" cy="647700"/>
          </a:xfrm>
          <a:prstGeom prst="rect">
            <a:avLst/>
          </a:prstGeom>
          <a:solidFill>
            <a:srgbClr val="3333CC"/>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SA" altLang="en-US" sz="2400" b="1">
                <a:solidFill>
                  <a:srgbClr val="FFFF00"/>
                </a:solidFill>
                <a:latin typeface="Verdana" panose="020B0604030504040204" pitchFamily="34" charset="0"/>
              </a:rPr>
              <a:t>الاعصاب السمبثاوية</a:t>
            </a:r>
            <a:endParaRPr lang="en-US" altLang="en-US" sz="2400" b="1">
              <a:solidFill>
                <a:srgbClr val="FFFF00"/>
              </a:solidFill>
              <a:latin typeface="Verdana" panose="020B0604030504040204" pitchFamily="34" charset="0"/>
            </a:endParaRPr>
          </a:p>
        </p:txBody>
      </p:sp>
      <p:sp>
        <p:nvSpPr>
          <p:cNvPr id="20484" name="Rectangle 4">
            <a:extLst>
              <a:ext uri="{FF2B5EF4-FFF2-40B4-BE49-F238E27FC236}">
                <a16:creationId xmlns:a16="http://schemas.microsoft.com/office/drawing/2014/main" id="{1AB75D0A-9F46-654F-A19E-94EB558579AA}"/>
              </a:ext>
            </a:extLst>
          </p:cNvPr>
          <p:cNvSpPr>
            <a:spLocks noChangeArrowheads="1"/>
          </p:cNvSpPr>
          <p:nvPr/>
        </p:nvSpPr>
        <p:spPr bwMode="auto">
          <a:xfrm>
            <a:off x="3287714" y="765175"/>
            <a:ext cx="2447925" cy="649288"/>
          </a:xfrm>
          <a:prstGeom prst="rect">
            <a:avLst/>
          </a:prstGeom>
          <a:solidFill>
            <a:srgbClr val="3333CC"/>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SA" altLang="en-US" sz="2400" b="1">
                <a:solidFill>
                  <a:srgbClr val="FFFF00"/>
                </a:solidFill>
                <a:latin typeface="Verdana" panose="020B0604030504040204" pitchFamily="34" charset="0"/>
              </a:rPr>
              <a:t>الاعصاب الباراسمبثاوية</a:t>
            </a:r>
            <a:endParaRPr lang="en-US" altLang="en-US" sz="2400" b="1">
              <a:solidFill>
                <a:srgbClr val="FFFF00"/>
              </a:solidFill>
              <a:latin typeface="Verdana" panose="020B0604030504040204" pitchFamily="34" charset="0"/>
            </a:endParaRPr>
          </a:p>
        </p:txBody>
      </p:sp>
      <p:sp>
        <p:nvSpPr>
          <p:cNvPr id="20485" name="Text Box 5">
            <a:extLst>
              <a:ext uri="{FF2B5EF4-FFF2-40B4-BE49-F238E27FC236}">
                <a16:creationId xmlns:a16="http://schemas.microsoft.com/office/drawing/2014/main" id="{DF14DA3D-F583-7542-898E-D8E41A4FB93B}"/>
              </a:ext>
            </a:extLst>
          </p:cNvPr>
          <p:cNvSpPr txBox="1">
            <a:spLocks noChangeArrowheads="1"/>
          </p:cNvSpPr>
          <p:nvPr/>
        </p:nvSpPr>
        <p:spPr bwMode="auto">
          <a:xfrm>
            <a:off x="6672264" y="1916114"/>
            <a:ext cx="3671887"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ar-SA" altLang="en-US" sz="2200" b="1">
                <a:latin typeface="Verdana" panose="020B0604030504040204" pitchFamily="34" charset="0"/>
              </a:rPr>
              <a:t>تعمل في الاوضاع الغير اعتيادية.</a:t>
            </a:r>
          </a:p>
          <a:p>
            <a:pPr eaLnBrk="1" hangingPunct="1">
              <a:spcBef>
                <a:spcPct val="50000"/>
              </a:spcBef>
              <a:buFontTx/>
              <a:buAutoNum type="arabicPeriod"/>
            </a:pPr>
            <a:r>
              <a:rPr lang="ar-SA" altLang="en-US" sz="2200" b="1">
                <a:latin typeface="Verdana" panose="020B0604030504040204" pitchFamily="34" charset="0"/>
              </a:rPr>
              <a:t>افراز الادرينالين.</a:t>
            </a:r>
          </a:p>
          <a:p>
            <a:pPr eaLnBrk="1" hangingPunct="1">
              <a:spcBef>
                <a:spcPct val="50000"/>
              </a:spcBef>
              <a:buFontTx/>
              <a:buAutoNum type="arabicPeriod"/>
            </a:pPr>
            <a:r>
              <a:rPr lang="ar-SA" altLang="en-US" sz="2200" b="1">
                <a:latin typeface="Verdana" panose="020B0604030504040204" pitchFamily="34" charset="0"/>
              </a:rPr>
              <a:t>يؤدي الى زيادة عمل القلب.</a:t>
            </a:r>
          </a:p>
          <a:p>
            <a:pPr eaLnBrk="1" hangingPunct="1">
              <a:spcBef>
                <a:spcPct val="50000"/>
              </a:spcBef>
              <a:buFontTx/>
              <a:buAutoNum type="arabicPeriod"/>
            </a:pPr>
            <a:r>
              <a:rPr lang="ar-SA" altLang="en-US" sz="2200" b="1">
                <a:latin typeface="Verdana" panose="020B0604030504040204" pitchFamily="34" charset="0"/>
              </a:rPr>
              <a:t>زيادة التنفس.</a:t>
            </a:r>
          </a:p>
          <a:p>
            <a:pPr eaLnBrk="1" hangingPunct="1">
              <a:spcBef>
                <a:spcPct val="50000"/>
              </a:spcBef>
              <a:buFontTx/>
              <a:buAutoNum type="arabicPeriod"/>
            </a:pPr>
            <a:r>
              <a:rPr lang="ar-SA" altLang="en-US" sz="2200" b="1">
                <a:latin typeface="Verdana" panose="020B0604030504040204" pitchFamily="34" charset="0"/>
              </a:rPr>
              <a:t>زيادة ضغط الدم.</a:t>
            </a:r>
          </a:p>
          <a:p>
            <a:pPr eaLnBrk="1" hangingPunct="1">
              <a:spcBef>
                <a:spcPct val="50000"/>
              </a:spcBef>
              <a:buFontTx/>
              <a:buAutoNum type="arabicPeriod"/>
            </a:pPr>
            <a:r>
              <a:rPr lang="ar-SA" altLang="en-US" sz="2200" b="1">
                <a:latin typeface="Verdana" panose="020B0604030504040204" pitchFamily="34" charset="0"/>
              </a:rPr>
              <a:t>انخفاض عمل جهاز الهضم والافراز.</a:t>
            </a:r>
          </a:p>
          <a:p>
            <a:pPr eaLnBrk="1" hangingPunct="1">
              <a:spcBef>
                <a:spcPct val="50000"/>
              </a:spcBef>
              <a:buFontTx/>
              <a:buAutoNum type="arabicPeriod"/>
            </a:pPr>
            <a:r>
              <a:rPr lang="ar-SA" altLang="en-US" sz="2200" b="1">
                <a:latin typeface="Verdana" panose="020B0604030504040204" pitchFamily="34" charset="0"/>
              </a:rPr>
              <a:t>تحث غدد العرق على افراز العرق.</a:t>
            </a:r>
            <a:endParaRPr lang="en-US" altLang="en-US" sz="2200" b="1">
              <a:latin typeface="Verdana" panose="020B0604030504040204" pitchFamily="34" charset="0"/>
            </a:endParaRPr>
          </a:p>
        </p:txBody>
      </p:sp>
      <p:sp>
        <p:nvSpPr>
          <p:cNvPr id="20486" name="Text Box 6">
            <a:extLst>
              <a:ext uri="{FF2B5EF4-FFF2-40B4-BE49-F238E27FC236}">
                <a16:creationId xmlns:a16="http://schemas.microsoft.com/office/drawing/2014/main" id="{E1EBBBFC-2650-5F43-9A99-931C43748041}"/>
              </a:ext>
            </a:extLst>
          </p:cNvPr>
          <p:cNvSpPr txBox="1">
            <a:spLocks noChangeArrowheads="1"/>
          </p:cNvSpPr>
          <p:nvPr/>
        </p:nvSpPr>
        <p:spPr bwMode="auto">
          <a:xfrm>
            <a:off x="2640014" y="1844675"/>
            <a:ext cx="3240087"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ar-SA" altLang="en-US" sz="2200" b="1">
                <a:latin typeface="Verdana" panose="020B0604030504040204" pitchFamily="34" charset="0"/>
              </a:rPr>
              <a:t>تعمل في الاوضاع  اعتيادية.</a:t>
            </a:r>
          </a:p>
          <a:p>
            <a:pPr eaLnBrk="1" hangingPunct="1">
              <a:spcBef>
                <a:spcPct val="50000"/>
              </a:spcBef>
              <a:buFontTx/>
              <a:buAutoNum type="arabicPeriod"/>
            </a:pPr>
            <a:r>
              <a:rPr lang="ar-SA" altLang="en-US" sz="2200" b="1">
                <a:latin typeface="Verdana" panose="020B0604030504040204" pitchFamily="34" charset="0"/>
              </a:rPr>
              <a:t>افراز الاستيل خولين.</a:t>
            </a:r>
          </a:p>
          <a:p>
            <a:pPr eaLnBrk="1" hangingPunct="1">
              <a:spcBef>
                <a:spcPct val="50000"/>
              </a:spcBef>
              <a:buFontTx/>
              <a:buAutoNum type="arabicPeriod"/>
            </a:pPr>
            <a:r>
              <a:rPr lang="ar-SA" altLang="en-US" sz="2200" b="1">
                <a:latin typeface="Verdana" panose="020B0604030504040204" pitchFamily="34" charset="0"/>
              </a:rPr>
              <a:t>يؤدي الى تخفيض عمل القلب.</a:t>
            </a:r>
          </a:p>
          <a:p>
            <a:pPr eaLnBrk="1" hangingPunct="1">
              <a:spcBef>
                <a:spcPct val="50000"/>
              </a:spcBef>
              <a:buFontTx/>
              <a:buAutoNum type="arabicPeriod"/>
            </a:pPr>
            <a:r>
              <a:rPr lang="ar-SA" altLang="en-US" sz="2200" b="1">
                <a:latin typeface="Verdana" panose="020B0604030504040204" pitchFamily="34" charset="0"/>
              </a:rPr>
              <a:t>انخفاض ضغط الدم.</a:t>
            </a:r>
          </a:p>
          <a:p>
            <a:pPr eaLnBrk="1" hangingPunct="1">
              <a:spcBef>
                <a:spcPct val="50000"/>
              </a:spcBef>
              <a:buFontTx/>
              <a:buAutoNum type="arabicPeriod"/>
            </a:pPr>
            <a:r>
              <a:rPr lang="ar-SA" altLang="en-US" sz="2200" b="1">
                <a:latin typeface="Verdana" panose="020B0604030504040204" pitchFamily="34" charset="0"/>
              </a:rPr>
              <a:t>زيادة عمل جهاز الهضم والافراز.</a:t>
            </a:r>
            <a:endParaRPr lang="en-US" altLang="en-US" sz="2200" b="1">
              <a:latin typeface="Verdana" panose="020B0604030504040204" pitchFamily="34" charset="0"/>
            </a:endParaRPr>
          </a:p>
        </p:txBody>
      </p:sp>
      <p:sp>
        <p:nvSpPr>
          <p:cNvPr id="20487" name="Rectangle 7">
            <a:extLst>
              <a:ext uri="{FF2B5EF4-FFF2-40B4-BE49-F238E27FC236}">
                <a16:creationId xmlns:a16="http://schemas.microsoft.com/office/drawing/2014/main" id="{25277E04-D575-A044-ACC8-C00F17A31103}"/>
              </a:ext>
            </a:extLst>
          </p:cNvPr>
          <p:cNvSpPr>
            <a:spLocks noChangeArrowheads="1"/>
          </p:cNvSpPr>
          <p:nvPr/>
        </p:nvSpPr>
        <p:spPr bwMode="auto">
          <a:xfrm>
            <a:off x="6959600" y="5876925"/>
            <a:ext cx="3240088" cy="719138"/>
          </a:xfrm>
          <a:prstGeom prst="rect">
            <a:avLst/>
          </a:prstGeom>
          <a:solidFill>
            <a:srgbClr val="FF3300"/>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SA" altLang="en-US" sz="2400" b="1">
                <a:solidFill>
                  <a:srgbClr val="FFFF00"/>
                </a:solidFill>
                <a:latin typeface="Verdana" panose="020B0604030504040204" pitchFamily="34" charset="0"/>
              </a:rPr>
              <a:t>تحضر الجسم لحالة الطوارئ</a:t>
            </a:r>
            <a:endParaRPr lang="en-US" altLang="en-US" sz="2400" b="1">
              <a:solidFill>
                <a:srgbClr val="FFFF00"/>
              </a:solidFill>
              <a:latin typeface="Verdana" panose="020B0604030504040204" pitchFamily="34" charset="0"/>
            </a:endParaRPr>
          </a:p>
        </p:txBody>
      </p:sp>
      <p:sp>
        <p:nvSpPr>
          <p:cNvPr id="20488" name="Rectangle 8">
            <a:extLst>
              <a:ext uri="{FF2B5EF4-FFF2-40B4-BE49-F238E27FC236}">
                <a16:creationId xmlns:a16="http://schemas.microsoft.com/office/drawing/2014/main" id="{F3051BD1-7DE6-804C-89AD-CEBD0440A668}"/>
              </a:ext>
            </a:extLst>
          </p:cNvPr>
          <p:cNvSpPr>
            <a:spLocks noChangeArrowheads="1"/>
          </p:cNvSpPr>
          <p:nvPr/>
        </p:nvSpPr>
        <p:spPr bwMode="auto">
          <a:xfrm>
            <a:off x="3000375" y="5805489"/>
            <a:ext cx="3240088" cy="719137"/>
          </a:xfrm>
          <a:prstGeom prst="rect">
            <a:avLst/>
          </a:prstGeom>
          <a:solidFill>
            <a:srgbClr val="FF3300"/>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SA" altLang="en-US" sz="2400" b="1">
                <a:solidFill>
                  <a:srgbClr val="FFFF00"/>
                </a:solidFill>
                <a:latin typeface="Verdana" panose="020B0604030504040204" pitchFamily="34" charset="0"/>
              </a:rPr>
              <a:t>تحضر الجسم لحالة الراحة</a:t>
            </a:r>
            <a:endParaRPr lang="en-US" altLang="en-US" sz="2400" b="1">
              <a:solidFill>
                <a:srgbClr val="FFFF00"/>
              </a:solidFill>
              <a:latin typeface="Verdana" panose="020B0604030504040204" pitchFamily="34" charset="0"/>
            </a:endParaRPr>
          </a:p>
        </p:txBody>
      </p:sp>
      <p:sp>
        <p:nvSpPr>
          <p:cNvPr id="20489" name="Line 9">
            <a:extLst>
              <a:ext uri="{FF2B5EF4-FFF2-40B4-BE49-F238E27FC236}">
                <a16:creationId xmlns:a16="http://schemas.microsoft.com/office/drawing/2014/main" id="{F7BADBDA-9B7E-6A41-B3C9-4D2F5E01BB6B}"/>
              </a:ext>
            </a:extLst>
          </p:cNvPr>
          <p:cNvSpPr>
            <a:spLocks noChangeShapeType="1"/>
          </p:cNvSpPr>
          <p:nvPr/>
        </p:nvSpPr>
        <p:spPr bwMode="auto">
          <a:xfrm>
            <a:off x="6600825" y="1412876"/>
            <a:ext cx="0" cy="5445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82950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7156" y="381000"/>
            <a:ext cx="6835526" cy="923330"/>
          </a:xfrm>
          <a:prstGeom prst="rect">
            <a:avLst/>
          </a:prstGeom>
          <a:noFill/>
        </p:spPr>
        <p:txBody>
          <a:bodyPr wrap="none" lIns="91440" tIns="45720" rIns="91440" bIns="45720">
            <a:spAutoFit/>
          </a:bodyPr>
          <a:lstStyle/>
          <a:p>
            <a:pPr algn="ctr"/>
            <a:r>
              <a:rPr lang="ar-AE" sz="5400" b="1" dirty="0">
                <a:ln w="31550" cmpd="sng">
                  <a:solidFill>
                    <a:srgbClr val="CC3399"/>
                  </a:solidFill>
                  <a:prstDash val="solid"/>
                </a:ln>
                <a:solidFill>
                  <a:srgbClr val="FF0066"/>
                </a:solidFill>
                <a:effectLst>
                  <a:glow rad="101600">
                    <a:srgbClr val="00B050">
                      <a:alpha val="60000"/>
                    </a:srgbClr>
                  </a:glow>
                  <a:outerShdw blurRad="50800" dist="40000" dir="5400000" algn="tl" rotWithShape="0">
                    <a:srgbClr val="000000">
                      <a:shade val="5000"/>
                      <a:satMod val="120000"/>
                      <a:alpha val="33000"/>
                    </a:srgbClr>
                  </a:outerShdw>
                </a:effectLst>
              </a:rPr>
              <a:t>اقسام الجهاز العصبي </a:t>
            </a:r>
            <a:r>
              <a:rPr lang="ar-SA" sz="5400" b="1" dirty="0">
                <a:ln w="31550" cmpd="sng">
                  <a:solidFill>
                    <a:srgbClr val="CC3399"/>
                  </a:solidFill>
                  <a:prstDash val="solid"/>
                </a:ln>
                <a:solidFill>
                  <a:srgbClr val="FF0066"/>
                </a:solidFill>
                <a:effectLst>
                  <a:glow rad="101600">
                    <a:srgbClr val="00B050">
                      <a:alpha val="60000"/>
                    </a:srgbClr>
                  </a:glow>
                  <a:outerShdw blurRad="50800" dist="40000" dir="5400000" algn="tl" rotWithShape="0">
                    <a:srgbClr val="000000">
                      <a:shade val="5000"/>
                      <a:satMod val="120000"/>
                      <a:alpha val="33000"/>
                    </a:srgbClr>
                  </a:outerShdw>
                </a:effectLst>
              </a:rPr>
              <a:t>المستقل</a:t>
            </a:r>
            <a:endParaRPr lang="en-US" sz="5400" b="1" dirty="0">
              <a:ln w="31550" cmpd="sng">
                <a:solidFill>
                  <a:srgbClr val="CC3399"/>
                </a:solidFill>
                <a:prstDash val="solid"/>
              </a:ln>
              <a:solidFill>
                <a:srgbClr val="FF0066"/>
              </a:solidFill>
              <a:effectLst>
                <a:glow rad="101600">
                  <a:srgbClr val="00B050">
                    <a:alpha val="60000"/>
                  </a:srgbClr>
                </a:glow>
                <a:outerShdw blurRad="50800" dist="40000" dir="5400000" algn="tl" rotWithShape="0">
                  <a:srgbClr val="000000">
                    <a:shade val="5000"/>
                    <a:satMod val="120000"/>
                    <a:alpha val="33000"/>
                  </a:srgbClr>
                </a:outerShdw>
              </a:effectLst>
            </a:endParaRPr>
          </a:p>
        </p:txBody>
      </p:sp>
      <p:pic>
        <p:nvPicPr>
          <p:cNvPr id="12290" name="Picture 2" descr="مدونه النفس2 الحديثه: الجهاز العصبي: تشريحة ووظائفه">
            <a:extLst>
              <a:ext uri="{FF2B5EF4-FFF2-40B4-BE49-F238E27FC236}">
                <a16:creationId xmlns:a16="http://schemas.microsoft.com/office/drawing/2014/main" id="{02DE3435-64D9-1241-8441-003FFA2E4CEE}"/>
              </a:ext>
            </a:extLst>
          </p:cNvPr>
          <p:cNvPicPr>
            <a:picLocks noChangeAspect="1" noChangeArrowheads="1"/>
          </p:cNvPicPr>
          <p:nvPr/>
        </p:nvPicPr>
        <p:blipFill>
          <a:blip r:embed="rId2">
            <a:duotone>
              <a:prstClr val="black"/>
              <a:schemeClr val="tx2">
                <a:tint val="45000"/>
                <a:satMod val="400000"/>
              </a:schemeClr>
            </a:duotone>
            <a:extLst>
              <a:ext uri="{BEBA8EAE-BF5A-486C-A8C5-ECC9F3942E4B}">
                <a14:imgProps xmlns:a14="http://schemas.microsoft.com/office/drawing/2010/main">
                  <a14:imgLayer r:embed="rId3">
                    <a14:imgEffect>
                      <a14:colorTemperature colorTemp="53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3048000" y="1981200"/>
            <a:ext cx="7369325" cy="3870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40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9C670F2-4B8D-0544-9CD2-F9D6953DF869}"/>
              </a:ext>
            </a:extLst>
          </p:cNvPr>
          <p:cNvSpPr>
            <a:spLocks noChangeArrowheads="1"/>
          </p:cNvSpPr>
          <p:nvPr/>
        </p:nvSpPr>
        <p:spPr bwMode="auto">
          <a:xfrm>
            <a:off x="7032626" y="626548"/>
            <a:ext cx="3024188" cy="576262"/>
          </a:xfrm>
          <a:prstGeom prst="rect">
            <a:avLst/>
          </a:prstGeom>
          <a:solidFill>
            <a:srgbClr val="3333CC"/>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SA" altLang="en-US" sz="2400" b="1" dirty="0">
                <a:solidFill>
                  <a:srgbClr val="66FF33"/>
                </a:solidFill>
                <a:latin typeface="Verdana" panose="020B0604030504040204" pitchFamily="34" charset="0"/>
              </a:rPr>
              <a:t>الجهاز العصبي المحيطي</a:t>
            </a:r>
            <a:endParaRPr lang="en-US" altLang="en-US" sz="2400" b="1" dirty="0">
              <a:solidFill>
                <a:srgbClr val="66FF33"/>
              </a:solidFill>
              <a:latin typeface="Verdana" panose="020B0604030504040204" pitchFamily="34" charset="0"/>
            </a:endParaRPr>
          </a:p>
        </p:txBody>
      </p:sp>
      <p:sp>
        <p:nvSpPr>
          <p:cNvPr id="19459" name="Text Box 3">
            <a:extLst>
              <a:ext uri="{FF2B5EF4-FFF2-40B4-BE49-F238E27FC236}">
                <a16:creationId xmlns:a16="http://schemas.microsoft.com/office/drawing/2014/main" id="{AED9C3E6-C07A-8244-964C-A0136AB64F1A}"/>
              </a:ext>
            </a:extLst>
          </p:cNvPr>
          <p:cNvSpPr txBox="1">
            <a:spLocks noChangeArrowheads="1"/>
          </p:cNvSpPr>
          <p:nvPr/>
        </p:nvSpPr>
        <p:spPr bwMode="auto">
          <a:xfrm>
            <a:off x="1847851" y="1557339"/>
            <a:ext cx="8208963"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ar-SA" altLang="en-US" sz="2200" b="1" dirty="0">
                <a:solidFill>
                  <a:srgbClr val="FF3300"/>
                </a:solidFill>
                <a:latin typeface="Verdana" panose="020B0604030504040204" pitchFamily="34" charset="0"/>
              </a:rPr>
              <a:t>يتكون من جميع الاعصاب الواقعة خارج الجهاز العصبي المركزي ويقسم الى قسمين :</a:t>
            </a:r>
          </a:p>
          <a:p>
            <a:pPr eaLnBrk="1" hangingPunct="1">
              <a:spcBef>
                <a:spcPct val="50000"/>
              </a:spcBef>
              <a:buFontTx/>
              <a:buAutoNum type="arabicPeriod"/>
            </a:pPr>
            <a:r>
              <a:rPr lang="ar-SA" altLang="en-US" sz="2400" b="1" dirty="0">
                <a:solidFill>
                  <a:srgbClr val="FF0000"/>
                </a:solidFill>
                <a:latin typeface="Verdana" panose="020B0604030504040204" pitchFamily="34" charset="0"/>
              </a:rPr>
              <a:t>جهاز العصبي الطرفي/ الجسمي : </a:t>
            </a:r>
          </a:p>
          <a:p>
            <a:pPr eaLnBrk="1" hangingPunct="1">
              <a:spcBef>
                <a:spcPct val="50000"/>
              </a:spcBef>
              <a:buFontTx/>
              <a:buNone/>
            </a:pPr>
            <a:r>
              <a:rPr lang="ar-SA" altLang="en-US" sz="2200" b="1" dirty="0">
                <a:latin typeface="Verdana" panose="020B0604030504040204" pitchFamily="34" charset="0"/>
              </a:rPr>
              <a:t>     يتألف من خلايا عصبية حسية مرتبطة بعمل جميع العضلات الارادية المرتبطة مع  الهيكل العظمي والتي تحرك الجسم والاطراف. هذا الجهاز يراقب حركات اليدين والرجلين والوجه . بالرغم من انها ارادية احيانا تتحرك شكل غير ارادي مثلما هو الحال في رد الفعل الانعكاسي.</a:t>
            </a:r>
          </a:p>
          <a:p>
            <a:pPr eaLnBrk="1" hangingPunct="1">
              <a:spcBef>
                <a:spcPct val="50000"/>
              </a:spcBef>
              <a:buFontTx/>
              <a:buNone/>
            </a:pPr>
            <a:r>
              <a:rPr lang="ar-SA" altLang="en-US" sz="2400" b="1" dirty="0">
                <a:solidFill>
                  <a:srgbClr val="FF0000"/>
                </a:solidFill>
                <a:latin typeface="Verdana" panose="020B0604030504040204" pitchFamily="34" charset="0"/>
              </a:rPr>
              <a:t>2. الجهاز العصبي الذاتي :</a:t>
            </a:r>
            <a:r>
              <a:rPr lang="ar-SA" altLang="en-US" sz="2200" b="1" dirty="0">
                <a:solidFill>
                  <a:srgbClr val="FF0000"/>
                </a:solidFill>
                <a:latin typeface="Verdana" panose="020B0604030504040204" pitchFamily="34" charset="0"/>
              </a:rPr>
              <a:t> </a:t>
            </a:r>
          </a:p>
          <a:p>
            <a:pPr eaLnBrk="1" hangingPunct="1">
              <a:spcBef>
                <a:spcPct val="50000"/>
              </a:spcBef>
              <a:buFontTx/>
              <a:buNone/>
            </a:pPr>
            <a:r>
              <a:rPr lang="ar-SA" altLang="en-US" sz="2200" b="1" dirty="0">
                <a:latin typeface="Verdana" panose="020B0604030504040204" pitchFamily="34" charset="0"/>
              </a:rPr>
              <a:t>     يتكون من الخلايا العصبية الحسية </a:t>
            </a:r>
            <a:r>
              <a:rPr lang="ar-SA" altLang="en-US" sz="2200" b="1" dirty="0" err="1">
                <a:latin typeface="Verdana" panose="020B0604030504040204" pitchFamily="34" charset="0"/>
              </a:rPr>
              <a:t>التة</a:t>
            </a:r>
            <a:r>
              <a:rPr lang="ar-SA" altLang="en-US" sz="2200" b="1" dirty="0">
                <a:latin typeface="Verdana" panose="020B0604030504040204" pitchFamily="34" charset="0"/>
              </a:rPr>
              <a:t> توصل المحفزات من الاعضاء الداخلية الى الجهاز العصبي المركزي وايضا من الخلايا العصبية الحركية التي توصل الاوامر من الجهاز العصبي المركزي الى العضلات الموجود في الاعضاء الداخلية. كعضلة القلب , واوعية الدم وجهاز الهضم.</a:t>
            </a:r>
            <a:endParaRPr lang="en-US" altLang="en-US" sz="1800" dirty="0">
              <a:latin typeface="Verdana" panose="020B0604030504040204" pitchFamily="34" charset="0"/>
            </a:endParaRPr>
          </a:p>
        </p:txBody>
      </p:sp>
    </p:spTree>
    <p:extLst>
      <p:ext uri="{BB962C8B-B14F-4D97-AF65-F5344CB8AC3E}">
        <p14:creationId xmlns:p14="http://schemas.microsoft.com/office/powerpoint/2010/main" val="381575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a:t>1. الجهاز العصبي الطرفي:</a:t>
            </a:r>
            <a:endParaRPr lang="en-US" dirty="0"/>
          </a:p>
        </p:txBody>
      </p:sp>
      <p:sp>
        <p:nvSpPr>
          <p:cNvPr id="3" name="عنصر نائب للمحتوى 2"/>
          <p:cNvSpPr>
            <a:spLocks noGrp="1"/>
          </p:cNvSpPr>
          <p:nvPr>
            <p:ph idx="1"/>
          </p:nvPr>
        </p:nvSpPr>
        <p:spPr>
          <a:xfrm>
            <a:off x="1146313" y="1606964"/>
            <a:ext cx="10515600" cy="4351338"/>
          </a:xfrm>
          <a:blipFill>
            <a:blip r:embed="rId2">
              <a:alphaModFix amt="40000"/>
            </a:blip>
            <a:stretch>
              <a:fillRect/>
            </a:stretch>
          </a:blipFill>
        </p:spPr>
        <p:txBody>
          <a:bodyPr>
            <a:normAutofit/>
          </a:bodyPr>
          <a:lstStyle/>
          <a:p>
            <a:pPr marL="0" indent="0" algn="r" rtl="1">
              <a:buNone/>
            </a:pPr>
            <a:r>
              <a:rPr lang="ar-SA" sz="2600" b="1" dirty="0">
                <a:solidFill>
                  <a:schemeClr val="accent1">
                    <a:lumMod val="50000"/>
                  </a:schemeClr>
                </a:solidFill>
              </a:rPr>
              <a:t>هناك نوعان من الأعصاب الطرفية ، يمكن الإشارة إليهما على النحو التالي:</a:t>
            </a:r>
            <a:endParaRPr lang="en-US" sz="2600" b="1" dirty="0">
              <a:solidFill>
                <a:schemeClr val="accent1">
                  <a:lumMod val="50000"/>
                </a:schemeClr>
              </a:solidFill>
            </a:endParaRPr>
          </a:p>
          <a:p>
            <a:pPr marL="45720" indent="0" algn="r" rtl="1">
              <a:buNone/>
            </a:pPr>
            <a:r>
              <a:rPr lang="ar-SA" sz="2600" b="1" dirty="0">
                <a:solidFill>
                  <a:srgbClr val="FF0000"/>
                </a:solidFill>
              </a:rPr>
              <a:t>النوع الاول: الأعصاب الدماغية :</a:t>
            </a:r>
            <a:endParaRPr lang="en-US" sz="2600" b="1" dirty="0">
              <a:solidFill>
                <a:srgbClr val="FF0000"/>
              </a:solidFill>
            </a:endParaRPr>
          </a:p>
          <a:p>
            <a:pPr algn="r" rtl="1"/>
            <a:r>
              <a:rPr lang="ar-SA" sz="2600" b="1" dirty="0">
                <a:solidFill>
                  <a:schemeClr val="accent1">
                    <a:lumMod val="50000"/>
                  </a:schemeClr>
                </a:solidFill>
              </a:rPr>
              <a:t>عدد هذه الأعصاب اثنا عشر زوجا يغذي نصفها الجانب الأيمن من الجسم ( الدماغ والأحشاء ) والنصف الآخر يغذي الجانب الأيسر. وتخرج هذه الأعصاب من جذع المخ.  وتنقسم هذه الأعصاب إلى ثلاث مجموعات:</a:t>
            </a:r>
            <a:endParaRPr lang="en-US" sz="2600" b="1" dirty="0">
              <a:solidFill>
                <a:schemeClr val="accent1">
                  <a:lumMod val="50000"/>
                </a:schemeClr>
              </a:solidFill>
            </a:endParaRPr>
          </a:p>
          <a:p>
            <a:pPr lvl="0" algn="r" rtl="1"/>
            <a:r>
              <a:rPr lang="ar-SA" sz="2600" b="1" dirty="0">
                <a:solidFill>
                  <a:schemeClr val="accent1">
                    <a:lumMod val="50000"/>
                  </a:schemeClr>
                </a:solidFill>
              </a:rPr>
              <a:t>الأعصاب الحركية: وتشمل كل من العصب المحرك لمقلة العين، والعصب البكري والعصب المبعد والعصب الشوكي.</a:t>
            </a:r>
            <a:endParaRPr lang="en-US" sz="2600" b="1" dirty="0">
              <a:solidFill>
                <a:schemeClr val="accent1">
                  <a:lumMod val="50000"/>
                </a:schemeClr>
              </a:solidFill>
            </a:endParaRPr>
          </a:p>
          <a:p>
            <a:pPr lvl="0" algn="r" rtl="1"/>
            <a:r>
              <a:rPr lang="ar-SA" sz="2600" b="1" dirty="0">
                <a:solidFill>
                  <a:schemeClr val="accent1">
                    <a:lumMod val="50000"/>
                  </a:schemeClr>
                </a:solidFill>
              </a:rPr>
              <a:t>الأعصاب الحسية: وتشمل العصب الشمي، والعصب البصري، والعصب السمعي.</a:t>
            </a:r>
            <a:endParaRPr lang="en-US" sz="2600" b="1" dirty="0">
              <a:solidFill>
                <a:schemeClr val="accent1">
                  <a:lumMod val="50000"/>
                </a:schemeClr>
              </a:solidFill>
            </a:endParaRPr>
          </a:p>
          <a:p>
            <a:pPr lvl="0" algn="r" rtl="1"/>
            <a:r>
              <a:rPr lang="ar-SA" sz="2600" b="1" dirty="0">
                <a:solidFill>
                  <a:schemeClr val="accent1">
                    <a:lumMod val="50000"/>
                  </a:schemeClr>
                </a:solidFill>
              </a:rPr>
              <a:t>الأعصاب المختلطة( حس حركية): وتشمل العصب التوأمي الثلاثي والعصب الوجهي والعصب اللساني.</a:t>
            </a:r>
            <a:endParaRPr lang="en-US" sz="2600" b="1" dirty="0">
              <a:solidFill>
                <a:schemeClr val="accent1">
                  <a:lumMod val="50000"/>
                </a:schemeClr>
              </a:solidFill>
            </a:endParaRPr>
          </a:p>
          <a:p>
            <a:pPr algn="r" rtl="1"/>
            <a:endParaRPr lang="ar-SA" dirty="0"/>
          </a:p>
        </p:txBody>
      </p:sp>
    </p:spTree>
    <p:extLst>
      <p:ext uri="{BB962C8B-B14F-4D97-AF65-F5344CB8AC3E}">
        <p14:creationId xmlns:p14="http://schemas.microsoft.com/office/powerpoint/2010/main" val="1005905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أعصاب قحفية - ويكيبيديا">
            <a:extLst>
              <a:ext uri="{FF2B5EF4-FFF2-40B4-BE49-F238E27FC236}">
                <a16:creationId xmlns:a16="http://schemas.microsoft.com/office/drawing/2014/main" id="{3B64EA72-CDC7-C346-ABBD-40C31E5B1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062786"/>
            <a:ext cx="3632200" cy="432231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أعصاب قحفية - ويكيبيديا">
            <a:extLst>
              <a:ext uri="{FF2B5EF4-FFF2-40B4-BE49-F238E27FC236}">
                <a16:creationId xmlns:a16="http://schemas.microsoft.com/office/drawing/2014/main" id="{42F3483A-EAF7-7D44-BB5D-B8715ECDDA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750745"/>
            <a:ext cx="2755900" cy="294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21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427383"/>
            <a:ext cx="9872871" cy="6013174"/>
          </a:xfrm>
          <a:blipFill>
            <a:blip r:embed="rId2">
              <a:alphaModFix amt="40000"/>
            </a:blip>
            <a:stretch>
              <a:fillRect/>
            </a:stretch>
          </a:blipFill>
        </p:spPr>
        <p:txBody>
          <a:bodyPr>
            <a:normAutofit/>
          </a:bodyPr>
          <a:lstStyle/>
          <a:p>
            <a:pPr marL="45720" indent="0" algn="r" rtl="1">
              <a:buNone/>
            </a:pPr>
            <a:r>
              <a:rPr lang="ar-SA" sz="2400" b="1" dirty="0">
                <a:solidFill>
                  <a:srgbClr val="FF0000"/>
                </a:solidFill>
              </a:rPr>
              <a:t>النوع الثاني: الأعصاب </a:t>
            </a:r>
            <a:r>
              <a:rPr lang="ar-SA" sz="2400" b="1" dirty="0" err="1">
                <a:solidFill>
                  <a:srgbClr val="FF0000"/>
                </a:solidFill>
              </a:rPr>
              <a:t>الشوكبة</a:t>
            </a:r>
            <a:r>
              <a:rPr lang="ar-SA" sz="2400" b="1" dirty="0">
                <a:solidFill>
                  <a:srgbClr val="FF0000"/>
                </a:solidFill>
              </a:rPr>
              <a:t> </a:t>
            </a:r>
            <a:r>
              <a:rPr lang="en-GB" sz="2400" b="1" dirty="0">
                <a:solidFill>
                  <a:srgbClr val="FF0000"/>
                </a:solidFill>
              </a:rPr>
              <a:t>Spinal nerve</a:t>
            </a:r>
            <a:r>
              <a:rPr lang="ar-SA" sz="2400" b="1" dirty="0">
                <a:solidFill>
                  <a:srgbClr val="FF0000"/>
                </a:solidFill>
              </a:rPr>
              <a:t> :</a:t>
            </a:r>
            <a:endParaRPr lang="en-US" sz="2400" b="1" dirty="0">
              <a:solidFill>
                <a:srgbClr val="FF0000"/>
              </a:solidFill>
            </a:endParaRPr>
          </a:p>
          <a:p>
            <a:pPr algn="r" rtl="1"/>
            <a:r>
              <a:rPr lang="ar-SA" sz="2400" b="1" dirty="0">
                <a:solidFill>
                  <a:schemeClr val="accent1">
                    <a:lumMod val="50000"/>
                  </a:schemeClr>
                </a:solidFill>
              </a:rPr>
              <a:t>توجد الأعصاب الشوكية </a:t>
            </a:r>
            <a:r>
              <a:rPr lang="en-GB" sz="2400" b="1" dirty="0">
                <a:solidFill>
                  <a:schemeClr val="accent1">
                    <a:lumMod val="50000"/>
                  </a:schemeClr>
                </a:solidFill>
              </a:rPr>
              <a:t>Spinal nerve</a:t>
            </a:r>
            <a:r>
              <a:rPr lang="ar-SA" sz="2400" b="1" dirty="0">
                <a:solidFill>
                  <a:schemeClr val="accent1">
                    <a:lumMod val="50000"/>
                  </a:schemeClr>
                </a:solidFill>
              </a:rPr>
              <a:t> مرتبة في أزواج متعاقبة بانتظام على جانبي الحبل الشوكي. ويبلغ عددها (31) زوجاً تخرج من النخاع الشوكي. وتخرج من بين فقرات العمود الفقري.</a:t>
            </a:r>
            <a:endParaRPr lang="en-US" sz="2400" b="1" dirty="0">
              <a:solidFill>
                <a:schemeClr val="accent1">
                  <a:lumMod val="50000"/>
                </a:schemeClr>
              </a:solidFill>
            </a:endParaRPr>
          </a:p>
          <a:p>
            <a:pPr algn="r" rtl="1"/>
            <a:r>
              <a:rPr lang="ar-SA" sz="2400" b="1" dirty="0">
                <a:solidFill>
                  <a:schemeClr val="accent1">
                    <a:lumMod val="50000"/>
                  </a:schemeClr>
                </a:solidFill>
              </a:rPr>
              <a:t>وعادة </a:t>
            </a:r>
            <a:r>
              <a:rPr lang="ar-SA" sz="2400" b="1" dirty="0" err="1">
                <a:solidFill>
                  <a:schemeClr val="accent1">
                    <a:lumMod val="50000"/>
                  </a:schemeClr>
                </a:solidFill>
              </a:rPr>
              <a:t>ماتسمي</a:t>
            </a:r>
            <a:r>
              <a:rPr lang="ar-SA" sz="2400" b="1" dirty="0">
                <a:solidFill>
                  <a:schemeClr val="accent1">
                    <a:lumMod val="50000"/>
                  </a:schemeClr>
                </a:solidFill>
              </a:rPr>
              <a:t> الأعصاب الشوكية باسم المنطقة التي تنبع منها حسب الفقرة في العمود الفقري، والمناطق الشوكية مقسمة كالتالي:</a:t>
            </a:r>
            <a:endParaRPr lang="en-US" sz="2400" b="1" dirty="0">
              <a:solidFill>
                <a:schemeClr val="accent1">
                  <a:lumMod val="50000"/>
                </a:schemeClr>
              </a:solidFill>
            </a:endParaRPr>
          </a:p>
          <a:p>
            <a:pPr algn="r" rtl="1"/>
            <a:r>
              <a:rPr lang="ar-SA" sz="2400" b="1" dirty="0">
                <a:solidFill>
                  <a:schemeClr val="accent1">
                    <a:lumMod val="50000"/>
                  </a:schemeClr>
                </a:solidFill>
              </a:rPr>
              <a:t>1) ثمانية مناطق عنقية </a:t>
            </a:r>
            <a:r>
              <a:rPr lang="en-GB" sz="2400" b="1" dirty="0">
                <a:solidFill>
                  <a:schemeClr val="accent1">
                    <a:lumMod val="50000"/>
                  </a:schemeClr>
                </a:solidFill>
              </a:rPr>
              <a:t>Cervical Segments </a:t>
            </a:r>
            <a:endParaRPr lang="en-US" sz="2400" b="1" dirty="0">
              <a:solidFill>
                <a:schemeClr val="accent1">
                  <a:lumMod val="50000"/>
                </a:schemeClr>
              </a:solidFill>
            </a:endParaRPr>
          </a:p>
          <a:p>
            <a:pPr algn="r" rtl="1"/>
            <a:r>
              <a:rPr lang="ar-SA" sz="2400" b="1" dirty="0">
                <a:solidFill>
                  <a:schemeClr val="accent1">
                    <a:lumMod val="50000"/>
                  </a:schemeClr>
                </a:solidFill>
              </a:rPr>
              <a:t>2) اثنتا عشر منطقة صدرية </a:t>
            </a:r>
            <a:r>
              <a:rPr lang="en-US" sz="2400" b="1" dirty="0">
                <a:solidFill>
                  <a:schemeClr val="accent1">
                    <a:lumMod val="50000"/>
                  </a:schemeClr>
                </a:solidFill>
              </a:rPr>
              <a:t>Thoracic Segment</a:t>
            </a:r>
          </a:p>
          <a:p>
            <a:pPr algn="r" rtl="1"/>
            <a:r>
              <a:rPr lang="ar-SA" sz="2400" b="1" dirty="0">
                <a:solidFill>
                  <a:schemeClr val="accent1">
                    <a:lumMod val="50000"/>
                  </a:schemeClr>
                </a:solidFill>
              </a:rPr>
              <a:t>3) خمس مناطق قطنية </a:t>
            </a:r>
            <a:r>
              <a:rPr lang="en-GB" sz="2400" b="1" dirty="0">
                <a:solidFill>
                  <a:schemeClr val="accent1">
                    <a:lumMod val="50000"/>
                  </a:schemeClr>
                </a:solidFill>
              </a:rPr>
              <a:t>Lumbar Segment</a:t>
            </a:r>
            <a:endParaRPr lang="en-US" sz="2400" b="1" dirty="0">
              <a:solidFill>
                <a:schemeClr val="accent1">
                  <a:lumMod val="50000"/>
                </a:schemeClr>
              </a:solidFill>
            </a:endParaRPr>
          </a:p>
          <a:p>
            <a:pPr algn="r" rtl="1"/>
            <a:r>
              <a:rPr lang="ar-SA" sz="2400" b="1" dirty="0">
                <a:solidFill>
                  <a:schemeClr val="accent1">
                    <a:lumMod val="50000"/>
                  </a:schemeClr>
                </a:solidFill>
              </a:rPr>
              <a:t>4) خمسة مناطق عجزية </a:t>
            </a:r>
            <a:r>
              <a:rPr lang="en-GB" sz="2400" b="1" dirty="0">
                <a:solidFill>
                  <a:schemeClr val="accent1">
                    <a:lumMod val="50000"/>
                  </a:schemeClr>
                </a:solidFill>
              </a:rPr>
              <a:t>Sacral Segment</a:t>
            </a:r>
            <a:endParaRPr lang="en-US" sz="2400" b="1" dirty="0">
              <a:solidFill>
                <a:schemeClr val="accent1">
                  <a:lumMod val="50000"/>
                </a:schemeClr>
              </a:solidFill>
            </a:endParaRPr>
          </a:p>
          <a:p>
            <a:pPr algn="r" rtl="1"/>
            <a:r>
              <a:rPr lang="ar-SA" sz="2400" b="1" dirty="0">
                <a:solidFill>
                  <a:schemeClr val="accent1">
                    <a:lumMod val="50000"/>
                  </a:schemeClr>
                </a:solidFill>
              </a:rPr>
              <a:t>5) منطقة </a:t>
            </a:r>
            <a:r>
              <a:rPr lang="ar-SA" sz="2400" b="1" dirty="0" err="1">
                <a:solidFill>
                  <a:schemeClr val="accent1">
                    <a:lumMod val="50000"/>
                  </a:schemeClr>
                </a:solidFill>
              </a:rPr>
              <a:t>عصعصية</a:t>
            </a:r>
            <a:r>
              <a:rPr lang="ar-SA" sz="2400" b="1" dirty="0">
                <a:solidFill>
                  <a:schemeClr val="accent1">
                    <a:lumMod val="50000"/>
                  </a:schemeClr>
                </a:solidFill>
              </a:rPr>
              <a:t> واحدة </a:t>
            </a:r>
            <a:r>
              <a:rPr lang="en-GB" sz="2400" b="1" dirty="0">
                <a:solidFill>
                  <a:schemeClr val="accent1">
                    <a:lumMod val="50000"/>
                  </a:schemeClr>
                </a:solidFill>
              </a:rPr>
              <a:t>Coccygeal Segment</a:t>
            </a:r>
            <a:endParaRPr lang="en-US" sz="2400" b="1" dirty="0">
              <a:solidFill>
                <a:schemeClr val="accent1">
                  <a:lumMod val="50000"/>
                </a:schemeClr>
              </a:solidFill>
            </a:endParaRPr>
          </a:p>
          <a:p>
            <a:pPr algn="r" rtl="1"/>
            <a:endParaRPr lang="ar-SA" sz="2400" b="1" dirty="0">
              <a:solidFill>
                <a:schemeClr val="accent1">
                  <a:lumMod val="50000"/>
                </a:schemeClr>
              </a:solidFill>
            </a:endParaRPr>
          </a:p>
        </p:txBody>
      </p:sp>
    </p:spTree>
    <p:extLst>
      <p:ext uri="{BB962C8B-B14F-4D97-AF65-F5344CB8AC3E}">
        <p14:creationId xmlns:p14="http://schemas.microsoft.com/office/powerpoint/2010/main" val="343697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50F1-F139-F546-B44B-08AD055EF693}"/>
              </a:ext>
            </a:extLst>
          </p:cNvPr>
          <p:cNvSpPr>
            <a:spLocks noGrp="1"/>
          </p:cNvSpPr>
          <p:nvPr>
            <p:ph type="title"/>
          </p:nvPr>
        </p:nvSpPr>
        <p:spPr/>
        <p:txBody>
          <a:bodyPr/>
          <a:lstStyle/>
          <a:p>
            <a:pPr algn="ctr" defTabSz="914400" rtl="1" eaLnBrk="1" latinLnBrk="0" hangingPunct="1">
              <a:lnSpc>
                <a:spcPct val="90000"/>
              </a:lnSpc>
              <a:spcBef>
                <a:spcPct val="0"/>
              </a:spcBef>
              <a:buNone/>
            </a:pPr>
            <a:r>
              <a:rPr lang="ar-SA" dirty="0"/>
              <a:t>الإشارة العصبية</a:t>
            </a:r>
            <a:endParaRPr lang="en-US" dirty="0"/>
          </a:p>
        </p:txBody>
      </p:sp>
      <p:sp>
        <p:nvSpPr>
          <p:cNvPr id="3" name="Content Placeholder 2">
            <a:extLst>
              <a:ext uri="{FF2B5EF4-FFF2-40B4-BE49-F238E27FC236}">
                <a16:creationId xmlns:a16="http://schemas.microsoft.com/office/drawing/2014/main" id="{37DEE038-7AAA-E142-A32B-6B5B4864558C}"/>
              </a:ext>
            </a:extLst>
          </p:cNvPr>
          <p:cNvSpPr>
            <a:spLocks noGrp="1"/>
          </p:cNvSpPr>
          <p:nvPr>
            <p:ph idx="1"/>
          </p:nvPr>
        </p:nvSpPr>
        <p:spPr/>
        <p:txBody>
          <a:bodyPr/>
          <a:lstStyle/>
          <a:p>
            <a:r>
              <a:rPr lang="ar-SA" dirty="0"/>
              <a:t>يستقبل كل جزء من الحبل الشوكي مدخلات حسية من منطقة معينة من الجسم. وتتم هذه العملية عن طريق السيال العصبي أو النبض العصبي (إشارات كهربائية أو تفاعلات كيميائية) وهي الرسائل التي تنقلها الأعصاب من أعضاء الحس (أجهزة الاستقبال) إلى الجهاز العصبي المركزي (الدماغ والحبل الشوكي) ومن الجهاز المركزي إلى أعضاء الاستجابة.</a:t>
            </a:r>
            <a:br>
              <a:rPr lang="ar-SA" dirty="0"/>
            </a:br>
            <a:endParaRPr lang="en-US" dirty="0"/>
          </a:p>
        </p:txBody>
      </p:sp>
    </p:spTree>
    <p:extLst>
      <p:ext uri="{BB962C8B-B14F-4D97-AF65-F5344CB8AC3E}">
        <p14:creationId xmlns:p14="http://schemas.microsoft.com/office/powerpoint/2010/main" val="1563200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1E1E5-B8FF-F34E-AB95-4BD64A3100FA}"/>
              </a:ext>
            </a:extLst>
          </p:cNvPr>
          <p:cNvSpPr>
            <a:spLocks noGrp="1"/>
          </p:cNvSpPr>
          <p:nvPr>
            <p:ph type="title"/>
          </p:nvPr>
        </p:nvSpPr>
        <p:spPr/>
        <p:txBody>
          <a:bodyPr/>
          <a:lstStyle/>
          <a:p>
            <a:endParaRPr lang="en-US"/>
          </a:p>
        </p:txBody>
      </p:sp>
      <p:pic>
        <p:nvPicPr>
          <p:cNvPr id="2050" name="Picture 2" descr="وردة = rose">
            <a:extLst>
              <a:ext uri="{FF2B5EF4-FFF2-40B4-BE49-F238E27FC236}">
                <a16:creationId xmlns:a16="http://schemas.microsoft.com/office/drawing/2014/main" id="{7F6D2C7B-ED00-F643-A6C9-BB7D0EA39D9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2751" y="752282"/>
            <a:ext cx="7654124" cy="5740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05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1635" y="752385"/>
            <a:ext cx="10515600" cy="1325563"/>
          </a:xfrm>
        </p:spPr>
        <p:txBody>
          <a:bodyPr>
            <a:normAutofit fontScale="90000"/>
          </a:bodyPr>
          <a:lstStyle/>
          <a:p>
            <a:pPr algn="r" rtl="1"/>
            <a:r>
              <a:rPr lang="ar-SA" b="1" u="sng" dirty="0"/>
              <a:t>ثالثا: الجهاز العصبي المستقل ( او الذاتي) </a:t>
            </a:r>
            <a:r>
              <a:rPr lang="en-GB" b="1" u="sng" dirty="0"/>
              <a:t>Autonomic Nerves</a:t>
            </a:r>
            <a:br>
              <a:rPr lang="en-US" dirty="0"/>
            </a:br>
            <a:endParaRPr lang="ar-SA" dirty="0"/>
          </a:p>
        </p:txBody>
      </p:sp>
      <p:sp>
        <p:nvSpPr>
          <p:cNvPr id="3" name="عنصر نائب للمحتوى 2"/>
          <p:cNvSpPr>
            <a:spLocks noGrp="1"/>
          </p:cNvSpPr>
          <p:nvPr>
            <p:ph idx="1"/>
          </p:nvPr>
        </p:nvSpPr>
        <p:spPr>
          <a:xfrm>
            <a:off x="1143000" y="2077948"/>
            <a:ext cx="9872871" cy="4038600"/>
          </a:xfrm>
        </p:spPr>
        <p:txBody>
          <a:bodyPr>
            <a:normAutofit/>
          </a:bodyPr>
          <a:lstStyle/>
          <a:p>
            <a:pPr lvl="0" algn="r" rtl="1">
              <a:lnSpc>
                <a:spcPct val="170000"/>
              </a:lnSpc>
            </a:pPr>
            <a:r>
              <a:rPr lang="ar-EG" sz="2400" b="1" dirty="0">
                <a:solidFill>
                  <a:schemeClr val="accent1">
                    <a:lumMod val="50000"/>
                  </a:schemeClr>
                </a:solidFill>
              </a:rPr>
              <a:t>ويتكون من الأعصاب الداخلية في الجسم والتي من خلالها تتم السيطرة على الوظائف الحيوية وتنظيم عملها داخل جسم الإنسان من الأعصاب الموجودة في الجهاز الدوري والجهاز التنفسي والجهاز الهضمي ، وينقسم إلى قسمين</a:t>
            </a:r>
            <a:r>
              <a:rPr lang="ar-SA" sz="2400" b="1" dirty="0">
                <a:solidFill>
                  <a:schemeClr val="accent1">
                    <a:lumMod val="50000"/>
                  </a:schemeClr>
                </a:solidFill>
              </a:rPr>
              <a:t>:</a:t>
            </a:r>
            <a:endParaRPr lang="en-US" sz="2400" b="1" dirty="0">
              <a:solidFill>
                <a:schemeClr val="accent1">
                  <a:lumMod val="50000"/>
                </a:schemeClr>
              </a:solidFill>
            </a:endParaRPr>
          </a:p>
        </p:txBody>
      </p:sp>
    </p:spTree>
    <p:extLst>
      <p:ext uri="{BB962C8B-B14F-4D97-AF65-F5344CB8AC3E}">
        <p14:creationId xmlns:p14="http://schemas.microsoft.com/office/powerpoint/2010/main" val="1089886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07674" y="854766"/>
            <a:ext cx="9874250" cy="5739917"/>
          </a:xfrm>
        </p:spPr>
        <p:txBody>
          <a:bodyPr>
            <a:normAutofit fontScale="92500" lnSpcReduction="20000"/>
          </a:bodyPr>
          <a:lstStyle/>
          <a:p>
            <a:pPr algn="r">
              <a:buNone/>
            </a:pPr>
            <a:r>
              <a:rPr lang="ar-EG" b="1" dirty="0">
                <a:solidFill>
                  <a:srgbClr val="FF0000"/>
                </a:solidFill>
              </a:rPr>
              <a:t>أ - الجهاز العصبي السمبثاوي :</a:t>
            </a:r>
            <a:endParaRPr lang="en-US" dirty="0">
              <a:solidFill>
                <a:srgbClr val="FF0000"/>
              </a:solidFill>
            </a:endParaRPr>
          </a:p>
          <a:p>
            <a:pPr algn="r">
              <a:lnSpc>
                <a:spcPct val="150000"/>
              </a:lnSpc>
              <a:buNone/>
            </a:pPr>
            <a:r>
              <a:rPr lang="ar-EG" b="1" dirty="0">
                <a:solidFill>
                  <a:schemeClr val="accent1">
                    <a:lumMod val="50000"/>
                  </a:schemeClr>
                </a:solidFill>
              </a:rPr>
              <a:t>ويقوم من الوظائف الحيوية الهامة ، إذ يختص بإعداد الجسم للنشاط وعمل المجهود العضلي الكبير وبالسلوك الذي تتطلبه المواقف الطارئة أو المستعجلة أو القيام بالحركات العنيفة، مثل توسيع حدقة العين ، وزيادة عدد ضربات القلب، وخفض سرعة التنفس ،..... وتعمل الألياف العصبية في هذا الجهاز في حالات التوتر والانفعال </a:t>
            </a:r>
            <a:endParaRPr lang="en-US" b="1" dirty="0">
              <a:solidFill>
                <a:schemeClr val="accent1">
                  <a:lumMod val="50000"/>
                </a:schemeClr>
              </a:solidFill>
            </a:endParaRPr>
          </a:p>
          <a:p>
            <a:pPr algn="r">
              <a:buNone/>
            </a:pPr>
            <a:r>
              <a:rPr lang="ar-EG" b="1" dirty="0">
                <a:solidFill>
                  <a:srgbClr val="FF0000"/>
                </a:solidFill>
              </a:rPr>
              <a:t>ب - الجهاز العصبي الباراسمبثاوي</a:t>
            </a:r>
            <a:endParaRPr lang="en-US" b="1" dirty="0">
              <a:solidFill>
                <a:srgbClr val="FF0000"/>
              </a:solidFill>
            </a:endParaRPr>
          </a:p>
          <a:p>
            <a:pPr algn="r">
              <a:lnSpc>
                <a:spcPct val="150000"/>
              </a:lnSpc>
              <a:buNone/>
            </a:pPr>
            <a:r>
              <a:rPr lang="ar-EG" b="1" dirty="0">
                <a:solidFill>
                  <a:schemeClr val="accent1">
                    <a:lumMod val="50000"/>
                  </a:schemeClr>
                </a:solidFill>
              </a:rPr>
              <a:t>يعمل الجهاز العصبي الباراسمثاوي عكس عمل الجهاز العصبي السمبثاوي، إذ أنه يقوم بالتحكم في الأحشاء الداخلية للإنسان في ظل الظروف الاعتيادية اليومية فمثلاً يقوم هذا الجهاز بإبطاء ضربات القلب وزيادة إفراز العصارات الهاضمة في المعدة والأمعاء ، والأنسولين ، وتضييق حدقة العين، وزيادة سرعة التنفس عن طريق قبض عضلات الشعب الهوائية، .... وتعمل الألياف العصبية في هذا الجهاز في حالات الاسترخاء</a:t>
            </a:r>
            <a:endParaRPr lang="en-US" b="1" dirty="0">
              <a:solidFill>
                <a:schemeClr val="accent1">
                  <a:lumMod val="50000"/>
                </a:schemeClr>
              </a:solidFill>
            </a:endParaRPr>
          </a:p>
          <a:p>
            <a:pPr algn="r">
              <a:buNone/>
            </a:pPr>
            <a:endParaRPr lang="ar-EG" dirty="0"/>
          </a:p>
        </p:txBody>
      </p:sp>
    </p:spTree>
    <p:extLst>
      <p:ext uri="{BB962C8B-B14F-4D97-AF65-F5344CB8AC3E}">
        <p14:creationId xmlns:p14="http://schemas.microsoft.com/office/powerpoint/2010/main" val="3429605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664</Words>
  <Application>Microsoft Macintosh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Verdana</vt:lpstr>
      <vt:lpstr>Office Theme</vt:lpstr>
      <vt:lpstr>محاضرات في علم النفس الفيزيولوجي الفرقة الثالثة – علم النفس آداب بنها</vt:lpstr>
      <vt:lpstr>PowerPoint Presentation</vt:lpstr>
      <vt:lpstr>1. الجهاز العصبي الطرفي:</vt:lpstr>
      <vt:lpstr>PowerPoint Presentation</vt:lpstr>
      <vt:lpstr>PowerPoint Presentation</vt:lpstr>
      <vt:lpstr>الإشارة العصبية</vt:lpstr>
      <vt:lpstr>PowerPoint Presentation</vt:lpstr>
      <vt:lpstr>ثالثا: الجهاز العصبي المستقل ( او الذاتي) Autonomic Nerves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النفس الفيزيولوجي الفرقة الثالثة – علم النفس آداب بنها</dc:title>
  <dc:creator>ansam.alshaikh</dc:creator>
  <cp:lastModifiedBy>ansam.alshaikh</cp:lastModifiedBy>
  <cp:revision>8</cp:revision>
  <dcterms:created xsi:type="dcterms:W3CDTF">2020-11-29T14:38:33Z</dcterms:created>
  <dcterms:modified xsi:type="dcterms:W3CDTF">2020-12-04T13:27:24Z</dcterms:modified>
</cp:coreProperties>
</file>