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90" r:id="rId2"/>
    <p:sldId id="257" r:id="rId3"/>
    <p:sldId id="322" r:id="rId4"/>
    <p:sldId id="258" r:id="rId5"/>
    <p:sldId id="259" r:id="rId6"/>
    <p:sldId id="276" r:id="rId7"/>
    <p:sldId id="277" r:id="rId8"/>
    <p:sldId id="279" r:id="rId9"/>
    <p:sldId id="270" r:id="rId10"/>
    <p:sldId id="315" r:id="rId11"/>
    <p:sldId id="316" r:id="rId12"/>
    <p:sldId id="317" r:id="rId13"/>
    <p:sldId id="319" r:id="rId14"/>
    <p:sldId id="318" r:id="rId15"/>
    <p:sldId id="280" r:id="rId16"/>
    <p:sldId id="281" r:id="rId17"/>
    <p:sldId id="282" r:id="rId18"/>
    <p:sldId id="283" r:id="rId19"/>
    <p:sldId id="284" r:id="rId20"/>
    <p:sldId id="312" r:id="rId21"/>
    <p:sldId id="321" r:id="rId22"/>
    <p:sldId id="314" r:id="rId23"/>
    <p:sldId id="313" r:id="rId24"/>
    <p:sldId id="310" r:id="rId25"/>
    <p:sldId id="309" r:id="rId26"/>
    <p:sldId id="31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2A5C3-ED5B-CA4B-8DEE-69A14603327A}" type="datetimeFigureOut">
              <a:rPr lang="en-US" smtClean="0"/>
              <a:t>12/1/20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EE9D5-330A-B040-8293-DC3C1C1CD56B}" type="slidenum">
              <a:rPr lang="en-US" smtClean="0"/>
              <a:t>‹#›</a:t>
            </a:fld>
            <a:endParaRPr lang="en-US"/>
          </a:p>
        </p:txBody>
      </p:sp>
    </p:spTree>
    <p:extLst>
      <p:ext uri="{BB962C8B-B14F-4D97-AF65-F5344CB8AC3E}">
        <p14:creationId xmlns:p14="http://schemas.microsoft.com/office/powerpoint/2010/main" val="182653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E57701-FFF2-4D0D-A8FA-709877F1CE70}" type="slidenum">
              <a:rPr lang="en-US" smtClean="0"/>
              <a:pPr/>
              <a:t>22</a:t>
            </a:fld>
            <a:endParaRPr lang="en-US"/>
          </a:p>
        </p:txBody>
      </p:sp>
    </p:spTree>
    <p:extLst>
      <p:ext uri="{BB962C8B-B14F-4D97-AF65-F5344CB8AC3E}">
        <p14:creationId xmlns:p14="http://schemas.microsoft.com/office/powerpoint/2010/main" val="3514313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4147-D7FC-0841-A3C9-647637202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7B20D8-4EF8-E647-BA31-AD3C676D0A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1CCE65-F322-5D44-B0FF-A6F9BE3A92F7}"/>
              </a:ext>
            </a:extLst>
          </p:cNvPr>
          <p:cNvSpPr>
            <a:spLocks noGrp="1"/>
          </p:cNvSpPr>
          <p:nvPr>
            <p:ph type="dt" sz="half" idx="10"/>
          </p:nvPr>
        </p:nvSpPr>
        <p:spPr/>
        <p:txBody>
          <a:bodyPr/>
          <a:lstStyle/>
          <a:p>
            <a:fld id="{5692E544-7416-0241-9989-37BAA877BB82}" type="datetimeFigureOut">
              <a:rPr lang="en-US" smtClean="0"/>
              <a:t>12/1/20</a:t>
            </a:fld>
            <a:endParaRPr lang="en-US"/>
          </a:p>
        </p:txBody>
      </p:sp>
      <p:sp>
        <p:nvSpPr>
          <p:cNvPr id="5" name="Footer Placeholder 4">
            <a:extLst>
              <a:ext uri="{FF2B5EF4-FFF2-40B4-BE49-F238E27FC236}">
                <a16:creationId xmlns:a16="http://schemas.microsoft.com/office/drawing/2014/main" id="{86220D8A-8441-7A48-92C2-559D1597E6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63E29-7F8F-1947-BF51-E5B116BDC09C}"/>
              </a:ext>
            </a:extLst>
          </p:cNvPr>
          <p:cNvSpPr>
            <a:spLocks noGrp="1"/>
          </p:cNvSpPr>
          <p:nvPr>
            <p:ph type="sldNum" sz="quarter" idx="12"/>
          </p:nvPr>
        </p:nvSpPr>
        <p:spPr/>
        <p:txBody>
          <a:bodyPr/>
          <a:lstStyle/>
          <a:p>
            <a:fld id="{51A03A3E-47E4-5B42-8017-03130C8698F7}" type="slidenum">
              <a:rPr lang="en-US" smtClean="0"/>
              <a:t>‹#›</a:t>
            </a:fld>
            <a:endParaRPr lang="en-US"/>
          </a:p>
        </p:txBody>
      </p:sp>
    </p:spTree>
    <p:extLst>
      <p:ext uri="{BB962C8B-B14F-4D97-AF65-F5344CB8AC3E}">
        <p14:creationId xmlns:p14="http://schemas.microsoft.com/office/powerpoint/2010/main" val="352670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7333D-4B7C-0640-93CD-8D505C4D76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8C7A06-A2CB-E840-9B97-D741A71D76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7F761-ADF7-C54B-A891-DC790D9A762F}"/>
              </a:ext>
            </a:extLst>
          </p:cNvPr>
          <p:cNvSpPr>
            <a:spLocks noGrp="1"/>
          </p:cNvSpPr>
          <p:nvPr>
            <p:ph type="dt" sz="half" idx="10"/>
          </p:nvPr>
        </p:nvSpPr>
        <p:spPr/>
        <p:txBody>
          <a:bodyPr/>
          <a:lstStyle/>
          <a:p>
            <a:fld id="{5692E544-7416-0241-9989-37BAA877BB82}" type="datetimeFigureOut">
              <a:rPr lang="en-US" smtClean="0"/>
              <a:t>12/1/20</a:t>
            </a:fld>
            <a:endParaRPr lang="en-US"/>
          </a:p>
        </p:txBody>
      </p:sp>
      <p:sp>
        <p:nvSpPr>
          <p:cNvPr id="5" name="Footer Placeholder 4">
            <a:extLst>
              <a:ext uri="{FF2B5EF4-FFF2-40B4-BE49-F238E27FC236}">
                <a16:creationId xmlns:a16="http://schemas.microsoft.com/office/drawing/2014/main" id="{E9802CCF-0305-2F4E-8429-0382744DB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9606-B6A5-7942-A1CA-BF57AAD3E325}"/>
              </a:ext>
            </a:extLst>
          </p:cNvPr>
          <p:cNvSpPr>
            <a:spLocks noGrp="1"/>
          </p:cNvSpPr>
          <p:nvPr>
            <p:ph type="sldNum" sz="quarter" idx="12"/>
          </p:nvPr>
        </p:nvSpPr>
        <p:spPr/>
        <p:txBody>
          <a:bodyPr/>
          <a:lstStyle/>
          <a:p>
            <a:fld id="{51A03A3E-47E4-5B42-8017-03130C8698F7}" type="slidenum">
              <a:rPr lang="en-US" smtClean="0"/>
              <a:t>‹#›</a:t>
            </a:fld>
            <a:endParaRPr lang="en-US"/>
          </a:p>
        </p:txBody>
      </p:sp>
    </p:spTree>
    <p:extLst>
      <p:ext uri="{BB962C8B-B14F-4D97-AF65-F5344CB8AC3E}">
        <p14:creationId xmlns:p14="http://schemas.microsoft.com/office/powerpoint/2010/main" val="1133096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E1BD0D-57A3-7A47-AAF6-141FC64837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94101F-E21C-F449-B78C-99A9EA7B48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6871D-38AC-B643-A059-F089FD7B6ACB}"/>
              </a:ext>
            </a:extLst>
          </p:cNvPr>
          <p:cNvSpPr>
            <a:spLocks noGrp="1"/>
          </p:cNvSpPr>
          <p:nvPr>
            <p:ph type="dt" sz="half" idx="10"/>
          </p:nvPr>
        </p:nvSpPr>
        <p:spPr/>
        <p:txBody>
          <a:bodyPr/>
          <a:lstStyle/>
          <a:p>
            <a:fld id="{5692E544-7416-0241-9989-37BAA877BB82}" type="datetimeFigureOut">
              <a:rPr lang="en-US" smtClean="0"/>
              <a:t>12/1/20</a:t>
            </a:fld>
            <a:endParaRPr lang="en-US"/>
          </a:p>
        </p:txBody>
      </p:sp>
      <p:sp>
        <p:nvSpPr>
          <p:cNvPr id="5" name="Footer Placeholder 4">
            <a:extLst>
              <a:ext uri="{FF2B5EF4-FFF2-40B4-BE49-F238E27FC236}">
                <a16:creationId xmlns:a16="http://schemas.microsoft.com/office/drawing/2014/main" id="{0EE1BE64-1F98-7246-BE01-2452DAF4F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F0E5A-BC9F-0A4F-B5AA-060A0EDEC2E4}"/>
              </a:ext>
            </a:extLst>
          </p:cNvPr>
          <p:cNvSpPr>
            <a:spLocks noGrp="1"/>
          </p:cNvSpPr>
          <p:nvPr>
            <p:ph type="sldNum" sz="quarter" idx="12"/>
          </p:nvPr>
        </p:nvSpPr>
        <p:spPr/>
        <p:txBody>
          <a:bodyPr/>
          <a:lstStyle/>
          <a:p>
            <a:fld id="{51A03A3E-47E4-5B42-8017-03130C8698F7}" type="slidenum">
              <a:rPr lang="en-US" smtClean="0"/>
              <a:t>‹#›</a:t>
            </a:fld>
            <a:endParaRPr lang="en-US"/>
          </a:p>
        </p:txBody>
      </p:sp>
    </p:spTree>
    <p:extLst>
      <p:ext uri="{BB962C8B-B14F-4D97-AF65-F5344CB8AC3E}">
        <p14:creationId xmlns:p14="http://schemas.microsoft.com/office/powerpoint/2010/main" val="250324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A2BA1-69E9-F949-A27C-C717FEB417C2}"/>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77CFACB1-97AD-3443-9617-0039F3085C32}"/>
              </a:ext>
            </a:extLst>
          </p:cNvPr>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9C8645-FD48-4343-8A55-C763604AC21D}"/>
              </a:ext>
            </a:extLst>
          </p:cNvPr>
          <p:cNvSpPr>
            <a:spLocks noGrp="1"/>
          </p:cNvSpPr>
          <p:nvPr>
            <p:ph type="dt" sz="half" idx="10"/>
          </p:nvPr>
        </p:nvSpPr>
        <p:spPr/>
        <p:txBody>
          <a:bodyPr/>
          <a:lstStyle/>
          <a:p>
            <a:fld id="{5692E544-7416-0241-9989-37BAA877BB82}" type="datetimeFigureOut">
              <a:rPr lang="en-US" smtClean="0"/>
              <a:t>12/1/20</a:t>
            </a:fld>
            <a:endParaRPr lang="en-US"/>
          </a:p>
        </p:txBody>
      </p:sp>
      <p:sp>
        <p:nvSpPr>
          <p:cNvPr id="5" name="Footer Placeholder 4">
            <a:extLst>
              <a:ext uri="{FF2B5EF4-FFF2-40B4-BE49-F238E27FC236}">
                <a16:creationId xmlns:a16="http://schemas.microsoft.com/office/drawing/2014/main" id="{F30BB945-ED47-2248-8C80-810DFB422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1C0CA8-1E69-E742-96A1-394C5644BBF6}"/>
              </a:ext>
            </a:extLst>
          </p:cNvPr>
          <p:cNvSpPr>
            <a:spLocks noGrp="1"/>
          </p:cNvSpPr>
          <p:nvPr>
            <p:ph type="sldNum" sz="quarter" idx="12"/>
          </p:nvPr>
        </p:nvSpPr>
        <p:spPr/>
        <p:txBody>
          <a:bodyPr/>
          <a:lstStyle/>
          <a:p>
            <a:fld id="{51A03A3E-47E4-5B42-8017-03130C8698F7}" type="slidenum">
              <a:rPr lang="en-US" smtClean="0"/>
              <a:t>‹#›</a:t>
            </a:fld>
            <a:endParaRPr lang="en-US"/>
          </a:p>
        </p:txBody>
      </p:sp>
    </p:spTree>
    <p:extLst>
      <p:ext uri="{BB962C8B-B14F-4D97-AF65-F5344CB8AC3E}">
        <p14:creationId xmlns:p14="http://schemas.microsoft.com/office/powerpoint/2010/main" val="207644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ACCCE-DAC4-7B44-94AD-CC1A74FD62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921CC5-301D-0140-AB52-C1372BBCEF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D84B5A-AF11-434E-9E4A-CE614A2FCE99}"/>
              </a:ext>
            </a:extLst>
          </p:cNvPr>
          <p:cNvSpPr>
            <a:spLocks noGrp="1"/>
          </p:cNvSpPr>
          <p:nvPr>
            <p:ph type="dt" sz="half" idx="10"/>
          </p:nvPr>
        </p:nvSpPr>
        <p:spPr/>
        <p:txBody>
          <a:bodyPr/>
          <a:lstStyle/>
          <a:p>
            <a:fld id="{5692E544-7416-0241-9989-37BAA877BB82}" type="datetimeFigureOut">
              <a:rPr lang="en-US" smtClean="0"/>
              <a:t>12/1/20</a:t>
            </a:fld>
            <a:endParaRPr lang="en-US"/>
          </a:p>
        </p:txBody>
      </p:sp>
      <p:sp>
        <p:nvSpPr>
          <p:cNvPr id="5" name="Footer Placeholder 4">
            <a:extLst>
              <a:ext uri="{FF2B5EF4-FFF2-40B4-BE49-F238E27FC236}">
                <a16:creationId xmlns:a16="http://schemas.microsoft.com/office/drawing/2014/main" id="{EEA73149-770F-8E48-98E7-BC18F05FB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6E83C-DCB0-5148-A5EF-8A13195693F8}"/>
              </a:ext>
            </a:extLst>
          </p:cNvPr>
          <p:cNvSpPr>
            <a:spLocks noGrp="1"/>
          </p:cNvSpPr>
          <p:nvPr>
            <p:ph type="sldNum" sz="quarter" idx="12"/>
          </p:nvPr>
        </p:nvSpPr>
        <p:spPr/>
        <p:txBody>
          <a:bodyPr/>
          <a:lstStyle/>
          <a:p>
            <a:fld id="{51A03A3E-47E4-5B42-8017-03130C8698F7}" type="slidenum">
              <a:rPr lang="en-US" smtClean="0"/>
              <a:t>‹#›</a:t>
            </a:fld>
            <a:endParaRPr lang="en-US"/>
          </a:p>
        </p:txBody>
      </p:sp>
    </p:spTree>
    <p:extLst>
      <p:ext uri="{BB962C8B-B14F-4D97-AF65-F5344CB8AC3E}">
        <p14:creationId xmlns:p14="http://schemas.microsoft.com/office/powerpoint/2010/main" val="414431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F1CB1-7589-654D-BFC4-B5486FE890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4002DD-31B2-EB4C-A1B3-4ABB3F5E1F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FDE19-07F4-5846-BCE8-093EE7E932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0BC0F7-EEDC-6D48-A644-6B303C9EC9F2}"/>
              </a:ext>
            </a:extLst>
          </p:cNvPr>
          <p:cNvSpPr>
            <a:spLocks noGrp="1"/>
          </p:cNvSpPr>
          <p:nvPr>
            <p:ph type="dt" sz="half" idx="10"/>
          </p:nvPr>
        </p:nvSpPr>
        <p:spPr/>
        <p:txBody>
          <a:bodyPr/>
          <a:lstStyle/>
          <a:p>
            <a:fld id="{5692E544-7416-0241-9989-37BAA877BB82}" type="datetimeFigureOut">
              <a:rPr lang="en-US" smtClean="0"/>
              <a:t>12/1/20</a:t>
            </a:fld>
            <a:endParaRPr lang="en-US"/>
          </a:p>
        </p:txBody>
      </p:sp>
      <p:sp>
        <p:nvSpPr>
          <p:cNvPr id="6" name="Footer Placeholder 5">
            <a:extLst>
              <a:ext uri="{FF2B5EF4-FFF2-40B4-BE49-F238E27FC236}">
                <a16:creationId xmlns:a16="http://schemas.microsoft.com/office/drawing/2014/main" id="{12602E11-AA6E-754D-A79A-8D5C1D081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FB1D99-7946-364B-90FD-B143489EB3A6}"/>
              </a:ext>
            </a:extLst>
          </p:cNvPr>
          <p:cNvSpPr>
            <a:spLocks noGrp="1"/>
          </p:cNvSpPr>
          <p:nvPr>
            <p:ph type="sldNum" sz="quarter" idx="12"/>
          </p:nvPr>
        </p:nvSpPr>
        <p:spPr/>
        <p:txBody>
          <a:bodyPr/>
          <a:lstStyle/>
          <a:p>
            <a:fld id="{51A03A3E-47E4-5B42-8017-03130C8698F7}" type="slidenum">
              <a:rPr lang="en-US" smtClean="0"/>
              <a:t>‹#›</a:t>
            </a:fld>
            <a:endParaRPr lang="en-US"/>
          </a:p>
        </p:txBody>
      </p:sp>
    </p:spTree>
    <p:extLst>
      <p:ext uri="{BB962C8B-B14F-4D97-AF65-F5344CB8AC3E}">
        <p14:creationId xmlns:p14="http://schemas.microsoft.com/office/powerpoint/2010/main" val="306330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53336-7BAF-1F4C-AF5E-99BC6B3943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B84964-9608-C249-8A4B-1A6790170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EAA3D8-98F6-CD4B-AF7A-FFF106F6A4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414300-C01C-5A41-9CE6-D2937E357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5F8281-1943-724A-AD96-2C7598017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2E71D-9D19-EB43-869D-F5EB181C8615}"/>
              </a:ext>
            </a:extLst>
          </p:cNvPr>
          <p:cNvSpPr>
            <a:spLocks noGrp="1"/>
          </p:cNvSpPr>
          <p:nvPr>
            <p:ph type="dt" sz="half" idx="10"/>
          </p:nvPr>
        </p:nvSpPr>
        <p:spPr/>
        <p:txBody>
          <a:bodyPr/>
          <a:lstStyle/>
          <a:p>
            <a:fld id="{5692E544-7416-0241-9989-37BAA877BB82}" type="datetimeFigureOut">
              <a:rPr lang="en-US" smtClean="0"/>
              <a:t>12/1/20</a:t>
            </a:fld>
            <a:endParaRPr lang="en-US"/>
          </a:p>
        </p:txBody>
      </p:sp>
      <p:sp>
        <p:nvSpPr>
          <p:cNvPr id="8" name="Footer Placeholder 7">
            <a:extLst>
              <a:ext uri="{FF2B5EF4-FFF2-40B4-BE49-F238E27FC236}">
                <a16:creationId xmlns:a16="http://schemas.microsoft.com/office/drawing/2014/main" id="{BD26094B-27B0-C842-A89E-BEE83639C5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2AEA86-F62A-3F42-B7D0-EAAD58A64E6E}"/>
              </a:ext>
            </a:extLst>
          </p:cNvPr>
          <p:cNvSpPr>
            <a:spLocks noGrp="1"/>
          </p:cNvSpPr>
          <p:nvPr>
            <p:ph type="sldNum" sz="quarter" idx="12"/>
          </p:nvPr>
        </p:nvSpPr>
        <p:spPr/>
        <p:txBody>
          <a:bodyPr/>
          <a:lstStyle/>
          <a:p>
            <a:fld id="{51A03A3E-47E4-5B42-8017-03130C8698F7}" type="slidenum">
              <a:rPr lang="en-US" smtClean="0"/>
              <a:t>‹#›</a:t>
            </a:fld>
            <a:endParaRPr lang="en-US"/>
          </a:p>
        </p:txBody>
      </p:sp>
    </p:spTree>
    <p:extLst>
      <p:ext uri="{BB962C8B-B14F-4D97-AF65-F5344CB8AC3E}">
        <p14:creationId xmlns:p14="http://schemas.microsoft.com/office/powerpoint/2010/main" val="323021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3951-A0CA-A249-BE02-8DD7B95C13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0AB466-F11F-424F-827D-D16C6E4397F3}"/>
              </a:ext>
            </a:extLst>
          </p:cNvPr>
          <p:cNvSpPr>
            <a:spLocks noGrp="1"/>
          </p:cNvSpPr>
          <p:nvPr>
            <p:ph type="dt" sz="half" idx="10"/>
          </p:nvPr>
        </p:nvSpPr>
        <p:spPr/>
        <p:txBody>
          <a:bodyPr/>
          <a:lstStyle/>
          <a:p>
            <a:fld id="{5692E544-7416-0241-9989-37BAA877BB82}" type="datetimeFigureOut">
              <a:rPr lang="en-US" smtClean="0"/>
              <a:t>12/1/20</a:t>
            </a:fld>
            <a:endParaRPr lang="en-US"/>
          </a:p>
        </p:txBody>
      </p:sp>
      <p:sp>
        <p:nvSpPr>
          <p:cNvPr id="4" name="Footer Placeholder 3">
            <a:extLst>
              <a:ext uri="{FF2B5EF4-FFF2-40B4-BE49-F238E27FC236}">
                <a16:creationId xmlns:a16="http://schemas.microsoft.com/office/drawing/2014/main" id="{FD8F1FF6-9CBB-A146-8185-3EF484C7DE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F5D497-B9AE-BC45-99AA-D6E0E2A3EF00}"/>
              </a:ext>
            </a:extLst>
          </p:cNvPr>
          <p:cNvSpPr>
            <a:spLocks noGrp="1"/>
          </p:cNvSpPr>
          <p:nvPr>
            <p:ph type="sldNum" sz="quarter" idx="12"/>
          </p:nvPr>
        </p:nvSpPr>
        <p:spPr/>
        <p:txBody>
          <a:bodyPr/>
          <a:lstStyle/>
          <a:p>
            <a:fld id="{51A03A3E-47E4-5B42-8017-03130C8698F7}" type="slidenum">
              <a:rPr lang="en-US" smtClean="0"/>
              <a:t>‹#›</a:t>
            </a:fld>
            <a:endParaRPr lang="en-US"/>
          </a:p>
        </p:txBody>
      </p:sp>
    </p:spTree>
    <p:extLst>
      <p:ext uri="{BB962C8B-B14F-4D97-AF65-F5344CB8AC3E}">
        <p14:creationId xmlns:p14="http://schemas.microsoft.com/office/powerpoint/2010/main" val="1647763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6AF9ED-C9E9-8844-B8E4-3C8CE4008D5C}"/>
              </a:ext>
            </a:extLst>
          </p:cNvPr>
          <p:cNvSpPr>
            <a:spLocks noGrp="1"/>
          </p:cNvSpPr>
          <p:nvPr>
            <p:ph type="dt" sz="half" idx="10"/>
          </p:nvPr>
        </p:nvSpPr>
        <p:spPr/>
        <p:txBody>
          <a:bodyPr/>
          <a:lstStyle/>
          <a:p>
            <a:fld id="{5692E544-7416-0241-9989-37BAA877BB82}" type="datetimeFigureOut">
              <a:rPr lang="en-US" smtClean="0"/>
              <a:t>12/1/20</a:t>
            </a:fld>
            <a:endParaRPr lang="en-US"/>
          </a:p>
        </p:txBody>
      </p:sp>
      <p:sp>
        <p:nvSpPr>
          <p:cNvPr id="3" name="Footer Placeholder 2">
            <a:extLst>
              <a:ext uri="{FF2B5EF4-FFF2-40B4-BE49-F238E27FC236}">
                <a16:creationId xmlns:a16="http://schemas.microsoft.com/office/drawing/2014/main" id="{F9C5A378-CCFE-014C-9F7E-C708E0858C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E15686-235A-0B4E-8A55-289EF96BC1FD}"/>
              </a:ext>
            </a:extLst>
          </p:cNvPr>
          <p:cNvSpPr>
            <a:spLocks noGrp="1"/>
          </p:cNvSpPr>
          <p:nvPr>
            <p:ph type="sldNum" sz="quarter" idx="12"/>
          </p:nvPr>
        </p:nvSpPr>
        <p:spPr/>
        <p:txBody>
          <a:bodyPr/>
          <a:lstStyle/>
          <a:p>
            <a:fld id="{51A03A3E-47E4-5B42-8017-03130C8698F7}" type="slidenum">
              <a:rPr lang="en-US" smtClean="0"/>
              <a:t>‹#›</a:t>
            </a:fld>
            <a:endParaRPr lang="en-US"/>
          </a:p>
        </p:txBody>
      </p:sp>
    </p:spTree>
    <p:extLst>
      <p:ext uri="{BB962C8B-B14F-4D97-AF65-F5344CB8AC3E}">
        <p14:creationId xmlns:p14="http://schemas.microsoft.com/office/powerpoint/2010/main" val="194417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FE9E-FE37-3342-AB45-E6460423B8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72E95A-8D1F-D640-B50D-39934BDAF9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EC43AC-221A-5645-89D2-F4497F6242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BE329-5043-EA4A-B8B0-8DE8536C6318}"/>
              </a:ext>
            </a:extLst>
          </p:cNvPr>
          <p:cNvSpPr>
            <a:spLocks noGrp="1"/>
          </p:cNvSpPr>
          <p:nvPr>
            <p:ph type="dt" sz="half" idx="10"/>
          </p:nvPr>
        </p:nvSpPr>
        <p:spPr/>
        <p:txBody>
          <a:bodyPr/>
          <a:lstStyle/>
          <a:p>
            <a:fld id="{5692E544-7416-0241-9989-37BAA877BB82}" type="datetimeFigureOut">
              <a:rPr lang="en-US" smtClean="0"/>
              <a:t>12/1/20</a:t>
            </a:fld>
            <a:endParaRPr lang="en-US"/>
          </a:p>
        </p:txBody>
      </p:sp>
      <p:sp>
        <p:nvSpPr>
          <p:cNvPr id="6" name="Footer Placeholder 5">
            <a:extLst>
              <a:ext uri="{FF2B5EF4-FFF2-40B4-BE49-F238E27FC236}">
                <a16:creationId xmlns:a16="http://schemas.microsoft.com/office/drawing/2014/main" id="{AE7BD19B-B6C3-8948-A9D6-9D4A63EFD7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AFFCF-7EED-E944-914D-EACC0B633013}"/>
              </a:ext>
            </a:extLst>
          </p:cNvPr>
          <p:cNvSpPr>
            <a:spLocks noGrp="1"/>
          </p:cNvSpPr>
          <p:nvPr>
            <p:ph type="sldNum" sz="quarter" idx="12"/>
          </p:nvPr>
        </p:nvSpPr>
        <p:spPr/>
        <p:txBody>
          <a:bodyPr/>
          <a:lstStyle/>
          <a:p>
            <a:fld id="{51A03A3E-47E4-5B42-8017-03130C8698F7}" type="slidenum">
              <a:rPr lang="en-US" smtClean="0"/>
              <a:t>‹#›</a:t>
            </a:fld>
            <a:endParaRPr lang="en-US"/>
          </a:p>
        </p:txBody>
      </p:sp>
    </p:spTree>
    <p:extLst>
      <p:ext uri="{BB962C8B-B14F-4D97-AF65-F5344CB8AC3E}">
        <p14:creationId xmlns:p14="http://schemas.microsoft.com/office/powerpoint/2010/main" val="120924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C097A-782A-B246-921D-E4FBD3EFD3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4EDB20-02C1-E841-9E54-2001F76532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441C2B-64B0-6849-835C-4D3504CE7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68684-E17C-E645-8C74-31CEA9F52375}"/>
              </a:ext>
            </a:extLst>
          </p:cNvPr>
          <p:cNvSpPr>
            <a:spLocks noGrp="1"/>
          </p:cNvSpPr>
          <p:nvPr>
            <p:ph type="dt" sz="half" idx="10"/>
          </p:nvPr>
        </p:nvSpPr>
        <p:spPr/>
        <p:txBody>
          <a:bodyPr/>
          <a:lstStyle/>
          <a:p>
            <a:fld id="{5692E544-7416-0241-9989-37BAA877BB82}" type="datetimeFigureOut">
              <a:rPr lang="en-US" smtClean="0"/>
              <a:t>12/1/20</a:t>
            </a:fld>
            <a:endParaRPr lang="en-US"/>
          </a:p>
        </p:txBody>
      </p:sp>
      <p:sp>
        <p:nvSpPr>
          <p:cNvPr id="6" name="Footer Placeholder 5">
            <a:extLst>
              <a:ext uri="{FF2B5EF4-FFF2-40B4-BE49-F238E27FC236}">
                <a16:creationId xmlns:a16="http://schemas.microsoft.com/office/drawing/2014/main" id="{71D0DE50-C477-8547-BB12-F2065F962D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EA555C-7024-4542-BCA2-05691DDD17CE}"/>
              </a:ext>
            </a:extLst>
          </p:cNvPr>
          <p:cNvSpPr>
            <a:spLocks noGrp="1"/>
          </p:cNvSpPr>
          <p:nvPr>
            <p:ph type="sldNum" sz="quarter" idx="12"/>
          </p:nvPr>
        </p:nvSpPr>
        <p:spPr/>
        <p:txBody>
          <a:bodyPr/>
          <a:lstStyle/>
          <a:p>
            <a:fld id="{51A03A3E-47E4-5B42-8017-03130C8698F7}" type="slidenum">
              <a:rPr lang="en-US" smtClean="0"/>
              <a:t>‹#›</a:t>
            </a:fld>
            <a:endParaRPr lang="en-US"/>
          </a:p>
        </p:txBody>
      </p:sp>
    </p:spTree>
    <p:extLst>
      <p:ext uri="{BB962C8B-B14F-4D97-AF65-F5344CB8AC3E}">
        <p14:creationId xmlns:p14="http://schemas.microsoft.com/office/powerpoint/2010/main" val="132835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B2FEB1-73A3-E443-B6AD-04EC6234B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0684FB-9EFE-0348-90E7-47E7BA6CBA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40FEB-F44C-4B44-8573-2BA17FF8B2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2E544-7416-0241-9989-37BAA877BB82}" type="datetimeFigureOut">
              <a:rPr lang="en-US" smtClean="0"/>
              <a:t>12/1/20</a:t>
            </a:fld>
            <a:endParaRPr lang="en-US"/>
          </a:p>
        </p:txBody>
      </p:sp>
      <p:sp>
        <p:nvSpPr>
          <p:cNvPr id="5" name="Footer Placeholder 4">
            <a:extLst>
              <a:ext uri="{FF2B5EF4-FFF2-40B4-BE49-F238E27FC236}">
                <a16:creationId xmlns:a16="http://schemas.microsoft.com/office/drawing/2014/main" id="{FDE279E2-23C8-6247-8E21-DA26DD2E91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1EBCB4-8AB8-1046-AE7C-87598F034B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03A3E-47E4-5B42-8017-03130C8698F7}" type="slidenum">
              <a:rPr lang="en-US" smtClean="0"/>
              <a:t>‹#›</a:t>
            </a:fld>
            <a:endParaRPr lang="en-US"/>
          </a:p>
        </p:txBody>
      </p:sp>
    </p:spTree>
    <p:extLst>
      <p:ext uri="{BB962C8B-B14F-4D97-AF65-F5344CB8AC3E}">
        <p14:creationId xmlns:p14="http://schemas.microsoft.com/office/powerpoint/2010/main" val="3616932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image3.slideserve.com/6407268/slide26-l.jp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hyperlink" Target="https://image3.slideserve.com/6407268/slide28-l.jpg" TargetMode="External"/><Relationship Id="rId2" Type="http://schemas.openxmlformats.org/officeDocument/2006/relationships/hyperlink" Target="https://www.webteb.com/nervous-syste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image3.slideserve.com/6407268/slide30-l.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webteb.com/mental-health/diseases/%D8%A7%D9%84%D8%A7%D9%83%D8%AA%D8%A6%D8%A7%D8%A8" TargetMode="External"/><Relationship Id="rId2" Type="http://schemas.openxmlformats.org/officeDocument/2006/relationships/hyperlink" Target="https://image3.slideserve.com/6407268/slide29-l.j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image3.slideserve.com/6407268/slide31-l.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B7E93982-6856-2A4C-9628-D2D81CD118F4}"/>
              </a:ext>
            </a:extLst>
          </p:cNvPr>
          <p:cNvSpPr>
            <a:spLocks noGrp="1" noChangeArrowheads="1"/>
          </p:cNvSpPr>
          <p:nvPr>
            <p:ph type="ctrTitle"/>
          </p:nvPr>
        </p:nvSpPr>
        <p:spPr/>
        <p:txBody>
          <a:bodyPr>
            <a:normAutofit fontScale="90000"/>
          </a:bodyPr>
          <a:lstStyle/>
          <a:p>
            <a:r>
              <a:rPr lang="ar-SA" altLang="en-US" dirty="0"/>
              <a:t>محاضرات في علم النفس الفيزيولوجي</a:t>
            </a:r>
            <a:br>
              <a:rPr lang="ar-SA" altLang="en-US" dirty="0"/>
            </a:br>
            <a:r>
              <a:rPr lang="ar-SA" altLang="en-US" dirty="0"/>
              <a:t>الفرقة الثالثة – علم النفس</a:t>
            </a:r>
            <a:br>
              <a:rPr lang="ar-SA" altLang="en-US" dirty="0"/>
            </a:br>
            <a:r>
              <a:rPr lang="ar-SA" altLang="en-US" dirty="0"/>
              <a:t>آداب بنها</a:t>
            </a:r>
            <a:endParaRPr lang="en-US" altLang="en-US" dirty="0"/>
          </a:p>
        </p:txBody>
      </p:sp>
      <p:sp>
        <p:nvSpPr>
          <p:cNvPr id="35842" name="Subtitle 2">
            <a:extLst>
              <a:ext uri="{FF2B5EF4-FFF2-40B4-BE49-F238E27FC236}">
                <a16:creationId xmlns:a16="http://schemas.microsoft.com/office/drawing/2014/main" id="{276BD5BC-D4FA-0E43-B029-A77FAB55AF68}"/>
              </a:ext>
            </a:extLst>
          </p:cNvPr>
          <p:cNvSpPr>
            <a:spLocks noGrp="1" noChangeArrowheads="1"/>
          </p:cNvSpPr>
          <p:nvPr>
            <p:ph type="subTitle" idx="1"/>
          </p:nvPr>
        </p:nvSpPr>
        <p:spPr>
          <a:xfrm>
            <a:off x="2823334" y="3814072"/>
            <a:ext cx="6400800" cy="1752600"/>
          </a:xfrm>
        </p:spPr>
        <p:txBody>
          <a:bodyPr/>
          <a:lstStyle/>
          <a:p>
            <a:r>
              <a:rPr lang="ar-SA" altLang="en-US" dirty="0"/>
              <a:t>محاضرة رقم 2</a:t>
            </a:r>
          </a:p>
          <a:p>
            <a:r>
              <a:rPr lang="ar-SA" altLang="en-US" dirty="0"/>
              <a:t>الرسالة العصبية</a:t>
            </a:r>
            <a:endParaRPr lang="en-US" altLang="en-US" dirty="0"/>
          </a:p>
        </p:txBody>
      </p:sp>
    </p:spTree>
    <p:extLst>
      <p:ext uri="{BB962C8B-B14F-4D97-AF65-F5344CB8AC3E}">
        <p14:creationId xmlns:p14="http://schemas.microsoft.com/office/powerpoint/2010/main" val="1715970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F2EF-3BE1-B445-819C-04F0053DAF0E}"/>
              </a:ext>
            </a:extLst>
          </p:cNvPr>
          <p:cNvSpPr>
            <a:spLocks noGrp="1"/>
          </p:cNvSpPr>
          <p:nvPr>
            <p:ph type="title"/>
          </p:nvPr>
        </p:nvSpPr>
        <p:spPr/>
        <p:txBody>
          <a:bodyPr/>
          <a:lstStyle/>
          <a:p>
            <a:r>
              <a:rPr lang="ar-SA" dirty="0"/>
              <a:t>خلايا الغراء/ او الخلايا الداعمة</a:t>
            </a:r>
            <a:endParaRPr lang="en-US" dirty="0"/>
          </a:p>
        </p:txBody>
      </p:sp>
      <p:sp>
        <p:nvSpPr>
          <p:cNvPr id="3" name="Content Placeholder 2">
            <a:extLst>
              <a:ext uri="{FF2B5EF4-FFF2-40B4-BE49-F238E27FC236}">
                <a16:creationId xmlns:a16="http://schemas.microsoft.com/office/drawing/2014/main" id="{C4A955F1-9C53-FA41-AE24-A63D976FD404}"/>
              </a:ext>
            </a:extLst>
          </p:cNvPr>
          <p:cNvSpPr>
            <a:spLocks noGrp="1"/>
          </p:cNvSpPr>
          <p:nvPr>
            <p:ph idx="1"/>
          </p:nvPr>
        </p:nvSpPr>
        <p:spPr/>
        <p:txBody>
          <a:bodyPr/>
          <a:lstStyle/>
          <a:p>
            <a:r>
              <a:rPr lang="ar-SA" b="1" dirty="0"/>
              <a:t>الخلايا النجمية</a:t>
            </a:r>
            <a:r>
              <a:rPr lang="ar-SA" dirty="0"/>
              <a:t> </a:t>
            </a:r>
            <a:r>
              <a:rPr lang="en-US" b="1" dirty="0"/>
              <a:t>Astrocyte</a:t>
            </a:r>
            <a:endParaRPr lang="ar-SA" b="1" dirty="0"/>
          </a:p>
          <a:p>
            <a:pPr marL="0" indent="0">
              <a:buNone/>
            </a:pPr>
            <a:endParaRPr lang="ar-SA" dirty="0"/>
          </a:p>
          <a:p>
            <a:r>
              <a:rPr lang="ar-SA" dirty="0"/>
              <a:t>وهي نوع من الخلايا الدبقية، هي خلايا الدعم الأساسية للدماغ والنخاع الشوكي. إنها تصنع وتفرز البروتينات تسمى العوامل العصبية. كما أنها تتحلل وتزيل البروتينات أو المواد الكيميائية التي قد تكون ضارة للخلايا العصبية</a:t>
            </a:r>
            <a:r>
              <a:rPr lang="en-US" dirty="0"/>
              <a:t>.</a:t>
            </a:r>
          </a:p>
        </p:txBody>
      </p:sp>
    </p:spTree>
    <p:extLst>
      <p:ext uri="{BB962C8B-B14F-4D97-AF65-F5344CB8AC3E}">
        <p14:creationId xmlns:p14="http://schemas.microsoft.com/office/powerpoint/2010/main" val="1678463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AC33-FD83-FD40-A867-EC9C17E575AF}"/>
              </a:ext>
            </a:extLst>
          </p:cNvPr>
          <p:cNvSpPr>
            <a:spLocks noGrp="1"/>
          </p:cNvSpPr>
          <p:nvPr>
            <p:ph type="title"/>
          </p:nvPr>
        </p:nvSpPr>
        <p:spPr/>
        <p:txBody>
          <a:bodyPr/>
          <a:lstStyle/>
          <a:p>
            <a:r>
              <a:rPr lang="ar-SA" dirty="0"/>
              <a:t>الخلايا الداعمة</a:t>
            </a:r>
            <a:endParaRPr lang="en-US" dirty="0"/>
          </a:p>
        </p:txBody>
      </p:sp>
      <p:sp>
        <p:nvSpPr>
          <p:cNvPr id="3" name="Content Placeholder 2">
            <a:extLst>
              <a:ext uri="{FF2B5EF4-FFF2-40B4-BE49-F238E27FC236}">
                <a16:creationId xmlns:a16="http://schemas.microsoft.com/office/drawing/2014/main" id="{62740628-62F8-7945-9B58-8E646181B0A5}"/>
              </a:ext>
            </a:extLst>
          </p:cNvPr>
          <p:cNvSpPr>
            <a:spLocks noGrp="1"/>
          </p:cNvSpPr>
          <p:nvPr>
            <p:ph idx="1"/>
          </p:nvPr>
        </p:nvSpPr>
        <p:spPr/>
        <p:txBody>
          <a:bodyPr/>
          <a:lstStyle/>
          <a:p>
            <a:r>
              <a:rPr lang="ar-SA" b="1" dirty="0"/>
              <a:t>الخلايا الدبقية الصغيرة</a:t>
            </a:r>
            <a:r>
              <a:rPr lang="ar-SA" dirty="0"/>
              <a:t> </a:t>
            </a:r>
            <a:r>
              <a:rPr lang="en-US" b="1" dirty="0"/>
              <a:t>Microglia</a:t>
            </a:r>
            <a:r>
              <a:rPr lang="en-US" dirty="0"/>
              <a:t> </a:t>
            </a:r>
            <a:endParaRPr lang="ar-SA" dirty="0"/>
          </a:p>
          <a:p>
            <a:endParaRPr lang="ar-SA" dirty="0"/>
          </a:p>
          <a:p>
            <a:r>
              <a:rPr lang="ar-SA" dirty="0"/>
              <a:t>هي خلايا مناعية للدماغ. وتتواجد في المادة الرَمادية وَالمادة البَيضاء. بعد الإصابة، تتوجه هذه الخلايا إلى موقع الإصابة للمساعدة في إزالة الخلايا الميتة. ويمكنها أيضًا إنتاج جزيئات صغيرة تسمى </a:t>
            </a:r>
            <a:r>
              <a:rPr lang="ar-SA" dirty="0" err="1"/>
              <a:t>السيتوكينات</a:t>
            </a:r>
            <a:r>
              <a:rPr lang="ar-SA" dirty="0"/>
              <a:t> التي تحث خلايا الجهاز المناعي على </a:t>
            </a:r>
            <a:r>
              <a:rPr lang="ar-SA" dirty="0" err="1"/>
              <a:t>الإستجابة</a:t>
            </a:r>
            <a:r>
              <a:rPr lang="ar-SA" dirty="0"/>
              <a:t> لموقع الإصابة. من المحتمل أن تلعب عملية التنظيف دورًا مهمًا في </a:t>
            </a:r>
            <a:r>
              <a:rPr lang="ar-SA" dirty="0" err="1"/>
              <a:t>إستعادة</a:t>
            </a:r>
            <a:r>
              <a:rPr lang="ar-SA" dirty="0"/>
              <a:t> الوظيفة بعد إصابة العمود الفقري.</a:t>
            </a:r>
            <a:endParaRPr lang="en-US" dirty="0"/>
          </a:p>
        </p:txBody>
      </p:sp>
    </p:spTree>
    <p:extLst>
      <p:ext uri="{BB962C8B-B14F-4D97-AF65-F5344CB8AC3E}">
        <p14:creationId xmlns:p14="http://schemas.microsoft.com/office/powerpoint/2010/main" val="3213556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4A214-D066-3547-9803-980A4A442FE1}"/>
              </a:ext>
            </a:extLst>
          </p:cNvPr>
          <p:cNvSpPr>
            <a:spLocks noGrp="1"/>
          </p:cNvSpPr>
          <p:nvPr>
            <p:ph type="title"/>
          </p:nvPr>
        </p:nvSpPr>
        <p:spPr/>
        <p:txBody>
          <a:bodyPr/>
          <a:lstStyle/>
          <a:p>
            <a:pPr algn="ctr" defTabSz="914400" rtl="1" eaLnBrk="1" latinLnBrk="0" hangingPunct="1">
              <a:lnSpc>
                <a:spcPct val="90000"/>
              </a:lnSpc>
              <a:spcBef>
                <a:spcPct val="0"/>
              </a:spcBef>
              <a:buNone/>
            </a:pPr>
            <a:r>
              <a:rPr lang="ar-SA" dirty="0" err="1"/>
              <a:t>الخلاايا</a:t>
            </a:r>
            <a:r>
              <a:rPr lang="ar-SA" dirty="0"/>
              <a:t> الداعمة</a:t>
            </a:r>
            <a:endParaRPr lang="en-US" dirty="0"/>
          </a:p>
        </p:txBody>
      </p:sp>
      <p:sp>
        <p:nvSpPr>
          <p:cNvPr id="3" name="Content Placeholder 2">
            <a:extLst>
              <a:ext uri="{FF2B5EF4-FFF2-40B4-BE49-F238E27FC236}">
                <a16:creationId xmlns:a16="http://schemas.microsoft.com/office/drawing/2014/main" id="{024489D7-C2D9-9047-973B-F2BC849A8259}"/>
              </a:ext>
            </a:extLst>
          </p:cNvPr>
          <p:cNvSpPr>
            <a:spLocks noGrp="1"/>
          </p:cNvSpPr>
          <p:nvPr>
            <p:ph idx="1"/>
          </p:nvPr>
        </p:nvSpPr>
        <p:spPr/>
        <p:txBody>
          <a:bodyPr/>
          <a:lstStyle/>
          <a:p>
            <a:r>
              <a:rPr lang="ar-SA" b="1" dirty="0"/>
              <a:t>الخلايا قليلة </a:t>
            </a:r>
            <a:r>
              <a:rPr lang="ar-SA" b="1" dirty="0" err="1"/>
              <a:t>التغصن</a:t>
            </a:r>
            <a:r>
              <a:rPr lang="ar-SA" dirty="0"/>
              <a:t> </a:t>
            </a:r>
            <a:r>
              <a:rPr lang="en-US" b="1" dirty="0"/>
              <a:t>Oligodendrocytes</a:t>
            </a:r>
            <a:endParaRPr lang="ar-SA" b="1" dirty="0"/>
          </a:p>
          <a:p>
            <a:r>
              <a:rPr lang="ar-SA" dirty="0"/>
              <a:t>عبارة عن خلايا دائرية تنتج مادة دهنية تسمى </a:t>
            </a:r>
            <a:r>
              <a:rPr lang="ar-SA" dirty="0" err="1"/>
              <a:t>المايلين</a:t>
            </a:r>
            <a:r>
              <a:rPr lang="ar-SA" dirty="0"/>
              <a:t> </a:t>
            </a:r>
            <a:r>
              <a:rPr lang="en-US" dirty="0"/>
              <a:t>Myelin  </a:t>
            </a:r>
            <a:r>
              <a:rPr lang="ar-SA" dirty="0"/>
              <a:t> تلتف حول محاور عصبية</a:t>
            </a:r>
            <a:r>
              <a:rPr lang="en-US" dirty="0"/>
              <a:t>Axon </a:t>
            </a:r>
            <a:r>
              <a:rPr lang="ar-SA" dirty="0"/>
              <a:t>في طبقات. يمكن أن تحمل ألياف </a:t>
            </a:r>
            <a:r>
              <a:rPr lang="ar-SA" dirty="0" err="1"/>
              <a:t>المحوارالمعزولة</a:t>
            </a:r>
            <a:r>
              <a:rPr lang="ar-SA" dirty="0"/>
              <a:t> بواسطة </a:t>
            </a:r>
            <a:r>
              <a:rPr lang="ar-SA" dirty="0" err="1"/>
              <a:t>المايلين</a:t>
            </a:r>
            <a:r>
              <a:rPr lang="ar-SA" dirty="0"/>
              <a:t> رسائل كهربائية (وتسمى أيضًا إمكانات الحركة) بسرعة 100 متر في الثانية ، في حين أن الألياف التي لا تحتوي على </a:t>
            </a:r>
            <a:r>
              <a:rPr lang="ar-SA" dirty="0" err="1"/>
              <a:t>المايلين</a:t>
            </a:r>
            <a:r>
              <a:rPr lang="ar-SA" dirty="0"/>
              <a:t> يمكنها فقط حمل الرسائل بسرعة متر واحد في الثانية.</a:t>
            </a:r>
            <a:br>
              <a:rPr lang="ar-SA" dirty="0"/>
            </a:br>
            <a:endParaRPr lang="ar-SA" dirty="0"/>
          </a:p>
          <a:p>
            <a:r>
              <a:rPr lang="ar-SA" dirty="0"/>
              <a:t>و تعتبر مادة </a:t>
            </a:r>
            <a:r>
              <a:rPr lang="ar-SA" dirty="0" err="1"/>
              <a:t>المايلين</a:t>
            </a:r>
            <a:r>
              <a:rPr lang="ar-SA" dirty="0"/>
              <a:t> هي المادة المسببة للون الأبيض في محاور الخلايا العصبية. بينما اجسام الخلايا تظهر باللون الرمادي.</a:t>
            </a:r>
            <a:br>
              <a:rPr lang="ar-SA" dirty="0"/>
            </a:br>
            <a:endParaRPr lang="en-US" dirty="0"/>
          </a:p>
        </p:txBody>
      </p:sp>
    </p:spTree>
    <p:extLst>
      <p:ext uri="{BB962C8B-B14F-4D97-AF65-F5344CB8AC3E}">
        <p14:creationId xmlns:p14="http://schemas.microsoft.com/office/powerpoint/2010/main" val="3776594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2CD33-3AB8-4146-83AA-BBD6B175E1D8}"/>
              </a:ext>
            </a:extLst>
          </p:cNvPr>
          <p:cNvSpPr>
            <a:spLocks noGrp="1"/>
          </p:cNvSpPr>
          <p:nvPr>
            <p:ph type="title"/>
          </p:nvPr>
        </p:nvSpPr>
        <p:spPr/>
        <p:txBody>
          <a:bodyPr/>
          <a:lstStyle/>
          <a:p>
            <a:endParaRPr lang="en-US"/>
          </a:p>
        </p:txBody>
      </p:sp>
      <p:pic>
        <p:nvPicPr>
          <p:cNvPr id="3080" name="Picture 8" descr="Health education Education Neuroscience Human body unit TED Talks Nervous system Dental health Ra bulletin boards Physical education Disability awareness Deaf culture Science education">
            <a:extLst>
              <a:ext uri="{FF2B5EF4-FFF2-40B4-BE49-F238E27FC236}">
                <a16:creationId xmlns:a16="http://schemas.microsoft.com/office/drawing/2014/main" id="{D5879B49-3D11-9147-B824-383C54FE87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5907" y="757962"/>
            <a:ext cx="7791680" cy="534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583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وظيفة خلية شوان">
            <a:extLst>
              <a:ext uri="{FF2B5EF4-FFF2-40B4-BE49-F238E27FC236}">
                <a16:creationId xmlns:a16="http://schemas.microsoft.com/office/drawing/2014/main" id="{5B735747-876B-E24A-891C-3528EBB59B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399" y="903977"/>
            <a:ext cx="7745627" cy="500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152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F5C66F6-74A9-F54D-AECC-D1F7B3A6D829}"/>
              </a:ext>
            </a:extLst>
          </p:cNvPr>
          <p:cNvSpPr>
            <a:spLocks noChangeArrowheads="1"/>
          </p:cNvSpPr>
          <p:nvPr/>
        </p:nvSpPr>
        <p:spPr bwMode="auto">
          <a:xfrm>
            <a:off x="6240463" y="765175"/>
            <a:ext cx="3960812" cy="431800"/>
          </a:xfrm>
          <a:prstGeom prst="rect">
            <a:avLst/>
          </a:prstGeom>
          <a:solidFill>
            <a:srgbClr val="FF33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ar-SA" altLang="en-US" sz="2400" b="1">
                <a:solidFill>
                  <a:srgbClr val="FFFF00"/>
                </a:solidFill>
                <a:latin typeface="Verdana" panose="020B0604030504040204" pitchFamily="34" charset="0"/>
              </a:rPr>
              <a:t>كيف يتم الاتصال بين الخلايا العصبية؟</a:t>
            </a:r>
            <a:endParaRPr lang="en-US" altLang="en-US" sz="2400" b="1">
              <a:solidFill>
                <a:srgbClr val="FFFF00"/>
              </a:solidFill>
              <a:latin typeface="Verdana" panose="020B0604030504040204" pitchFamily="34" charset="0"/>
            </a:endParaRPr>
          </a:p>
        </p:txBody>
      </p:sp>
      <p:sp>
        <p:nvSpPr>
          <p:cNvPr id="25603" name="Text Box 3">
            <a:extLst>
              <a:ext uri="{FF2B5EF4-FFF2-40B4-BE49-F238E27FC236}">
                <a16:creationId xmlns:a16="http://schemas.microsoft.com/office/drawing/2014/main" id="{30D828C3-C400-494A-9617-BD4EF0760CCB}"/>
              </a:ext>
            </a:extLst>
          </p:cNvPr>
          <p:cNvSpPr txBox="1">
            <a:spLocks noChangeArrowheads="1"/>
          </p:cNvSpPr>
          <p:nvPr/>
        </p:nvSpPr>
        <p:spPr bwMode="auto">
          <a:xfrm>
            <a:off x="2640014" y="1412875"/>
            <a:ext cx="74882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ar-SA" altLang="en-US" sz="2400" u="sng">
                <a:latin typeface="Verdana" panose="020B0604030504040204" pitchFamily="34" charset="0"/>
              </a:rPr>
              <a:t> </a:t>
            </a:r>
            <a:r>
              <a:rPr lang="ar-SA" altLang="en-US" sz="2400" b="1" u="sng">
                <a:latin typeface="Verdana" panose="020B0604030504040204" pitchFamily="34" charset="0"/>
              </a:rPr>
              <a:t>هنالك وسيلتين من الاتصال عند الخلايا العصبية:</a:t>
            </a:r>
          </a:p>
          <a:p>
            <a:pPr eaLnBrk="1" hangingPunct="1">
              <a:spcBef>
                <a:spcPct val="50000"/>
              </a:spcBef>
              <a:buFontTx/>
              <a:buAutoNum type="arabicPeriod"/>
            </a:pPr>
            <a:r>
              <a:rPr lang="ar-SA" altLang="en-US" sz="2400" b="1">
                <a:solidFill>
                  <a:srgbClr val="3333CC"/>
                </a:solidFill>
                <a:latin typeface="Verdana" panose="020B0604030504040204" pitchFamily="34" charset="0"/>
              </a:rPr>
              <a:t>اتصال كهربائي.</a:t>
            </a:r>
          </a:p>
          <a:p>
            <a:pPr eaLnBrk="1" hangingPunct="1">
              <a:spcBef>
                <a:spcPct val="50000"/>
              </a:spcBef>
              <a:buFontTx/>
              <a:buAutoNum type="arabicPeriod"/>
            </a:pPr>
            <a:r>
              <a:rPr lang="ar-SA" altLang="en-US" sz="2400" b="1">
                <a:solidFill>
                  <a:srgbClr val="3333CC"/>
                </a:solidFill>
                <a:latin typeface="Verdana" panose="020B0604030504040204" pitchFamily="34" charset="0"/>
              </a:rPr>
              <a:t>اتصال كيميائي.</a:t>
            </a:r>
            <a:endParaRPr lang="en-US" altLang="en-US" sz="2400" b="1">
              <a:solidFill>
                <a:srgbClr val="3333CC"/>
              </a:solidFill>
              <a:latin typeface="Verdana" panose="020B0604030504040204" pitchFamily="34" charset="0"/>
            </a:endParaRPr>
          </a:p>
        </p:txBody>
      </p:sp>
      <p:sp>
        <p:nvSpPr>
          <p:cNvPr id="25604" name="Text Box 4">
            <a:extLst>
              <a:ext uri="{FF2B5EF4-FFF2-40B4-BE49-F238E27FC236}">
                <a16:creationId xmlns:a16="http://schemas.microsoft.com/office/drawing/2014/main" id="{55BCD71C-EBF6-2B45-89C1-4DADCFAAFECE}"/>
              </a:ext>
            </a:extLst>
          </p:cNvPr>
          <p:cNvSpPr txBox="1">
            <a:spLocks noChangeArrowheads="1"/>
          </p:cNvSpPr>
          <p:nvPr/>
        </p:nvSpPr>
        <p:spPr bwMode="auto">
          <a:xfrm>
            <a:off x="3359150" y="3141664"/>
            <a:ext cx="67691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ar-SA" altLang="en-US" sz="2400" b="1" dirty="0">
                <a:latin typeface="Verdana" panose="020B0604030504040204" pitchFamily="34" charset="0"/>
              </a:rPr>
              <a:t>كيف ينتقل المحفز المستوعب في </a:t>
            </a:r>
            <a:r>
              <a:rPr lang="ar-SA" altLang="en-US" sz="2400" b="1" dirty="0" err="1">
                <a:latin typeface="Verdana" panose="020B0604030504040204" pitchFamily="34" charset="0"/>
              </a:rPr>
              <a:t>الدندريتات</a:t>
            </a:r>
            <a:r>
              <a:rPr lang="ar-SA" altLang="en-US" sz="2400" b="1" dirty="0">
                <a:latin typeface="Verdana" panose="020B0604030504040204" pitchFamily="34" charset="0"/>
              </a:rPr>
              <a:t>؟</a:t>
            </a:r>
          </a:p>
          <a:p>
            <a:pPr eaLnBrk="1" hangingPunct="1">
              <a:spcBef>
                <a:spcPct val="50000"/>
              </a:spcBef>
              <a:buFontTx/>
              <a:buNone/>
            </a:pPr>
            <a:r>
              <a:rPr lang="ar-SA" altLang="en-US" sz="2400" b="1" dirty="0">
                <a:latin typeface="Verdana" panose="020B0604030504040204" pitchFamily="34" charset="0"/>
              </a:rPr>
              <a:t>المحفز يترجم الى سيالات عصبية</a:t>
            </a:r>
            <a:r>
              <a:rPr lang="en-US" altLang="en-US" sz="2400" b="1" dirty="0">
                <a:latin typeface="Verdana" panose="020B0604030504040204" pitchFamily="34" charset="0"/>
              </a:rPr>
              <a:t> </a:t>
            </a:r>
            <a:r>
              <a:rPr lang="ar-SA" altLang="en-US" sz="2400" b="1" dirty="0">
                <a:latin typeface="Verdana" panose="020B0604030504040204" pitchFamily="34" charset="0"/>
              </a:rPr>
              <a:t>كهربية.</a:t>
            </a:r>
            <a:endParaRPr lang="en-US" altLang="en-US" sz="2400" b="1" dirty="0">
              <a:latin typeface="Verdana" panose="020B0604030504040204" pitchFamily="34" charset="0"/>
            </a:endParaRPr>
          </a:p>
        </p:txBody>
      </p:sp>
      <p:sp>
        <p:nvSpPr>
          <p:cNvPr id="25606" name="Text Box 6">
            <a:extLst>
              <a:ext uri="{FF2B5EF4-FFF2-40B4-BE49-F238E27FC236}">
                <a16:creationId xmlns:a16="http://schemas.microsoft.com/office/drawing/2014/main" id="{8181AB52-CBD8-474C-BB27-61165916A94D}"/>
              </a:ext>
            </a:extLst>
          </p:cNvPr>
          <p:cNvSpPr txBox="1">
            <a:spLocks noChangeArrowheads="1"/>
          </p:cNvSpPr>
          <p:nvPr/>
        </p:nvSpPr>
        <p:spPr bwMode="auto">
          <a:xfrm>
            <a:off x="1991519" y="4316456"/>
            <a:ext cx="820896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ar-SA" altLang="en-US" sz="2400" b="1" dirty="0">
                <a:solidFill>
                  <a:srgbClr val="C00000"/>
                </a:solidFill>
                <a:latin typeface="Verdana" panose="020B0604030504040204" pitchFamily="34" charset="0"/>
              </a:rPr>
              <a:t>السيال العصبي </a:t>
            </a:r>
            <a:r>
              <a:rPr lang="ar-SA" altLang="en-US" sz="2400" b="1" dirty="0">
                <a:latin typeface="Verdana" panose="020B0604030504040204" pitchFamily="34" charset="0"/>
              </a:rPr>
              <a:t>هو شبيه بتيار كهربائي والذي ينتقل بسرعة شديدة على امتداد الخلية العصبية</a:t>
            </a:r>
            <a:r>
              <a:rPr lang="en-US" altLang="en-US" sz="2400" b="1" dirty="0">
                <a:latin typeface="Verdana" panose="020B0604030504040204" pitchFamily="34" charset="0"/>
              </a:rPr>
              <a:t> </a:t>
            </a:r>
            <a:r>
              <a:rPr lang="ar-SA" altLang="en-US" sz="2400" b="1" dirty="0">
                <a:latin typeface="Verdana" panose="020B0604030504040204" pitchFamily="34" charset="0"/>
              </a:rPr>
              <a:t> يبدا بجسم الخلية و ينتهي بالنهايات العصبية </a:t>
            </a:r>
            <a:r>
              <a:rPr lang="en-US" altLang="en-US" sz="2400" b="1" dirty="0">
                <a:latin typeface="Verdana" panose="020B0604030504040204" pitchFamily="34" charset="0"/>
              </a:rPr>
              <a:t> Neural  </a:t>
            </a:r>
            <a:r>
              <a:rPr lang="ar-SA" altLang="en-US" sz="2400" b="1" dirty="0">
                <a:latin typeface="Verdana" panose="020B0604030504040204" pitchFamily="34" charset="0"/>
              </a:rPr>
              <a:t> </a:t>
            </a:r>
            <a:r>
              <a:rPr lang="en-US" altLang="en-US" sz="2400" b="1" dirty="0">
                <a:latin typeface="Verdana" panose="020B0604030504040204" pitchFamily="34" charset="0"/>
              </a:rPr>
              <a:t>  terminals  </a:t>
            </a:r>
            <a:r>
              <a:rPr lang="ar-SA" altLang="en-US" sz="2400" b="1" dirty="0">
                <a:latin typeface="Verdana" panose="020B0604030504040204" pitchFamily="34" charset="0"/>
              </a:rPr>
              <a:t> </a:t>
            </a:r>
            <a:r>
              <a:rPr lang="en-US" altLang="en-US" sz="2400" b="1" dirty="0">
                <a:latin typeface="Verdana" panose="020B0604030504040204" pitchFamily="34" charset="0"/>
              </a:rPr>
              <a:t>,</a:t>
            </a:r>
            <a:r>
              <a:rPr lang="ar-SA" altLang="en-US" sz="2400" b="1" dirty="0">
                <a:latin typeface="Verdana" panose="020B0604030504040204" pitchFamily="34" charset="0"/>
              </a:rPr>
              <a:t>الوصلات العصبية </a:t>
            </a:r>
            <a:r>
              <a:rPr lang="en-US" altLang="en-US" sz="2400" b="1" dirty="0" err="1">
                <a:latin typeface="Verdana" panose="020B0604030504040204" pitchFamily="34" charset="0"/>
              </a:rPr>
              <a:t>synaps</a:t>
            </a:r>
            <a:r>
              <a:rPr lang="ar-SA" altLang="en-US" sz="2400" b="1" dirty="0">
                <a:latin typeface="Verdana" panose="020B0604030504040204" pitchFamily="34" charset="0"/>
              </a:rPr>
              <a:t> .</a:t>
            </a:r>
          </a:p>
          <a:p>
            <a:pPr eaLnBrk="1" hangingPunct="1">
              <a:spcBef>
                <a:spcPct val="50000"/>
              </a:spcBef>
              <a:buFontTx/>
              <a:buNone/>
            </a:pPr>
            <a:r>
              <a:rPr lang="ar-SA" altLang="en-US" sz="2400" b="1" dirty="0">
                <a:latin typeface="Verdana" panose="020B0604030504040204" pitchFamily="34" charset="0"/>
              </a:rPr>
              <a:t> ينتج السيال العصبي في اعقاب تهيج يغير الجهد الكهربائي على جانبي غشاء الخلية.</a:t>
            </a:r>
            <a:endParaRPr lang="en-US" altLang="en-US" sz="2400" b="1" dirty="0">
              <a:latin typeface="Verdana" panose="020B0604030504040204" pitchFamily="34" charset="0"/>
            </a:endParaRPr>
          </a:p>
        </p:txBody>
      </p:sp>
    </p:spTree>
    <p:extLst>
      <p:ext uri="{BB962C8B-B14F-4D97-AF65-F5344CB8AC3E}">
        <p14:creationId xmlns:p14="http://schemas.microsoft.com/office/powerpoint/2010/main" val="98447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425768D5-E336-9D49-9E3B-A05BDD07017F}"/>
              </a:ext>
            </a:extLst>
          </p:cNvPr>
          <p:cNvSpPr txBox="1">
            <a:spLocks noChangeArrowheads="1"/>
          </p:cNvSpPr>
          <p:nvPr/>
        </p:nvSpPr>
        <p:spPr bwMode="auto">
          <a:xfrm>
            <a:off x="2135188" y="1484313"/>
            <a:ext cx="799306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ar-SA" altLang="en-US" sz="2400" b="1">
                <a:latin typeface="Verdana" panose="020B0604030504040204" pitchFamily="34" charset="0"/>
              </a:rPr>
              <a:t>النويرونات مثلها مثل باقي خلايا الحسم تحتوي على جهد غشاء اي فرق في الجهد الكهربائي من جهتي غشاء الخلية.</a:t>
            </a:r>
          </a:p>
          <a:p>
            <a:pPr eaLnBrk="1" hangingPunct="1">
              <a:spcBef>
                <a:spcPct val="50000"/>
              </a:spcBef>
              <a:buFontTx/>
              <a:buNone/>
            </a:pPr>
            <a:r>
              <a:rPr lang="ar-SA" altLang="en-US" sz="2400" b="1">
                <a:solidFill>
                  <a:srgbClr val="FF3300"/>
                </a:solidFill>
                <a:latin typeface="Verdana" panose="020B0604030504040204" pitchFamily="34" charset="0"/>
              </a:rPr>
              <a:t>في جهد الاستراحة:-</a:t>
            </a:r>
          </a:p>
          <a:p>
            <a:pPr eaLnBrk="1" hangingPunct="1">
              <a:spcBef>
                <a:spcPct val="50000"/>
              </a:spcBef>
              <a:buFontTx/>
              <a:buAutoNum type="arabicPeriod"/>
            </a:pPr>
            <a:r>
              <a:rPr lang="ar-SA" altLang="en-US" sz="2400" b="1">
                <a:latin typeface="Verdana" panose="020B0604030504040204" pitchFamily="34" charset="0"/>
              </a:rPr>
              <a:t>الايونات السالبة في الخلية اعلى من تركيزها في الخارج.</a:t>
            </a:r>
          </a:p>
          <a:p>
            <a:pPr eaLnBrk="1" hangingPunct="1">
              <a:spcBef>
                <a:spcPct val="50000"/>
              </a:spcBef>
              <a:buFontTx/>
              <a:buAutoNum type="arabicPeriod"/>
            </a:pPr>
            <a:r>
              <a:rPr lang="ar-SA" altLang="en-US" sz="2400" b="1">
                <a:latin typeface="Verdana" panose="020B0604030504040204" pitchFamily="34" charset="0"/>
              </a:rPr>
              <a:t>الايونات الموجبة في الخلية اقل من تركيزها في الخارج.</a:t>
            </a:r>
            <a:endParaRPr lang="en-US" altLang="en-US" sz="2400" b="1">
              <a:latin typeface="Verdana" panose="020B0604030504040204" pitchFamily="34" charset="0"/>
            </a:endParaRPr>
          </a:p>
        </p:txBody>
      </p:sp>
      <p:sp>
        <p:nvSpPr>
          <p:cNvPr id="26627" name="Rectangle 3">
            <a:extLst>
              <a:ext uri="{FF2B5EF4-FFF2-40B4-BE49-F238E27FC236}">
                <a16:creationId xmlns:a16="http://schemas.microsoft.com/office/drawing/2014/main" id="{5D172C5E-243F-704A-9624-5B2A18990DB9}"/>
              </a:ext>
            </a:extLst>
          </p:cNvPr>
          <p:cNvSpPr>
            <a:spLocks noChangeArrowheads="1"/>
          </p:cNvSpPr>
          <p:nvPr/>
        </p:nvSpPr>
        <p:spPr bwMode="auto">
          <a:xfrm>
            <a:off x="6527800" y="765176"/>
            <a:ext cx="3600450" cy="576263"/>
          </a:xfrm>
          <a:prstGeom prst="rect">
            <a:avLst/>
          </a:prstGeom>
          <a:solidFill>
            <a:srgbClr val="3333CC"/>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ar-SA" altLang="en-US" sz="2400" b="1">
                <a:solidFill>
                  <a:srgbClr val="66FF33"/>
                </a:solidFill>
                <a:latin typeface="Verdana" panose="020B0604030504040204" pitchFamily="34" charset="0"/>
              </a:rPr>
              <a:t>ما هو جهد العمل وجهد الاستراحة؟</a:t>
            </a:r>
            <a:endParaRPr lang="en-US" altLang="en-US" sz="2400" b="1">
              <a:solidFill>
                <a:srgbClr val="66FF33"/>
              </a:solidFill>
              <a:latin typeface="Verdana" panose="020B0604030504040204" pitchFamily="34" charset="0"/>
            </a:endParaRPr>
          </a:p>
        </p:txBody>
      </p:sp>
      <p:sp>
        <p:nvSpPr>
          <p:cNvPr id="26628" name="Rectangle 4">
            <a:extLst>
              <a:ext uri="{FF2B5EF4-FFF2-40B4-BE49-F238E27FC236}">
                <a16:creationId xmlns:a16="http://schemas.microsoft.com/office/drawing/2014/main" id="{D17013F5-5783-854C-ABC5-B165408B4FB2}"/>
              </a:ext>
            </a:extLst>
          </p:cNvPr>
          <p:cNvSpPr>
            <a:spLocks noChangeArrowheads="1"/>
          </p:cNvSpPr>
          <p:nvPr/>
        </p:nvSpPr>
        <p:spPr bwMode="auto">
          <a:xfrm>
            <a:off x="3863976" y="4149725"/>
            <a:ext cx="5472113" cy="863600"/>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ar-SA" altLang="en-US" sz="2400" b="1">
                <a:latin typeface="Verdana" panose="020B0604030504040204" pitchFamily="34" charset="0"/>
              </a:rPr>
              <a:t>صفة غشاء الخلية تساعد في الحفاظ على هذا الاختلاف</a:t>
            </a:r>
            <a:endParaRPr lang="en-US" altLang="en-US" sz="2400" b="1">
              <a:latin typeface="Verdana" panose="020B0604030504040204" pitchFamily="34" charset="0"/>
            </a:endParaRPr>
          </a:p>
        </p:txBody>
      </p:sp>
      <p:sp>
        <p:nvSpPr>
          <p:cNvPr id="26629" name="Oval 5">
            <a:extLst>
              <a:ext uri="{FF2B5EF4-FFF2-40B4-BE49-F238E27FC236}">
                <a16:creationId xmlns:a16="http://schemas.microsoft.com/office/drawing/2014/main" id="{95A1AFBA-789D-134E-B110-CFF4795F1C0A}"/>
              </a:ext>
            </a:extLst>
          </p:cNvPr>
          <p:cNvSpPr>
            <a:spLocks noChangeArrowheads="1"/>
          </p:cNvSpPr>
          <p:nvPr/>
        </p:nvSpPr>
        <p:spPr bwMode="auto">
          <a:xfrm>
            <a:off x="3216276" y="5589589"/>
            <a:ext cx="5256213" cy="719137"/>
          </a:xfrm>
          <a:prstGeom prst="ellipse">
            <a:avLst/>
          </a:prstGeom>
          <a:solidFill>
            <a:srgbClr val="3333CC"/>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2400" b="1">
                <a:solidFill>
                  <a:schemeClr val="hlink"/>
                </a:solidFill>
                <a:latin typeface="Verdana" panose="020B0604030504040204" pitchFamily="34" charset="0"/>
              </a:rPr>
              <a:t>هذا الفرق في الشحنات يدعى استقطابا</a:t>
            </a:r>
            <a:endParaRPr lang="en-US" altLang="en-US" sz="2400" b="1">
              <a:solidFill>
                <a:schemeClr val="hlink"/>
              </a:solidFill>
              <a:latin typeface="Verdana" panose="020B0604030504040204" pitchFamily="34" charset="0"/>
            </a:endParaRPr>
          </a:p>
        </p:txBody>
      </p:sp>
    </p:spTree>
    <p:extLst>
      <p:ext uri="{BB962C8B-B14F-4D97-AF65-F5344CB8AC3E}">
        <p14:creationId xmlns:p14="http://schemas.microsoft.com/office/powerpoint/2010/main" val="2547892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F5C957C6-F7A5-B049-AB28-A1F30B744CBA}"/>
              </a:ext>
            </a:extLst>
          </p:cNvPr>
          <p:cNvSpPr txBox="1">
            <a:spLocks noChangeArrowheads="1"/>
          </p:cNvSpPr>
          <p:nvPr/>
        </p:nvSpPr>
        <p:spPr bwMode="auto">
          <a:xfrm>
            <a:off x="2351089" y="1484313"/>
            <a:ext cx="77057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ar-SA" altLang="en-US" sz="2400" b="1">
                <a:latin typeface="Verdana" panose="020B0604030504040204" pitchFamily="34" charset="0"/>
              </a:rPr>
              <a:t>في خلايا الاعصاب يتغير هذ الاستقطاب نتيجة تعرضها لمحفز ويحدث استطاب عكسي بحيث ان تركيز:</a:t>
            </a:r>
          </a:p>
          <a:p>
            <a:pPr eaLnBrk="1" hangingPunct="1">
              <a:spcBef>
                <a:spcPct val="0"/>
              </a:spcBef>
              <a:buFontTx/>
              <a:buNone/>
            </a:pPr>
            <a:r>
              <a:rPr lang="ar-SA" altLang="en-US" sz="2400" b="1">
                <a:latin typeface="Verdana" panose="020B0604030504040204" pitchFamily="34" charset="0"/>
              </a:rPr>
              <a:t>1. الايونات السالبة في الخلية اعلى من تركيزها في الخارج.</a:t>
            </a:r>
          </a:p>
          <a:p>
            <a:pPr eaLnBrk="1" hangingPunct="1">
              <a:spcBef>
                <a:spcPct val="0"/>
              </a:spcBef>
              <a:buFontTx/>
              <a:buNone/>
            </a:pPr>
            <a:r>
              <a:rPr lang="ar-SA" altLang="en-US" sz="2400" b="1">
                <a:latin typeface="Verdana" panose="020B0604030504040204" pitchFamily="34" charset="0"/>
              </a:rPr>
              <a:t>2. الايونات الموجبة في الخلية اقل من تركيزها في الخارج.</a:t>
            </a:r>
            <a:endParaRPr lang="en-US" altLang="en-US" sz="2400" b="1">
              <a:latin typeface="Verdana" panose="020B0604030504040204" pitchFamily="34" charset="0"/>
            </a:endParaRPr>
          </a:p>
        </p:txBody>
      </p:sp>
      <p:sp>
        <p:nvSpPr>
          <p:cNvPr id="27651" name="Rectangle 3">
            <a:extLst>
              <a:ext uri="{FF2B5EF4-FFF2-40B4-BE49-F238E27FC236}">
                <a16:creationId xmlns:a16="http://schemas.microsoft.com/office/drawing/2014/main" id="{7C595EE1-5EA3-C24F-8A39-FD6CA3AACA0E}"/>
              </a:ext>
            </a:extLst>
          </p:cNvPr>
          <p:cNvSpPr>
            <a:spLocks noChangeArrowheads="1"/>
          </p:cNvSpPr>
          <p:nvPr/>
        </p:nvSpPr>
        <p:spPr bwMode="auto">
          <a:xfrm>
            <a:off x="2566989" y="3141664"/>
            <a:ext cx="7058025" cy="574675"/>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2400" b="1">
                <a:latin typeface="Verdana" panose="020B0604030504040204" pitchFamily="34" charset="0"/>
              </a:rPr>
              <a:t>يحدث هذا الاستقطاب العكسي بفضل انفتاح قنوات الصوديوم ( </a:t>
            </a:r>
            <a:r>
              <a:rPr lang="en-US" altLang="en-US" sz="2400" b="1">
                <a:latin typeface="Verdana" panose="020B0604030504040204" pitchFamily="34" charset="0"/>
              </a:rPr>
              <a:t>Na+</a:t>
            </a:r>
            <a:r>
              <a:rPr lang="ar-SA" altLang="en-US" sz="2400" b="1">
                <a:latin typeface="Verdana" panose="020B0604030504040204" pitchFamily="34" charset="0"/>
              </a:rPr>
              <a:t>)</a:t>
            </a:r>
            <a:endParaRPr lang="en-US" altLang="en-US" sz="2400" b="1">
              <a:latin typeface="Verdana" panose="020B0604030504040204" pitchFamily="34" charset="0"/>
            </a:endParaRPr>
          </a:p>
        </p:txBody>
      </p:sp>
      <p:sp>
        <p:nvSpPr>
          <p:cNvPr id="27652" name="Text Box 4">
            <a:extLst>
              <a:ext uri="{FF2B5EF4-FFF2-40B4-BE49-F238E27FC236}">
                <a16:creationId xmlns:a16="http://schemas.microsoft.com/office/drawing/2014/main" id="{3379C8C4-03A0-FE49-AE27-52F92641DEEE}"/>
              </a:ext>
            </a:extLst>
          </p:cNvPr>
          <p:cNvSpPr txBox="1">
            <a:spLocks noChangeArrowheads="1"/>
          </p:cNvSpPr>
          <p:nvPr/>
        </p:nvSpPr>
        <p:spPr bwMode="auto">
          <a:xfrm>
            <a:off x="1919289" y="3860801"/>
            <a:ext cx="792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ar-SA" altLang="en-US" sz="2400" b="1">
                <a:latin typeface="Verdana" panose="020B0604030504040204" pitchFamily="34" charset="0"/>
              </a:rPr>
              <a:t>هذا التغير الكهربائي يدعى </a:t>
            </a:r>
            <a:r>
              <a:rPr lang="ar-SA" altLang="en-US" sz="2400" b="1">
                <a:solidFill>
                  <a:srgbClr val="FF3300"/>
                </a:solidFill>
                <a:latin typeface="Verdana" panose="020B0604030504040204" pitchFamily="34" charset="0"/>
              </a:rPr>
              <a:t>بجهد العمل</a:t>
            </a:r>
            <a:r>
              <a:rPr lang="ar-SA" altLang="en-US" sz="2400" b="1">
                <a:latin typeface="Verdana" panose="020B0604030504040204" pitchFamily="34" charset="0"/>
              </a:rPr>
              <a:t> ويستمر فقط لمدة لا تزيد عن 5 بالالف من الثانية ومن ثم يرجع غشاء الخلية الى ما كان عليه قبل ذلك.</a:t>
            </a:r>
            <a:endParaRPr lang="en-US" altLang="en-US" sz="2400" b="1">
              <a:latin typeface="Verdana" panose="020B0604030504040204" pitchFamily="34" charset="0"/>
            </a:endParaRPr>
          </a:p>
        </p:txBody>
      </p:sp>
      <p:sp>
        <p:nvSpPr>
          <p:cNvPr id="27653" name="Text Box 5">
            <a:extLst>
              <a:ext uri="{FF2B5EF4-FFF2-40B4-BE49-F238E27FC236}">
                <a16:creationId xmlns:a16="http://schemas.microsoft.com/office/drawing/2014/main" id="{929140F5-E92C-F74C-B52A-F933A9135C1F}"/>
              </a:ext>
            </a:extLst>
          </p:cNvPr>
          <p:cNvSpPr txBox="1">
            <a:spLocks noChangeArrowheads="1"/>
          </p:cNvSpPr>
          <p:nvPr/>
        </p:nvSpPr>
        <p:spPr bwMode="auto">
          <a:xfrm>
            <a:off x="2640014" y="5013326"/>
            <a:ext cx="7343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ar-SA" altLang="en-US" sz="2400" b="1">
                <a:solidFill>
                  <a:srgbClr val="3333CC"/>
                </a:solidFill>
                <a:latin typeface="Verdana" panose="020B0604030504040204" pitchFamily="34" charset="0"/>
              </a:rPr>
              <a:t>يحتاج النويرون لحد ادنى من المحفز لكي يتكون جهد عمل ويبقى ثابتا حتى  لو تم التحفيز بشكل اعلى.</a:t>
            </a:r>
            <a:endParaRPr lang="en-US" altLang="en-US" sz="2400" b="1">
              <a:solidFill>
                <a:srgbClr val="3333CC"/>
              </a:solidFill>
              <a:latin typeface="Verdana" panose="020B0604030504040204" pitchFamily="34" charset="0"/>
            </a:endParaRPr>
          </a:p>
        </p:txBody>
      </p:sp>
    </p:spTree>
    <p:extLst>
      <p:ext uri="{BB962C8B-B14F-4D97-AF65-F5344CB8AC3E}">
        <p14:creationId xmlns:p14="http://schemas.microsoft.com/office/powerpoint/2010/main" val="3397768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npo00006c">
            <a:extLst>
              <a:ext uri="{FF2B5EF4-FFF2-40B4-BE49-F238E27FC236}">
                <a16:creationId xmlns:a16="http://schemas.microsoft.com/office/drawing/2014/main" id="{7C53F1DE-FE92-6A4F-8E79-7CD3DD9F6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050" y="1219200"/>
            <a:ext cx="45339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8675" name="Line 3">
            <a:extLst>
              <a:ext uri="{FF2B5EF4-FFF2-40B4-BE49-F238E27FC236}">
                <a16:creationId xmlns:a16="http://schemas.microsoft.com/office/drawing/2014/main" id="{68A2C2ED-EE84-4A4B-818F-82933EBDA69A}"/>
              </a:ext>
            </a:extLst>
          </p:cNvPr>
          <p:cNvSpPr>
            <a:spLocks noChangeShapeType="1"/>
          </p:cNvSpPr>
          <p:nvPr/>
        </p:nvSpPr>
        <p:spPr bwMode="auto">
          <a:xfrm flipV="1">
            <a:off x="4656139" y="4005264"/>
            <a:ext cx="3240087" cy="287337"/>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6" name="Rectangle 4">
            <a:extLst>
              <a:ext uri="{FF2B5EF4-FFF2-40B4-BE49-F238E27FC236}">
                <a16:creationId xmlns:a16="http://schemas.microsoft.com/office/drawing/2014/main" id="{588C3F0C-1F6E-0040-81DF-7E8DE414AB77}"/>
              </a:ext>
            </a:extLst>
          </p:cNvPr>
          <p:cNvSpPr>
            <a:spLocks noChangeArrowheads="1"/>
          </p:cNvSpPr>
          <p:nvPr/>
        </p:nvSpPr>
        <p:spPr bwMode="auto">
          <a:xfrm>
            <a:off x="8328026" y="3573463"/>
            <a:ext cx="1152525" cy="647700"/>
          </a:xfrm>
          <a:prstGeom prst="rect">
            <a:avLst/>
          </a:prstGeom>
          <a:solidFill>
            <a:srgbClr val="FF33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2400" b="1">
                <a:solidFill>
                  <a:srgbClr val="FFFF00"/>
                </a:solidFill>
                <a:latin typeface="Verdana" panose="020B0604030504040204" pitchFamily="34" charset="0"/>
              </a:rPr>
              <a:t>جهد الراحة</a:t>
            </a:r>
            <a:endParaRPr lang="en-US" altLang="en-US" sz="2400" b="1">
              <a:solidFill>
                <a:srgbClr val="FFFF00"/>
              </a:solidFill>
              <a:latin typeface="Verdana" panose="020B0604030504040204" pitchFamily="34" charset="0"/>
            </a:endParaRPr>
          </a:p>
        </p:txBody>
      </p:sp>
      <p:sp>
        <p:nvSpPr>
          <p:cNvPr id="28677" name="Line 5">
            <a:extLst>
              <a:ext uri="{FF2B5EF4-FFF2-40B4-BE49-F238E27FC236}">
                <a16:creationId xmlns:a16="http://schemas.microsoft.com/office/drawing/2014/main" id="{5C6D7C1A-7BF3-E54B-9F6A-DC1CAC013BB4}"/>
              </a:ext>
            </a:extLst>
          </p:cNvPr>
          <p:cNvSpPr>
            <a:spLocks noChangeShapeType="1"/>
          </p:cNvSpPr>
          <p:nvPr/>
        </p:nvSpPr>
        <p:spPr bwMode="auto">
          <a:xfrm>
            <a:off x="5448301" y="1412875"/>
            <a:ext cx="24479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8" name="Rectangle 6">
            <a:extLst>
              <a:ext uri="{FF2B5EF4-FFF2-40B4-BE49-F238E27FC236}">
                <a16:creationId xmlns:a16="http://schemas.microsoft.com/office/drawing/2014/main" id="{CF8DBD80-50C3-FD4D-A557-AC09E3DBBEE8}"/>
              </a:ext>
            </a:extLst>
          </p:cNvPr>
          <p:cNvSpPr>
            <a:spLocks noChangeArrowheads="1"/>
          </p:cNvSpPr>
          <p:nvPr/>
        </p:nvSpPr>
        <p:spPr bwMode="auto">
          <a:xfrm>
            <a:off x="8040689" y="1557338"/>
            <a:ext cx="1150937" cy="647700"/>
          </a:xfrm>
          <a:prstGeom prst="rect">
            <a:avLst/>
          </a:prstGeom>
          <a:solidFill>
            <a:srgbClr val="FF33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2400" b="1">
                <a:solidFill>
                  <a:srgbClr val="FFFF00"/>
                </a:solidFill>
                <a:latin typeface="Verdana" panose="020B0604030504040204" pitchFamily="34" charset="0"/>
              </a:rPr>
              <a:t>جهد العمل</a:t>
            </a:r>
            <a:endParaRPr lang="en-US" altLang="en-US" sz="2400" b="1">
              <a:solidFill>
                <a:srgbClr val="FFFF00"/>
              </a:solidFill>
              <a:latin typeface="Verdana" panose="020B0604030504040204" pitchFamily="34" charset="0"/>
            </a:endParaRPr>
          </a:p>
        </p:txBody>
      </p:sp>
    </p:spTree>
    <p:extLst>
      <p:ext uri="{BB962C8B-B14F-4D97-AF65-F5344CB8AC3E}">
        <p14:creationId xmlns:p14="http://schemas.microsoft.com/office/powerpoint/2010/main" val="2789003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D669FE8-2828-F44A-B92C-C9CE9437A48D}"/>
              </a:ext>
            </a:extLst>
          </p:cNvPr>
          <p:cNvSpPr>
            <a:spLocks noChangeArrowheads="1"/>
          </p:cNvSpPr>
          <p:nvPr/>
        </p:nvSpPr>
        <p:spPr bwMode="auto">
          <a:xfrm>
            <a:off x="1847851" y="836613"/>
            <a:ext cx="8569325" cy="647700"/>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ar-SA" altLang="en-US" sz="2400" b="1">
                <a:latin typeface="Verdana" panose="020B0604030504040204" pitchFamily="34" charset="0"/>
              </a:rPr>
              <a:t>كيف تنتقل المعلومات من الخلية العصبية الى خلية الهدف ( خلية عصبية او اخرى)؟</a:t>
            </a:r>
            <a:endParaRPr lang="en-US" altLang="en-US" sz="2400" b="1">
              <a:latin typeface="Verdana" panose="020B0604030504040204" pitchFamily="34" charset="0"/>
            </a:endParaRPr>
          </a:p>
        </p:txBody>
      </p:sp>
      <p:sp>
        <p:nvSpPr>
          <p:cNvPr id="29699" name="Text Box 3">
            <a:extLst>
              <a:ext uri="{FF2B5EF4-FFF2-40B4-BE49-F238E27FC236}">
                <a16:creationId xmlns:a16="http://schemas.microsoft.com/office/drawing/2014/main" id="{C4D63BC8-A82B-7147-BABC-4F924D428AB7}"/>
              </a:ext>
            </a:extLst>
          </p:cNvPr>
          <p:cNvSpPr txBox="1">
            <a:spLocks noChangeArrowheads="1"/>
          </p:cNvSpPr>
          <p:nvPr/>
        </p:nvSpPr>
        <p:spPr bwMode="auto">
          <a:xfrm>
            <a:off x="1992313" y="1700213"/>
            <a:ext cx="842486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ar-SA" altLang="en-US" sz="2400" b="1" dirty="0">
                <a:latin typeface="Verdana" panose="020B0604030504040204" pitchFamily="34" charset="0"/>
              </a:rPr>
              <a:t>عندما يصل السيال العصبي الى اطراف </a:t>
            </a:r>
            <a:r>
              <a:rPr lang="ar-SA" altLang="en-US" sz="2400" b="1" dirty="0" err="1">
                <a:latin typeface="Verdana" panose="020B0604030504040204" pitchFamily="34" charset="0"/>
              </a:rPr>
              <a:t>الاكسون</a:t>
            </a:r>
            <a:r>
              <a:rPr lang="ar-SA" altLang="en-US" sz="2400" b="1" dirty="0">
                <a:latin typeface="Verdana" panose="020B0604030504040204" pitchFamily="34" charset="0"/>
              </a:rPr>
              <a:t> </a:t>
            </a:r>
            <a:r>
              <a:rPr lang="en-US" altLang="en-US" sz="2400" b="1" dirty="0">
                <a:latin typeface="Verdana" panose="020B0604030504040204" pitchFamily="34" charset="0"/>
              </a:rPr>
              <a:t>terminals</a:t>
            </a:r>
            <a:r>
              <a:rPr lang="ar-SA" altLang="en-US" sz="2400" b="1" dirty="0">
                <a:latin typeface="Verdana" panose="020B0604030504040204" pitchFamily="34" charset="0"/>
              </a:rPr>
              <a:t> فان المعلومات تنتقل الى خلية الهدف التي قد تكون خلية عصبية او خلية غدة او خلية عضلة بوسائل كيماوية.</a:t>
            </a:r>
          </a:p>
          <a:p>
            <a:pPr eaLnBrk="1" hangingPunct="1">
              <a:spcBef>
                <a:spcPct val="50000"/>
              </a:spcBef>
              <a:buFontTx/>
              <a:buNone/>
            </a:pPr>
            <a:r>
              <a:rPr lang="ar-SA" altLang="en-US" sz="2400" b="1" dirty="0">
                <a:latin typeface="Verdana" panose="020B0604030504040204" pitchFamily="34" charset="0"/>
              </a:rPr>
              <a:t>المفترق الذي تمر فيه المعلومات من خلية عصبية الى اخرى يسمى التشابك العصبي </a:t>
            </a:r>
          </a:p>
          <a:p>
            <a:pPr eaLnBrk="1" hangingPunct="1">
              <a:spcBef>
                <a:spcPct val="50000"/>
              </a:spcBef>
              <a:buFontTx/>
              <a:buNone/>
            </a:pPr>
            <a:r>
              <a:rPr lang="en-US" altLang="en-US" sz="2400" b="1" dirty="0">
                <a:latin typeface="Verdana" panose="020B0604030504040204" pitchFamily="34" charset="0"/>
              </a:rPr>
              <a:t>Synapse 	</a:t>
            </a:r>
            <a:r>
              <a:rPr lang="ar-SA" altLang="en-US" sz="2400" b="1" dirty="0">
                <a:latin typeface="Verdana" panose="020B0604030504040204" pitchFamily="34" charset="0"/>
              </a:rPr>
              <a:t>و خلاله تنتقل الرسالة العصبية انتقالا </a:t>
            </a:r>
            <a:r>
              <a:rPr lang="ar-SA" altLang="en-US" sz="2400" b="1" u="sng" dirty="0">
                <a:solidFill>
                  <a:srgbClr val="C00000"/>
                </a:solidFill>
                <a:latin typeface="Verdana" panose="020B0604030504040204" pitchFamily="34" charset="0"/>
              </a:rPr>
              <a:t>" كيميائيا" </a:t>
            </a:r>
            <a:r>
              <a:rPr lang="ar-SA" altLang="en-US" sz="2400" b="1" u="sng" dirty="0">
                <a:latin typeface="Verdana" panose="020B0604030504040204" pitchFamily="34" charset="0"/>
              </a:rPr>
              <a:t>اعتمادا علي الناقلات الكيميائية العصبية التي تحرر في النهايات العصبية و منها للوصلات العصبية.</a:t>
            </a:r>
            <a:endParaRPr lang="en-US" altLang="en-US" sz="2400" b="1" u="sng" dirty="0">
              <a:solidFill>
                <a:srgbClr val="C00000"/>
              </a:solidFill>
              <a:latin typeface="Verdana" panose="020B0604030504040204" pitchFamily="34" charset="0"/>
            </a:endParaRPr>
          </a:p>
        </p:txBody>
      </p:sp>
    </p:spTree>
    <p:extLst>
      <p:ext uri="{BB962C8B-B14F-4D97-AF65-F5344CB8AC3E}">
        <p14:creationId xmlns:p14="http://schemas.microsoft.com/office/powerpoint/2010/main" val="124761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309" y="1641455"/>
            <a:ext cx="2034269" cy="4479719"/>
          </a:xfrm>
          <a:prstGeom prst="rect">
            <a:avLst/>
          </a:prstGeom>
        </p:spPr>
      </p:pic>
      <p:sp>
        <p:nvSpPr>
          <p:cNvPr id="2" name="عنوان 1"/>
          <p:cNvSpPr>
            <a:spLocks noGrp="1"/>
          </p:cNvSpPr>
          <p:nvPr>
            <p:ph type="title"/>
          </p:nvPr>
        </p:nvSpPr>
        <p:spPr>
          <a:xfrm>
            <a:off x="807719" y="599655"/>
            <a:ext cx="11037736" cy="1325563"/>
          </a:xfrm>
        </p:spPr>
        <p:txBody>
          <a:bodyPr/>
          <a:lstStyle/>
          <a:p>
            <a:pPr algn="r"/>
            <a:r>
              <a:rPr lang="ar-SA"/>
              <a:t>ينقسم الجهاز العصبي إلى ثلاثة أقسام: </a:t>
            </a:r>
            <a:br>
              <a:rPr lang="en-US"/>
            </a:br>
            <a:endParaRPr lang="ar-SA" dirty="0"/>
          </a:p>
        </p:txBody>
      </p:sp>
      <p:sp>
        <p:nvSpPr>
          <p:cNvPr id="3" name="عنصر نائب للمحتوى 2"/>
          <p:cNvSpPr>
            <a:spLocks noGrp="1"/>
          </p:cNvSpPr>
          <p:nvPr>
            <p:ph idx="1"/>
          </p:nvPr>
        </p:nvSpPr>
        <p:spPr>
          <a:xfrm>
            <a:off x="3309730" y="1461052"/>
            <a:ext cx="8535725" cy="5039140"/>
          </a:xfrm>
        </p:spPr>
        <p:txBody>
          <a:bodyPr>
            <a:noAutofit/>
          </a:bodyPr>
          <a:lstStyle/>
          <a:p>
            <a:pPr algn="r" rtl="1"/>
            <a:r>
              <a:rPr lang="ar-SA" sz="1800" b="1" dirty="0"/>
              <a:t>أولاً: الجاهز العصبي المركزي </a:t>
            </a:r>
            <a:endParaRPr lang="en-US" sz="1800" dirty="0"/>
          </a:p>
          <a:p>
            <a:pPr algn="r" rtl="1"/>
            <a:r>
              <a:rPr lang="ar-SA" sz="1800" b="1" dirty="0">
                <a:solidFill>
                  <a:schemeClr val="accent1">
                    <a:lumMod val="50000"/>
                  </a:schemeClr>
                </a:solidFill>
              </a:rPr>
              <a:t>يشمل الجهاز العصبي كل من الدماغ والحبل الشوكي.</a:t>
            </a:r>
            <a:endParaRPr lang="en-US" sz="1800" b="1" dirty="0">
              <a:solidFill>
                <a:schemeClr val="accent1">
                  <a:lumMod val="50000"/>
                </a:schemeClr>
              </a:solidFill>
            </a:endParaRPr>
          </a:p>
          <a:p>
            <a:pPr algn="r" rtl="1"/>
            <a:r>
              <a:rPr lang="ar-SA" sz="1800" b="1" dirty="0"/>
              <a:t>ثانياً: الجهاز العصبي المحيطي</a:t>
            </a:r>
            <a:endParaRPr lang="en-US" sz="1800" dirty="0"/>
          </a:p>
          <a:p>
            <a:pPr algn="r" rtl="1"/>
            <a:r>
              <a:rPr lang="ar-SA" sz="1800" b="1" dirty="0">
                <a:solidFill>
                  <a:schemeClr val="accent1">
                    <a:lumMod val="50000"/>
                  </a:schemeClr>
                </a:solidFill>
              </a:rPr>
              <a:t>يضم الجهاز العصبي المحيطي سلسلة الأعصاب التي تصل الجهاز العصبي المركزي </a:t>
            </a:r>
            <a:r>
              <a:rPr lang="ar-SA" sz="1800" b="1" dirty="0" err="1">
                <a:solidFill>
                  <a:schemeClr val="accent1">
                    <a:lumMod val="50000"/>
                  </a:schemeClr>
                </a:solidFill>
              </a:rPr>
              <a:t>باأعضاء</a:t>
            </a:r>
            <a:r>
              <a:rPr lang="ar-SA" sz="1800" b="1" dirty="0">
                <a:solidFill>
                  <a:schemeClr val="accent1">
                    <a:lumMod val="50000"/>
                  </a:schemeClr>
                </a:solidFill>
              </a:rPr>
              <a:t> المختلفة، وتقسم الأعصاب إلى نوعين: </a:t>
            </a:r>
            <a:endParaRPr lang="en-US" sz="1800" b="1" dirty="0">
              <a:solidFill>
                <a:schemeClr val="accent1">
                  <a:lumMod val="50000"/>
                </a:schemeClr>
              </a:solidFill>
            </a:endParaRPr>
          </a:p>
          <a:p>
            <a:pPr algn="r" rtl="1"/>
            <a:r>
              <a:rPr lang="ar-SA" sz="1800" b="1" dirty="0">
                <a:solidFill>
                  <a:schemeClr val="accent1">
                    <a:lumMod val="50000"/>
                  </a:schemeClr>
                </a:solidFill>
              </a:rPr>
              <a:t>الأعصاب المخية.</a:t>
            </a:r>
            <a:endParaRPr lang="en-US" sz="1800" b="1" dirty="0">
              <a:solidFill>
                <a:schemeClr val="accent1">
                  <a:lumMod val="50000"/>
                </a:schemeClr>
              </a:solidFill>
            </a:endParaRPr>
          </a:p>
          <a:p>
            <a:pPr algn="r" rtl="1"/>
            <a:r>
              <a:rPr lang="ar-SA" sz="1800" b="1" dirty="0">
                <a:solidFill>
                  <a:schemeClr val="accent1">
                    <a:lumMod val="50000"/>
                  </a:schemeClr>
                </a:solidFill>
              </a:rPr>
              <a:t>الأعصاب الشوكية.</a:t>
            </a:r>
            <a:endParaRPr lang="en-US" sz="1800" b="1" dirty="0">
              <a:solidFill>
                <a:schemeClr val="accent1">
                  <a:lumMod val="50000"/>
                </a:schemeClr>
              </a:solidFill>
            </a:endParaRPr>
          </a:p>
          <a:p>
            <a:pPr algn="r" rtl="1"/>
            <a:r>
              <a:rPr lang="ar-SA" sz="1800" b="1" dirty="0"/>
              <a:t>ثالثاً: الجهاز العصبي المستقل</a:t>
            </a:r>
            <a:endParaRPr lang="en-US" sz="1800" dirty="0"/>
          </a:p>
          <a:p>
            <a:pPr algn="r" rtl="1">
              <a:lnSpc>
                <a:spcPct val="150000"/>
              </a:lnSpc>
            </a:pPr>
            <a:r>
              <a:rPr lang="ar-SA" sz="1800" b="1" dirty="0">
                <a:solidFill>
                  <a:schemeClr val="accent1">
                    <a:lumMod val="50000"/>
                  </a:schemeClr>
                </a:solidFill>
              </a:rPr>
              <a:t>هو الجهاز العصبي اللاإرادي الذي يسيطر وينظم الأحشاء الداخلية للإنسان والحركات المستقلة عن إرادة الإنسان كعمليات الهضم وتقلصات المعدة والأمعاء وتنظيم ضربات القلب وإفراز الغدد والإحساسات </a:t>
            </a:r>
            <a:r>
              <a:rPr lang="ar-SA" sz="1800" b="1" dirty="0" err="1">
                <a:solidFill>
                  <a:schemeClr val="accent1">
                    <a:lumMod val="50000"/>
                  </a:schemeClr>
                </a:solidFill>
              </a:rPr>
              <a:t>الحشوية</a:t>
            </a:r>
            <a:r>
              <a:rPr lang="ar-SA" sz="1800" b="1" dirty="0">
                <a:solidFill>
                  <a:schemeClr val="accent1">
                    <a:lumMod val="50000"/>
                  </a:schemeClr>
                </a:solidFill>
              </a:rPr>
              <a:t>، ويتألف من الجهاز العصبي الودي ( </a:t>
            </a:r>
            <a:r>
              <a:rPr lang="ar-SA" sz="1800" b="1" dirty="0" err="1">
                <a:solidFill>
                  <a:schemeClr val="accent1">
                    <a:lumMod val="50000"/>
                  </a:schemeClr>
                </a:solidFill>
              </a:rPr>
              <a:t>السمثاوي</a:t>
            </a:r>
            <a:r>
              <a:rPr lang="ar-SA" sz="1800" b="1" dirty="0">
                <a:solidFill>
                  <a:schemeClr val="accent1">
                    <a:lumMod val="50000"/>
                  </a:schemeClr>
                </a:solidFill>
              </a:rPr>
              <a:t>) ، والجهاز العصبي </a:t>
            </a:r>
            <a:r>
              <a:rPr lang="ar-SA" sz="1800" b="1" dirty="0" err="1">
                <a:solidFill>
                  <a:schemeClr val="accent1">
                    <a:lumMod val="50000"/>
                  </a:schemeClr>
                </a:solidFill>
              </a:rPr>
              <a:t>اللاودي</a:t>
            </a:r>
            <a:r>
              <a:rPr lang="ar-SA" sz="1800" b="1" dirty="0">
                <a:solidFill>
                  <a:schemeClr val="accent1">
                    <a:lumMod val="50000"/>
                  </a:schemeClr>
                </a:solidFill>
              </a:rPr>
              <a:t> ( </a:t>
            </a:r>
            <a:r>
              <a:rPr lang="ar-SA" sz="1800" b="1" dirty="0" err="1">
                <a:solidFill>
                  <a:schemeClr val="accent1">
                    <a:lumMod val="50000"/>
                  </a:schemeClr>
                </a:solidFill>
              </a:rPr>
              <a:t>الباراسمبثاوي</a:t>
            </a:r>
            <a:r>
              <a:rPr lang="ar-SA" sz="1800" b="1" dirty="0">
                <a:solidFill>
                  <a:schemeClr val="accent1">
                    <a:lumMod val="50000"/>
                  </a:schemeClr>
                </a:solidFill>
              </a:rPr>
              <a:t>).</a:t>
            </a:r>
            <a:endParaRPr lang="en-US" sz="1800" b="1" dirty="0">
              <a:solidFill>
                <a:schemeClr val="accent1">
                  <a:lumMod val="50000"/>
                </a:schemeClr>
              </a:solidFill>
            </a:endParaRPr>
          </a:p>
        </p:txBody>
      </p:sp>
    </p:spTree>
    <p:extLst>
      <p:ext uri="{BB962C8B-B14F-4D97-AF65-F5344CB8AC3E}">
        <p14:creationId xmlns:p14="http://schemas.microsoft.com/office/powerpoint/2010/main" val="3998120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DB43D9-238D-8040-82D1-697BA5552CEF}"/>
              </a:ext>
            </a:extLst>
          </p:cNvPr>
          <p:cNvSpPr/>
          <p:nvPr/>
        </p:nvSpPr>
        <p:spPr>
          <a:xfrm>
            <a:off x="2319130" y="1720840"/>
            <a:ext cx="7947991" cy="3416320"/>
          </a:xfrm>
          <a:prstGeom prst="rect">
            <a:avLst/>
          </a:prstGeom>
        </p:spPr>
        <p:txBody>
          <a:bodyPr wrap="square">
            <a:spAutoFit/>
          </a:bodyPr>
          <a:lstStyle/>
          <a:p>
            <a:pPr algn="r" rtl="1"/>
            <a:r>
              <a:rPr lang="ar-SA" sz="2400" b="1" dirty="0">
                <a:latin typeface="Open Sans"/>
                <a:hlinkClick r:id="rId2" tooltip="slide26">
                  <a:extLst>
                    <a:ext uri="{A12FA001-AC4F-418D-AE19-62706E023703}">
                      <ahyp:hlinkClr xmlns:ahyp="http://schemas.microsoft.com/office/drawing/2018/hyperlinkcolor" val="tx"/>
                    </a:ext>
                  </a:extLst>
                </a:hlinkClick>
              </a:rPr>
              <a:t>النواقل الكيميائية العصبية :</a:t>
            </a:r>
            <a:r>
              <a:rPr lang="ar-SA" sz="2400" dirty="0">
                <a:latin typeface="Open Sans"/>
              </a:rPr>
              <a:t> التنبيه العصبي ينتقل </a:t>
            </a:r>
            <a:r>
              <a:rPr lang="ar-SA" sz="2400" u="sng" dirty="0">
                <a:solidFill>
                  <a:srgbClr val="C00000"/>
                </a:solidFill>
                <a:latin typeface="Open Sans"/>
              </a:rPr>
              <a:t>انتقالا كهربيا </a:t>
            </a:r>
            <a:r>
              <a:rPr lang="ar-SA" sz="2400" dirty="0">
                <a:latin typeface="Open Sans"/>
              </a:rPr>
              <a:t>خلال محاور الخلايا العصبية و لكن بين الخلايا العصبية ينتقل </a:t>
            </a:r>
            <a:r>
              <a:rPr lang="ar-SA" sz="2400" u="sng" dirty="0">
                <a:solidFill>
                  <a:srgbClr val="C00000"/>
                </a:solidFill>
                <a:latin typeface="Open Sans"/>
              </a:rPr>
              <a:t>انتقالا كيميائيا </a:t>
            </a:r>
            <a:r>
              <a:rPr lang="ar-SA" sz="2400" dirty="0">
                <a:latin typeface="Open Sans"/>
              </a:rPr>
              <a:t>بواسطة </a:t>
            </a:r>
            <a:r>
              <a:rPr lang="ar-SA" sz="2400" u="sng" dirty="0">
                <a:latin typeface="Open Sans"/>
              </a:rPr>
              <a:t>مادة كيميائية </a:t>
            </a:r>
            <a:r>
              <a:rPr lang="ar-SA" sz="2400" dirty="0">
                <a:latin typeface="Open Sans"/>
              </a:rPr>
              <a:t>تفرز في منطقة التشابك تسمى الناقل العصبي . وهي هرمونات موضعية </a:t>
            </a:r>
            <a:r>
              <a:rPr lang="en-US" sz="2400" dirty="0">
                <a:latin typeface="Open Sans"/>
              </a:rPr>
              <a:t>local hormone. </a:t>
            </a:r>
            <a:r>
              <a:rPr lang="ar-SA" sz="2400" dirty="0">
                <a:latin typeface="Open Sans"/>
              </a:rPr>
              <a:t> وهي تفرز من نهايات الأعصاب في شق التشابك .</a:t>
            </a:r>
          </a:p>
          <a:p>
            <a:pPr algn="r" rtl="1"/>
            <a:endParaRPr lang="ar-SA" sz="2400" dirty="0">
              <a:latin typeface="Open Sans"/>
            </a:endParaRPr>
          </a:p>
          <a:p>
            <a:pPr algn="r" rtl="1"/>
            <a:endParaRPr lang="ar-SA" sz="2400" dirty="0">
              <a:latin typeface="Open Sans"/>
            </a:endParaRPr>
          </a:p>
          <a:p>
            <a:pPr algn="r" rtl="1"/>
            <a:endParaRPr lang="ar-SA" sz="2400" dirty="0">
              <a:latin typeface="Open Sans"/>
            </a:endParaRPr>
          </a:p>
          <a:p>
            <a:pPr algn="r" rtl="1"/>
            <a:r>
              <a:rPr lang="ar-SA" sz="2400" dirty="0">
                <a:latin typeface="Open Sans"/>
              </a:rPr>
              <a:t> ودورها : التأثير على الخلية بعد التشابك</a:t>
            </a:r>
            <a:r>
              <a:rPr lang="en-US" sz="2400" dirty="0">
                <a:latin typeface="Open Sans"/>
              </a:rPr>
              <a:t>.</a:t>
            </a:r>
            <a:r>
              <a:rPr lang="ar-SA" sz="2400" dirty="0">
                <a:latin typeface="Open Sans"/>
              </a:rPr>
              <a:t> ” نقل الرسالة العصبية عبر الوصلات – الشبكات – العصبية "</a:t>
            </a:r>
            <a:endParaRPr lang="en-US" sz="2400" dirty="0">
              <a:latin typeface="Open Sans"/>
            </a:endParaRPr>
          </a:p>
        </p:txBody>
      </p:sp>
    </p:spTree>
    <p:extLst>
      <p:ext uri="{BB962C8B-B14F-4D97-AF65-F5344CB8AC3E}">
        <p14:creationId xmlns:p14="http://schemas.microsoft.com/office/powerpoint/2010/main" val="2266325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CD66-D1EB-6646-AF5D-BA0C759185FA}"/>
              </a:ext>
            </a:extLst>
          </p:cNvPr>
          <p:cNvSpPr>
            <a:spLocks noGrp="1"/>
          </p:cNvSpPr>
          <p:nvPr>
            <p:ph type="title"/>
          </p:nvPr>
        </p:nvSpPr>
        <p:spPr/>
        <p:txBody>
          <a:bodyPr>
            <a:normAutofit fontScale="90000"/>
          </a:bodyPr>
          <a:lstStyle/>
          <a:p>
            <a:pPr rtl="1"/>
            <a:br>
              <a:rPr lang="ar-SA" dirty="0">
                <a:solidFill>
                  <a:srgbClr val="C00000"/>
                </a:solidFill>
              </a:rPr>
            </a:br>
            <a:r>
              <a:rPr lang="ar-SA" dirty="0">
                <a:solidFill>
                  <a:srgbClr val="C00000"/>
                </a:solidFill>
              </a:rPr>
              <a:t>ما هي أنواع تحفيز النواقل العصبية؟</a:t>
            </a:r>
            <a:br>
              <a:rPr lang="ar-SA" dirty="0">
                <a:solidFill>
                  <a:srgbClr val="C00000"/>
                </a:solidFill>
              </a:rPr>
            </a:br>
            <a:endParaRPr lang="en-US" dirty="0">
              <a:solidFill>
                <a:srgbClr val="C00000"/>
              </a:solidFill>
            </a:endParaRPr>
          </a:p>
        </p:txBody>
      </p:sp>
      <p:sp>
        <p:nvSpPr>
          <p:cNvPr id="3" name="Content Placeholder 2">
            <a:extLst>
              <a:ext uri="{FF2B5EF4-FFF2-40B4-BE49-F238E27FC236}">
                <a16:creationId xmlns:a16="http://schemas.microsoft.com/office/drawing/2014/main" id="{3BF651A6-33C2-8E49-8CC9-DD1D9FF4B3A3}"/>
              </a:ext>
            </a:extLst>
          </p:cNvPr>
          <p:cNvSpPr>
            <a:spLocks noGrp="1"/>
          </p:cNvSpPr>
          <p:nvPr>
            <p:ph idx="1"/>
          </p:nvPr>
        </p:nvSpPr>
        <p:spPr/>
        <p:txBody>
          <a:bodyPr/>
          <a:lstStyle/>
          <a:p>
            <a:r>
              <a:rPr lang="ar-SA" dirty="0"/>
              <a:t>هناك أنواع مختلفة للنواقل العصبية، في ما يأتي ذكر لها:</a:t>
            </a:r>
          </a:p>
          <a:p>
            <a:r>
              <a:rPr lang="ar-SA" dirty="0"/>
              <a:t>نواقل عصبية محفزة : استثارة الخلايا العصبية المستقبلة (حث الجهد الكهربي- جهد الفعل) في الخلايا المستقبلة.</a:t>
            </a:r>
          </a:p>
          <a:p>
            <a:r>
              <a:rPr lang="ar-SA" dirty="0"/>
              <a:t>نواقل عصبية مثبطة: تقلل من فرص القيام بنشاط ما من قبل الخلايا المستقبلة ( حث جهد الراحة) في الخلايا المستقبلة. </a:t>
            </a:r>
          </a:p>
          <a:p>
            <a:r>
              <a:rPr lang="ar-SA" dirty="0"/>
              <a:t>نواقل عصبية معدلة: تقوم هذه النواقل بإرسال رسائل لعدة خلايا عصبية في نفس الوقت، كما تقوم بالتنسيق مع نواقل عصبية أخرى. </a:t>
            </a:r>
          </a:p>
          <a:p>
            <a:br>
              <a:rPr lang="ar-SA" dirty="0"/>
            </a:br>
            <a:endParaRPr lang="en-US" dirty="0"/>
          </a:p>
        </p:txBody>
      </p:sp>
    </p:spTree>
    <p:extLst>
      <p:ext uri="{BB962C8B-B14F-4D97-AF65-F5344CB8AC3E}">
        <p14:creationId xmlns:p14="http://schemas.microsoft.com/office/powerpoint/2010/main" val="4137123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304800"/>
            <a:ext cx="48734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dirty="0">
                <a:ln w="11430"/>
                <a:solidFill>
                  <a:srgbClr val="C00000"/>
                </a:solidFill>
                <a:effectLst>
                  <a:outerShdw blurRad="50800" dist="39000" dir="5460000" algn="tl">
                    <a:srgbClr val="000000">
                      <a:alpha val="38000"/>
                    </a:srgbClr>
                  </a:outerShdw>
                </a:effectLst>
              </a:rPr>
              <a:t>انتقال السيال العصبي</a:t>
            </a:r>
            <a:endParaRPr lang="en-US" sz="5400" b="1" dirty="0">
              <a:ln w="11430"/>
              <a:solidFill>
                <a:srgbClr val="C00000"/>
              </a:solidFill>
              <a:effectLst>
                <a:outerShdw blurRad="50800" dist="39000" dir="5460000" algn="tl">
                  <a:srgbClr val="000000">
                    <a:alpha val="38000"/>
                  </a:srgbClr>
                </a:outerShdw>
              </a:effectLst>
            </a:endParaRPr>
          </a:p>
        </p:txBody>
      </p:sp>
      <p:pic>
        <p:nvPicPr>
          <p:cNvPr id="10244" name="Picture 4" descr="الجهاز العصبي (Nervous System) - ليالينا">
            <a:extLst>
              <a:ext uri="{FF2B5EF4-FFF2-40B4-BE49-F238E27FC236}">
                <a16:creationId xmlns:a16="http://schemas.microsoft.com/office/drawing/2014/main" id="{DDF24A7F-9097-2A46-95B2-3DC93AC74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1828800"/>
            <a:ext cx="3860800" cy="21082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ناسا بالعربي - كيف تتواصل الخلايا العصبية فيما بينها؟">
            <a:extLst>
              <a:ext uri="{FF2B5EF4-FFF2-40B4-BE49-F238E27FC236}">
                <a16:creationId xmlns:a16="http://schemas.microsoft.com/office/drawing/2014/main" id="{56DDB8A8-8B3E-7B4C-B410-83ED26C57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3429000"/>
            <a:ext cx="4191000" cy="250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00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99BE65-82DB-9E43-91D8-123C609B0B16}"/>
              </a:ext>
            </a:extLst>
          </p:cNvPr>
          <p:cNvSpPr/>
          <p:nvPr/>
        </p:nvSpPr>
        <p:spPr>
          <a:xfrm>
            <a:off x="1192696" y="571144"/>
            <a:ext cx="9322904" cy="5170646"/>
          </a:xfrm>
          <a:prstGeom prst="rect">
            <a:avLst/>
          </a:prstGeom>
        </p:spPr>
        <p:txBody>
          <a:bodyPr wrap="square">
            <a:spAutoFit/>
          </a:bodyPr>
          <a:lstStyle/>
          <a:p>
            <a:pPr algn="r" rtl="1"/>
            <a:r>
              <a:rPr lang="ar-SA" sz="2400" b="1" u="sng" dirty="0">
                <a:solidFill>
                  <a:srgbClr val="C00000"/>
                </a:solidFill>
                <a:latin typeface="Open Sans"/>
              </a:rPr>
              <a:t> </a:t>
            </a:r>
            <a:r>
              <a:rPr lang="ar-SA" sz="2400" b="1" u="sng" dirty="0" err="1">
                <a:solidFill>
                  <a:srgbClr val="C00000"/>
                </a:solidFill>
                <a:latin typeface="Open Sans"/>
              </a:rPr>
              <a:t>الاسيتل</a:t>
            </a:r>
            <a:r>
              <a:rPr lang="ar-SA" sz="2400" b="1" u="sng" dirty="0">
                <a:solidFill>
                  <a:srgbClr val="C00000"/>
                </a:solidFill>
                <a:latin typeface="Open Sans"/>
              </a:rPr>
              <a:t> كولين </a:t>
            </a:r>
            <a:r>
              <a:rPr lang="ar-SA" sz="2400" dirty="0">
                <a:solidFill>
                  <a:srgbClr val="C00000"/>
                </a:solidFill>
                <a:latin typeface="Open Sans"/>
              </a:rPr>
              <a:t>: </a:t>
            </a:r>
          </a:p>
          <a:p>
            <a:pPr algn="r" rtl="1"/>
            <a:endParaRPr lang="ar-SA" dirty="0"/>
          </a:p>
          <a:p>
            <a:pPr algn="r" rtl="1"/>
            <a:r>
              <a:rPr lang="ar-SA" dirty="0"/>
              <a:t>هو أول ناقل عصبي تم اكتشافه، وهو جزيء صغير الحجم، وتشمل وظائفه: </a:t>
            </a:r>
          </a:p>
          <a:p>
            <a:pPr marL="342900" indent="-342900" algn="r" rtl="1">
              <a:buFont typeface="+mj-lt"/>
              <a:buAutoNum type="arabicPeriod"/>
            </a:pPr>
            <a:r>
              <a:rPr lang="ar-SA" dirty="0"/>
              <a:t>يلعب دورًا أساسيًا في </a:t>
            </a:r>
            <a:r>
              <a:rPr lang="ar-SA" dirty="0">
                <a:hlinkClick r:id="rId2" tooltip="الجهاز العصبي "/>
              </a:rPr>
              <a:t>الجهاز العصبي</a:t>
            </a:r>
            <a:r>
              <a:rPr lang="ar-SA" dirty="0"/>
              <a:t> الطرفي؛ إذ يتم إفرازه من الخلايا العصبية الحركية والخلايا العصبية للجهاز العصبي </a:t>
            </a:r>
            <a:r>
              <a:rPr lang="ar-SA" dirty="0" err="1"/>
              <a:t>اللإرادي</a:t>
            </a:r>
            <a:r>
              <a:rPr lang="ar-SA" dirty="0"/>
              <a:t>. </a:t>
            </a:r>
          </a:p>
          <a:p>
            <a:pPr marL="342900" indent="-342900" algn="r" rtl="1">
              <a:buFont typeface="+mj-lt"/>
              <a:buAutoNum type="arabicPeriod"/>
            </a:pPr>
            <a:r>
              <a:rPr lang="ar-SA" dirty="0"/>
              <a:t>يحفز </a:t>
            </a:r>
            <a:r>
              <a:rPr lang="ar-SA" dirty="0" err="1"/>
              <a:t>الأسيتل</a:t>
            </a:r>
            <a:r>
              <a:rPr lang="ar-SA" dirty="0"/>
              <a:t> كولين انقباضات العضلات. </a:t>
            </a:r>
          </a:p>
          <a:p>
            <a:pPr marL="342900" indent="-342900" algn="r" rtl="1">
              <a:buFont typeface="+mj-lt"/>
              <a:buAutoNum type="arabicPeriod"/>
            </a:pPr>
            <a:r>
              <a:rPr lang="ar-SA" dirty="0"/>
              <a:t>يحفز إفراز بعض الهرمونات.</a:t>
            </a:r>
          </a:p>
          <a:p>
            <a:pPr marL="342900" indent="-342900" algn="r" rtl="1">
              <a:buFont typeface="+mj-lt"/>
              <a:buAutoNum type="arabicPeriod"/>
            </a:pPr>
            <a:r>
              <a:rPr lang="ar-SA" dirty="0"/>
              <a:t>ينظم ضربات القلب. </a:t>
            </a:r>
          </a:p>
          <a:p>
            <a:pPr marL="342900" indent="-342900" algn="r" rtl="1">
              <a:buFont typeface="+mj-lt"/>
              <a:buAutoNum type="arabicPeriod"/>
            </a:pPr>
            <a:r>
              <a:rPr lang="ar-SA" dirty="0"/>
              <a:t>يلعب دورًا أساسيًا في وظيفة الدماغ والذاكرة.</a:t>
            </a:r>
          </a:p>
          <a:p>
            <a:pPr algn="r" rtl="1">
              <a:buFont typeface="+mj-lt"/>
              <a:buAutoNum type="arabicPeriod" startAt="27"/>
            </a:pPr>
            <a:endParaRPr lang="ar-SA" sz="2400" dirty="0">
              <a:solidFill>
                <a:srgbClr val="2B2A2A"/>
              </a:solidFill>
              <a:latin typeface="Open Sans"/>
            </a:endParaRPr>
          </a:p>
          <a:p>
            <a:pPr algn="r" rtl="1"/>
            <a:r>
              <a:rPr lang="ar-SA" sz="2400" b="1" dirty="0">
                <a:solidFill>
                  <a:srgbClr val="C00000"/>
                </a:solidFill>
                <a:latin typeface="Open Sans"/>
                <a:hlinkClick r:id="rId3" tooltip="slide28">
                  <a:extLst>
                    <a:ext uri="{A12FA001-AC4F-418D-AE19-62706E023703}">
                      <ahyp:hlinkClr xmlns:ahyp="http://schemas.microsoft.com/office/drawing/2018/hyperlinkcolor" val="tx"/>
                    </a:ext>
                  </a:extLst>
                </a:hlinkClick>
              </a:rPr>
              <a:t>الأدرينالين (البنفرين</a:t>
            </a:r>
            <a:r>
              <a:rPr lang="ar-SA" sz="2400" b="1" u="sng" dirty="0">
                <a:solidFill>
                  <a:srgbClr val="C00000"/>
                </a:solidFill>
                <a:latin typeface="Open Sans"/>
                <a:hlinkClick r:id="rId3" tooltip="slide28">
                  <a:extLst>
                    <a:ext uri="{A12FA001-AC4F-418D-AE19-62706E023703}">
                      <ahyp:hlinkClr xmlns:ahyp="http://schemas.microsoft.com/office/drawing/2018/hyperlinkcolor" val="tx"/>
                    </a:ext>
                  </a:extLst>
                </a:hlinkClick>
              </a:rPr>
              <a:t>) و</a:t>
            </a:r>
            <a:r>
              <a:rPr lang="ar-SA" sz="2400" b="1" u="sng" dirty="0">
                <a:solidFill>
                  <a:srgbClr val="C00000"/>
                </a:solidFill>
                <a:latin typeface="Open Sans"/>
              </a:rPr>
              <a:t> </a:t>
            </a:r>
            <a:r>
              <a:rPr lang="ar-SA" sz="2400" b="1" u="sng" dirty="0" err="1">
                <a:solidFill>
                  <a:srgbClr val="C00000"/>
                </a:solidFill>
                <a:latin typeface="Open Sans"/>
              </a:rPr>
              <a:t>النورادرينالين</a:t>
            </a:r>
            <a:r>
              <a:rPr lang="ar-SA" sz="2400" b="1" u="sng" dirty="0">
                <a:solidFill>
                  <a:srgbClr val="C00000"/>
                </a:solidFill>
                <a:latin typeface="Open Sans"/>
              </a:rPr>
              <a:t> </a:t>
            </a:r>
            <a:r>
              <a:rPr lang="ar-SA" sz="2400" dirty="0">
                <a:solidFill>
                  <a:srgbClr val="C00000"/>
                </a:solidFill>
                <a:latin typeface="Open Sans"/>
              </a:rPr>
              <a:t>: </a:t>
            </a:r>
          </a:p>
          <a:p>
            <a:pPr algn="r" rtl="1"/>
            <a:endParaRPr lang="ar-SA" sz="2400" dirty="0">
              <a:solidFill>
                <a:srgbClr val="2B2A2A"/>
              </a:solidFill>
              <a:latin typeface="Open Sans"/>
            </a:endParaRPr>
          </a:p>
          <a:p>
            <a:pPr algn="r" rtl="1"/>
            <a:r>
              <a:rPr lang="ar-SA" dirty="0"/>
              <a:t>1- </a:t>
            </a:r>
            <a:r>
              <a:rPr lang="ar-SA" b="1" dirty="0"/>
              <a:t>أدرينالين:</a:t>
            </a:r>
            <a:r>
              <a:rPr lang="ar-SA" dirty="0"/>
              <a:t> يُفرز في حالات التوتر العالي والاثارة, يحفز زيادة سرعة دقات القلب ويضيق الاوعية الدموية ويوسع المجاري الهوائية فيحدث زيادة في جريان الدم للعضلات وجريان الاوكسجين في الرئتين, وبذلك يؤدي الى نشاط عالي للجسم وزيادة في انتباه الشخص.</a:t>
            </a:r>
            <a:endParaRPr lang="ar-SA" sz="2400" dirty="0">
              <a:solidFill>
                <a:srgbClr val="2B2A2A"/>
              </a:solidFill>
              <a:latin typeface="Open Sans"/>
            </a:endParaRPr>
          </a:p>
          <a:p>
            <a:pPr algn="r" rtl="1"/>
            <a:r>
              <a:rPr lang="ar-SA" b="1" dirty="0"/>
              <a:t>2- نور أدرينالين: </a:t>
            </a:r>
            <a:r>
              <a:rPr lang="ar-SA" dirty="0"/>
              <a:t>يؤثر على الانتباه والاستجابة العصبية ويعمل </a:t>
            </a:r>
            <a:r>
              <a:rPr lang="ar-SA" dirty="0" err="1"/>
              <a:t>بالاتشراك</a:t>
            </a:r>
            <a:r>
              <a:rPr lang="ar-SA" dirty="0"/>
              <a:t> مع الادرينالين على تحفيز سلوك “القتال او الهرب” النفسي.</a:t>
            </a:r>
            <a:endParaRPr lang="ar-SA" sz="2400" dirty="0">
              <a:solidFill>
                <a:srgbClr val="2B2A2A"/>
              </a:solidFill>
              <a:latin typeface="Open Sans"/>
            </a:endParaRPr>
          </a:p>
        </p:txBody>
      </p:sp>
    </p:spTree>
    <p:extLst>
      <p:ext uri="{BB962C8B-B14F-4D97-AF65-F5344CB8AC3E}">
        <p14:creationId xmlns:p14="http://schemas.microsoft.com/office/powerpoint/2010/main" val="2980432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20CF26-5CEA-6F49-99CA-AFC5CFF18B54}"/>
              </a:ext>
            </a:extLst>
          </p:cNvPr>
          <p:cNvSpPr/>
          <p:nvPr/>
        </p:nvSpPr>
        <p:spPr>
          <a:xfrm>
            <a:off x="745436" y="1053623"/>
            <a:ext cx="10684564" cy="5009833"/>
          </a:xfrm>
          <a:prstGeom prst="rect">
            <a:avLst/>
          </a:prstGeom>
        </p:spPr>
        <p:txBody>
          <a:bodyPr wrap="square">
            <a:spAutoFit/>
          </a:bodyPr>
          <a:lstStyle/>
          <a:p>
            <a:pPr algn="r" rtl="1">
              <a:lnSpc>
                <a:spcPct val="150000"/>
              </a:lnSpc>
            </a:pPr>
            <a:r>
              <a:rPr lang="ar-SA" sz="2400" b="1" dirty="0">
                <a:solidFill>
                  <a:srgbClr val="C00000"/>
                </a:solidFill>
                <a:latin typeface="Open Sans"/>
                <a:hlinkClick r:id="rId2" tooltip="slide30">
                  <a:extLst>
                    <a:ext uri="{A12FA001-AC4F-418D-AE19-62706E023703}">
                      <ahyp:hlinkClr xmlns:ahyp="http://schemas.microsoft.com/office/drawing/2018/hyperlinkcolor" val="tx"/>
                    </a:ext>
                  </a:extLst>
                </a:hlinkClick>
              </a:rPr>
              <a:t>الدوبامين:</a:t>
            </a:r>
            <a:r>
              <a:rPr lang="ar-SA" sz="2400" dirty="0">
                <a:solidFill>
                  <a:srgbClr val="C00000"/>
                </a:solidFill>
                <a:latin typeface="Open Sans"/>
              </a:rPr>
              <a:t> </a:t>
            </a:r>
          </a:p>
          <a:p>
            <a:pPr algn="r" rtl="1">
              <a:lnSpc>
                <a:spcPct val="150000"/>
              </a:lnSpc>
            </a:pPr>
            <a:endParaRPr lang="ar-SA" sz="2400" dirty="0">
              <a:solidFill>
                <a:srgbClr val="2B2A2A"/>
              </a:solidFill>
              <a:latin typeface="Open Sans"/>
            </a:endParaRPr>
          </a:p>
          <a:p>
            <a:pPr algn="r" rtl="1">
              <a:lnSpc>
                <a:spcPct val="150000"/>
              </a:lnSpc>
            </a:pPr>
            <a:r>
              <a:rPr lang="ar-SA" sz="2400" dirty="0"/>
              <a:t>يشترك في الشعور بالمتعة والرضا, وكذلك في حالات الادمان والتحفيز الايجابي, لذلك فإن السلوكيات التي تؤدي الى افراز </a:t>
            </a:r>
            <a:r>
              <a:rPr lang="ar-SA" sz="2400" dirty="0" err="1"/>
              <a:t>الدوبامين</a:t>
            </a:r>
            <a:r>
              <a:rPr lang="ar-SA" sz="2400" dirty="0"/>
              <a:t> من الممكن ان تصبح مرغوبة تؤدي بالشخص الى تكرارها بصورة إدمانيه, ممكن ان تكون هذه السلوكيات سوية كالمرتبطة بالطعام والجنس, وممكن ان تكون غير سوية. كتناول المخدرات وغيرها.</a:t>
            </a:r>
          </a:p>
          <a:p>
            <a:pPr algn="r" rtl="1">
              <a:lnSpc>
                <a:spcPct val="150000"/>
              </a:lnSpc>
            </a:pPr>
            <a:endParaRPr lang="ar-SA" sz="2400" dirty="0"/>
          </a:p>
          <a:p>
            <a:pPr algn="r" rtl="1">
              <a:lnSpc>
                <a:spcPct val="150000"/>
              </a:lnSpc>
            </a:pPr>
            <a:r>
              <a:rPr lang="ar-SA" sz="2400" dirty="0" err="1"/>
              <a:t>والدوبامين</a:t>
            </a:r>
            <a:r>
              <a:rPr lang="ar-SA" sz="2400" dirty="0"/>
              <a:t> مسؤولًا عن حركات العضلات و كما نقصه يؤدي الى مرض باركنسون.</a:t>
            </a:r>
            <a:endParaRPr lang="en-US" sz="2400" dirty="0">
              <a:solidFill>
                <a:srgbClr val="2B2A2A"/>
              </a:solidFill>
              <a:latin typeface="Open Sans"/>
            </a:endParaRPr>
          </a:p>
          <a:p>
            <a:pPr algn="r" rtl="1">
              <a:lnSpc>
                <a:spcPct val="150000"/>
              </a:lnSpc>
            </a:pPr>
            <a:r>
              <a:rPr lang="ar-SA" sz="2400" dirty="0">
                <a:solidFill>
                  <a:srgbClr val="2B2A2A"/>
                </a:solidFill>
                <a:latin typeface="Open Sans"/>
              </a:rPr>
              <a:t>مرض الفصام سببه زيادة </a:t>
            </a:r>
            <a:r>
              <a:rPr lang="ar-SA" sz="2400" dirty="0" err="1">
                <a:solidFill>
                  <a:srgbClr val="2B2A2A"/>
                </a:solidFill>
                <a:latin typeface="Open Sans"/>
              </a:rPr>
              <a:t>الدوبامين</a:t>
            </a:r>
            <a:r>
              <a:rPr lang="ar-SA" sz="2400" dirty="0">
                <a:solidFill>
                  <a:srgbClr val="2B2A2A"/>
                </a:solidFill>
                <a:latin typeface="Open Sans"/>
              </a:rPr>
              <a:t> في المخ. </a:t>
            </a:r>
          </a:p>
        </p:txBody>
      </p:sp>
    </p:spTree>
    <p:extLst>
      <p:ext uri="{BB962C8B-B14F-4D97-AF65-F5344CB8AC3E}">
        <p14:creationId xmlns:p14="http://schemas.microsoft.com/office/powerpoint/2010/main" val="2270143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BD8E9B-1A16-C54D-B57D-4DDABF6E603B}"/>
              </a:ext>
            </a:extLst>
          </p:cNvPr>
          <p:cNvSpPr/>
          <p:nvPr/>
        </p:nvSpPr>
        <p:spPr>
          <a:xfrm>
            <a:off x="2057400" y="834313"/>
            <a:ext cx="9233452" cy="5693866"/>
          </a:xfrm>
          <a:prstGeom prst="rect">
            <a:avLst/>
          </a:prstGeom>
        </p:spPr>
        <p:txBody>
          <a:bodyPr wrap="square">
            <a:spAutoFit/>
          </a:bodyPr>
          <a:lstStyle/>
          <a:p>
            <a:pPr algn="r" rtl="1"/>
            <a:r>
              <a:rPr lang="ar-SA" sz="2800" b="1" dirty="0">
                <a:solidFill>
                  <a:srgbClr val="C00000"/>
                </a:solidFill>
                <a:latin typeface="Open Sans"/>
                <a:hlinkClick r:id="rId2" tooltip="slide29">
                  <a:extLst>
                    <a:ext uri="{A12FA001-AC4F-418D-AE19-62706E023703}">
                      <ahyp:hlinkClr xmlns:ahyp="http://schemas.microsoft.com/office/drawing/2018/hyperlinkcolor" val="tx"/>
                    </a:ext>
                  </a:extLst>
                </a:hlinkClick>
              </a:rPr>
              <a:t>السيروتونين</a:t>
            </a:r>
            <a:r>
              <a:rPr lang="en-US" sz="2800" b="1" dirty="0">
                <a:solidFill>
                  <a:srgbClr val="C00000"/>
                </a:solidFill>
                <a:latin typeface="Open Sans"/>
                <a:hlinkClick r:id="rId2" tooltip="slide29">
                  <a:extLst>
                    <a:ext uri="{A12FA001-AC4F-418D-AE19-62706E023703}">
                      <ahyp:hlinkClr xmlns:ahyp="http://schemas.microsoft.com/office/drawing/2018/hyperlinkcolor" val="tx"/>
                    </a:ext>
                  </a:extLst>
                </a:hlinkClick>
              </a:rPr>
              <a:t> </a:t>
            </a:r>
            <a:r>
              <a:rPr lang="ar-SA" sz="2800" b="1" dirty="0">
                <a:solidFill>
                  <a:srgbClr val="C00000"/>
                </a:solidFill>
                <a:latin typeface="Open Sans"/>
                <a:hlinkClick r:id="rId2" tooltip="slide29">
                  <a:extLst>
                    <a:ext uri="{A12FA001-AC4F-418D-AE19-62706E023703}">
                      <ahyp:hlinkClr xmlns:ahyp="http://schemas.microsoft.com/office/drawing/2018/hyperlinkcolor" val="tx"/>
                    </a:ext>
                  </a:extLst>
                </a:hlinkClick>
              </a:rPr>
              <a:t>:</a:t>
            </a:r>
            <a:endParaRPr lang="ar-SA" sz="2800" b="1" dirty="0">
              <a:solidFill>
                <a:srgbClr val="C00000"/>
              </a:solidFill>
              <a:latin typeface="Open Sans"/>
            </a:endParaRPr>
          </a:p>
          <a:p>
            <a:pPr algn="r" rtl="1"/>
            <a:r>
              <a:rPr lang="ar-SA" sz="2800" dirty="0"/>
              <a:t>هو ناقل عصبي مثبط، يساعد في ما يأتي:</a:t>
            </a:r>
          </a:p>
          <a:p>
            <a:pPr algn="r" rtl="1"/>
            <a:r>
              <a:rPr lang="ar-SA" sz="2800" dirty="0"/>
              <a:t> يساعد في التحكم بالمزاج والشهية.</a:t>
            </a:r>
          </a:p>
          <a:p>
            <a:pPr algn="r" rtl="1"/>
            <a:r>
              <a:rPr lang="ar-SA" sz="2800" dirty="0"/>
              <a:t> تنظيم تخثر الدم، والنوم والساعة البيولوجية في الجسم. </a:t>
            </a:r>
          </a:p>
          <a:p>
            <a:pPr algn="r" rtl="1"/>
            <a:r>
              <a:rPr lang="ar-SA" sz="2800" dirty="0"/>
              <a:t>يلعب </a:t>
            </a:r>
            <a:r>
              <a:rPr lang="ar-SA" sz="2800" dirty="0" err="1"/>
              <a:t>السيروتونين</a:t>
            </a:r>
            <a:r>
              <a:rPr lang="ar-SA" sz="2800" dirty="0"/>
              <a:t> دورًا في مكافحة الاكتئاب والقلق: إذ إن مثبطات إعادة امتصاص </a:t>
            </a:r>
            <a:r>
              <a:rPr lang="ar-SA" sz="2800" dirty="0" err="1"/>
              <a:t>السيروتونين</a:t>
            </a:r>
            <a:r>
              <a:rPr lang="ar-SA" sz="2800" dirty="0"/>
              <a:t> الانتقائية قد تساعد في علاج</a:t>
            </a:r>
            <a:r>
              <a:rPr lang="ar-SA" sz="2800" dirty="0">
                <a:hlinkClick r:id="rId3" tooltip="الاكتئاب"/>
              </a:rPr>
              <a:t> الاكتئاب </a:t>
            </a:r>
            <a:r>
              <a:rPr lang="ar-SA" sz="2800" dirty="0"/>
              <a:t>عن طريق زيادة مستويات </a:t>
            </a:r>
            <a:r>
              <a:rPr lang="ar-SA" sz="2800" dirty="0" err="1"/>
              <a:t>السيروتونين</a:t>
            </a:r>
            <a:r>
              <a:rPr lang="ar-SA" sz="2800" dirty="0"/>
              <a:t> في المخ.</a:t>
            </a:r>
          </a:p>
          <a:p>
            <a:pPr algn="r" rtl="1"/>
            <a:endParaRPr lang="ar-SA" sz="2800" dirty="0"/>
          </a:p>
          <a:p>
            <a:pPr algn="r" rtl="1"/>
            <a:r>
              <a:rPr lang="ar-SA" sz="2800" b="1" dirty="0" err="1">
                <a:solidFill>
                  <a:srgbClr val="C00000"/>
                </a:solidFill>
              </a:rPr>
              <a:t>جلوتامات</a:t>
            </a:r>
            <a:r>
              <a:rPr lang="ar-SA" sz="2800" b="1" dirty="0">
                <a:solidFill>
                  <a:srgbClr val="C00000"/>
                </a:solidFill>
              </a:rPr>
              <a:t>: </a:t>
            </a:r>
            <a:r>
              <a:rPr lang="ar-SA" sz="2800" dirty="0"/>
              <a:t>هو الناقل العصبي الاكثر شيوعاً في الدماغ, ويرتبط بالوظائف الادراكية كالتعلم والذاكرة ويعمل كذلك على نمو وانتاج الوصلات العصبية, تركيز عالي منه يعتبر ساماً </a:t>
            </a:r>
            <a:r>
              <a:rPr lang="ar-SA" sz="2800" dirty="0" err="1"/>
              <a:t>للاعصاب</a:t>
            </a:r>
            <a:r>
              <a:rPr lang="ar-SA" sz="2800" dirty="0"/>
              <a:t>, ويمكن للاضطرابات الدماغية ان تسبب افراز كميات كبيرة من هذا الناقل مما ينتج عنه موت الخلايا العصبية.</a:t>
            </a:r>
            <a:br>
              <a:rPr lang="ar-SA" sz="2800" dirty="0"/>
            </a:br>
            <a:endParaRPr lang="en-US" sz="2800" dirty="0"/>
          </a:p>
        </p:txBody>
      </p:sp>
    </p:spTree>
    <p:extLst>
      <p:ext uri="{BB962C8B-B14F-4D97-AF65-F5344CB8AC3E}">
        <p14:creationId xmlns:p14="http://schemas.microsoft.com/office/powerpoint/2010/main" val="1955272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70706-4A94-D34C-807E-8A68679B83EA}"/>
              </a:ext>
            </a:extLst>
          </p:cNvPr>
          <p:cNvSpPr/>
          <p:nvPr/>
        </p:nvSpPr>
        <p:spPr>
          <a:xfrm>
            <a:off x="1192695" y="1644549"/>
            <a:ext cx="10018643" cy="1938992"/>
          </a:xfrm>
          <a:prstGeom prst="rect">
            <a:avLst/>
          </a:prstGeom>
        </p:spPr>
        <p:txBody>
          <a:bodyPr wrap="square">
            <a:spAutoFit/>
          </a:bodyPr>
          <a:lstStyle/>
          <a:p>
            <a:pPr algn="r" rtl="1"/>
            <a:r>
              <a:rPr lang="ar-SA" sz="2400" b="1" u="sng" dirty="0">
                <a:solidFill>
                  <a:srgbClr val="C00000"/>
                </a:solidFill>
                <a:latin typeface="Open Sans"/>
                <a:hlinkClick r:id="rId2" tooltip="slide31">
                  <a:extLst>
                    <a:ext uri="{A12FA001-AC4F-418D-AE19-62706E023703}">
                      <ahyp:hlinkClr xmlns:ahyp="http://schemas.microsoft.com/office/drawing/2018/hyperlinkcolor" val="tx"/>
                    </a:ext>
                  </a:extLst>
                </a:hlinkClick>
              </a:rPr>
              <a:t>هناك ما يسمى الببتيدات العصبية : </a:t>
            </a:r>
            <a:r>
              <a:rPr lang="ar-SA" sz="2400" dirty="0">
                <a:solidFill>
                  <a:srgbClr val="2B2A2A"/>
                </a:solidFill>
                <a:latin typeface="Open Sans"/>
              </a:rPr>
              <a:t>مفعولها بطئ ويأخذ وقت و وزنها الجزيئي كبير . تتكون ببطء في أجسام الخلايا العصبية في الغدة النخامية و أجزاء من </a:t>
            </a:r>
            <a:r>
              <a:rPr lang="ar-SA" sz="2400" dirty="0" err="1">
                <a:solidFill>
                  <a:srgbClr val="2B2A2A"/>
                </a:solidFill>
                <a:latin typeface="Open Sans"/>
              </a:rPr>
              <a:t>الهيبوثالامس</a:t>
            </a:r>
            <a:r>
              <a:rPr lang="ar-SA" sz="2400" dirty="0">
                <a:solidFill>
                  <a:srgbClr val="2B2A2A"/>
                </a:solidFill>
                <a:latin typeface="Open Sans"/>
              </a:rPr>
              <a:t>.</a:t>
            </a:r>
          </a:p>
          <a:p>
            <a:pPr algn="r" rtl="1"/>
            <a:endParaRPr lang="ar-SA" sz="2400" dirty="0">
              <a:solidFill>
                <a:srgbClr val="2B2A2A"/>
              </a:solidFill>
              <a:latin typeface="Open Sans"/>
            </a:endParaRPr>
          </a:p>
          <a:p>
            <a:pPr algn="r" rtl="1"/>
            <a:r>
              <a:rPr lang="ar-SA" sz="2400" dirty="0">
                <a:solidFill>
                  <a:srgbClr val="2B2A2A"/>
                </a:solidFill>
                <a:latin typeface="Open Sans"/>
              </a:rPr>
              <a:t> دورها الوظيفي :تخفيف الألم . ومنها </a:t>
            </a:r>
            <a:r>
              <a:rPr lang="ar-SA" sz="2400" dirty="0" err="1">
                <a:solidFill>
                  <a:srgbClr val="2B2A2A"/>
                </a:solidFill>
                <a:latin typeface="Open Sans"/>
              </a:rPr>
              <a:t>الأندروفين</a:t>
            </a:r>
            <a:r>
              <a:rPr lang="ar-SA" sz="2400" dirty="0">
                <a:solidFill>
                  <a:srgbClr val="2B2A2A"/>
                </a:solidFill>
                <a:latin typeface="Open Sans"/>
              </a:rPr>
              <a:t> </a:t>
            </a:r>
            <a:r>
              <a:rPr lang="ar-SA" sz="2400" dirty="0" err="1">
                <a:solidFill>
                  <a:srgbClr val="2B2A2A"/>
                </a:solidFill>
                <a:latin typeface="Open Sans"/>
              </a:rPr>
              <a:t>والانيكيفالين</a:t>
            </a:r>
            <a:r>
              <a:rPr lang="ar-SA" sz="2400" dirty="0">
                <a:solidFill>
                  <a:srgbClr val="2B2A2A"/>
                </a:solidFill>
                <a:latin typeface="Open Sans"/>
              </a:rPr>
              <a:t> . وتعمل كمسكنات في وقت الولادة عند المرأة . ويزداد إفرازها عند التمارين الرياضية حيث يشعر الإنسان بالنشوة والسعادة.</a:t>
            </a:r>
            <a:endParaRPr lang="en-US" sz="2400" dirty="0"/>
          </a:p>
        </p:txBody>
      </p:sp>
    </p:spTree>
    <p:extLst>
      <p:ext uri="{BB962C8B-B14F-4D97-AF65-F5344CB8AC3E}">
        <p14:creationId xmlns:p14="http://schemas.microsoft.com/office/powerpoint/2010/main" val="297806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OLOGY UAE: مكونات الجهاز العصبي">
            <a:extLst>
              <a:ext uri="{FF2B5EF4-FFF2-40B4-BE49-F238E27FC236}">
                <a16:creationId xmlns:a16="http://schemas.microsoft.com/office/drawing/2014/main" id="{727C77DE-AE99-A94E-B29E-B6630050C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583" y="681037"/>
            <a:ext cx="6877878" cy="59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963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991" y="1736792"/>
            <a:ext cx="2307772" cy="4529003"/>
          </a:xfrm>
          <a:prstGeom prst="rect">
            <a:avLst/>
          </a:prstGeom>
        </p:spPr>
      </p:pic>
      <p:sp>
        <p:nvSpPr>
          <p:cNvPr id="2" name="عنوان 1"/>
          <p:cNvSpPr>
            <a:spLocks noGrp="1"/>
          </p:cNvSpPr>
          <p:nvPr>
            <p:ph type="title"/>
          </p:nvPr>
        </p:nvSpPr>
        <p:spPr/>
        <p:txBody>
          <a:bodyPr/>
          <a:lstStyle/>
          <a:p>
            <a:pPr lvl="0" algn="ctr"/>
            <a:r>
              <a:rPr lang="ar-SA" b="1" u="sng" dirty="0"/>
              <a:t>تركيب الخلية العصبية</a:t>
            </a:r>
            <a:br>
              <a:rPr lang="en-US" dirty="0"/>
            </a:br>
            <a:endParaRPr lang="ar-SA" dirty="0"/>
          </a:p>
        </p:txBody>
      </p:sp>
      <p:sp>
        <p:nvSpPr>
          <p:cNvPr id="3" name="عنصر نائب للمحتوى 2"/>
          <p:cNvSpPr>
            <a:spLocks noGrp="1"/>
          </p:cNvSpPr>
          <p:nvPr>
            <p:ph idx="1"/>
          </p:nvPr>
        </p:nvSpPr>
        <p:spPr>
          <a:xfrm>
            <a:off x="2971801" y="1368425"/>
            <a:ext cx="8381999" cy="4351338"/>
          </a:xfrm>
        </p:spPr>
        <p:txBody>
          <a:bodyPr>
            <a:normAutofit lnSpcReduction="10000"/>
          </a:bodyPr>
          <a:lstStyle/>
          <a:p>
            <a:pPr marL="45720" indent="0" algn="r" rtl="1">
              <a:lnSpc>
                <a:spcPct val="160000"/>
              </a:lnSpc>
              <a:buNone/>
            </a:pPr>
            <a:r>
              <a:rPr lang="ar-SA" b="1" dirty="0"/>
              <a:t>1- الأنسجة العصبية </a:t>
            </a:r>
            <a:endParaRPr lang="en-US" dirty="0"/>
          </a:p>
          <a:p>
            <a:pPr algn="r" rtl="1">
              <a:lnSpc>
                <a:spcPct val="160000"/>
              </a:lnSpc>
            </a:pPr>
            <a:r>
              <a:rPr lang="ar-SA" b="1" dirty="0">
                <a:solidFill>
                  <a:schemeClr val="accent1">
                    <a:lumMod val="50000"/>
                  </a:schemeClr>
                </a:solidFill>
              </a:rPr>
              <a:t>تعد الأنسجة العصبية بصفة عامة الأساس التركيبي للجهاز العصبي، الذي تتكون شبكته من وحدة أساسية  تسمى بالخلية العصبية، هذا الإضافة إلى الأعصاب بأنواعها المختلفة. </a:t>
            </a:r>
            <a:endParaRPr lang="en-US" b="1" dirty="0">
              <a:solidFill>
                <a:schemeClr val="accent1">
                  <a:lumMod val="50000"/>
                </a:schemeClr>
              </a:solidFill>
            </a:endParaRPr>
          </a:p>
          <a:p>
            <a:pPr algn="r" rtl="1">
              <a:lnSpc>
                <a:spcPct val="160000"/>
              </a:lnSpc>
            </a:pPr>
            <a:r>
              <a:rPr lang="ar-SA" b="1" dirty="0">
                <a:solidFill>
                  <a:schemeClr val="accent1">
                    <a:lumMod val="50000"/>
                  </a:schemeClr>
                </a:solidFill>
              </a:rPr>
              <a:t>الأنسجة في استقبال التنبيهات العصبية – سواء كانت داخلية أو خارجية - من أجزاء الحس نتيجة ارتباطها بأجزاء الجهاز العصبي</a:t>
            </a:r>
            <a:r>
              <a:rPr lang="ar-SA" dirty="0"/>
              <a:t>.</a:t>
            </a:r>
            <a:endParaRPr lang="en-US" dirty="0"/>
          </a:p>
          <a:p>
            <a:pPr algn="r" rtl="1">
              <a:lnSpc>
                <a:spcPct val="160000"/>
              </a:lnSpc>
            </a:pPr>
            <a:endParaRPr lang="ar-SA" dirty="0"/>
          </a:p>
        </p:txBody>
      </p:sp>
    </p:spTree>
    <p:extLst>
      <p:ext uri="{BB962C8B-B14F-4D97-AF65-F5344CB8AC3E}">
        <p14:creationId xmlns:p14="http://schemas.microsoft.com/office/powerpoint/2010/main" val="228376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45720" indent="0" algn="r" rtl="1">
              <a:buNone/>
            </a:pPr>
            <a:r>
              <a:rPr lang="ar-SA" sz="2400" b="1" dirty="0"/>
              <a:t>2- الخلية العصبية </a:t>
            </a:r>
            <a:endParaRPr lang="en-US" sz="2400" b="1" dirty="0"/>
          </a:p>
          <a:p>
            <a:pPr algn="r" rtl="1">
              <a:lnSpc>
                <a:spcPct val="200000"/>
              </a:lnSpc>
            </a:pPr>
            <a:r>
              <a:rPr lang="ar-SA" b="1" dirty="0">
                <a:solidFill>
                  <a:schemeClr val="accent1">
                    <a:lumMod val="50000"/>
                  </a:schemeClr>
                </a:solidFill>
              </a:rPr>
              <a:t>او ما يعرف </a:t>
            </a:r>
            <a:r>
              <a:rPr lang="ar-SA" b="1" dirty="0" err="1">
                <a:solidFill>
                  <a:schemeClr val="accent1">
                    <a:lumMod val="50000"/>
                  </a:schemeClr>
                </a:solidFill>
              </a:rPr>
              <a:t>بالنيورون</a:t>
            </a:r>
            <a:r>
              <a:rPr lang="ar-SA" b="1" dirty="0">
                <a:solidFill>
                  <a:schemeClr val="accent1">
                    <a:lumMod val="50000"/>
                  </a:schemeClr>
                </a:solidFill>
              </a:rPr>
              <a:t> </a:t>
            </a:r>
            <a:r>
              <a:rPr lang="en-US" b="1" dirty="0">
                <a:solidFill>
                  <a:schemeClr val="accent1">
                    <a:lumMod val="50000"/>
                  </a:schemeClr>
                </a:solidFill>
              </a:rPr>
              <a:t>Neuron</a:t>
            </a:r>
            <a:r>
              <a:rPr lang="ar-SA" b="1" dirty="0">
                <a:solidFill>
                  <a:schemeClr val="accent1">
                    <a:lumMod val="50000"/>
                  </a:schemeClr>
                </a:solidFill>
              </a:rPr>
              <a:t>، وتسمى أيضا العصبونات، وهي تشكل الأساس التي يتكون منه الجهاز العصبي بالكامل، وتختلف الخلية العصبية من حيث الحجم والشكل، ومما هو معلوم ان ما يتلف من الخلايا العصبية </a:t>
            </a:r>
            <a:r>
              <a:rPr lang="ar-SA" b="1" dirty="0" err="1">
                <a:solidFill>
                  <a:schemeClr val="accent1">
                    <a:lumMod val="50000"/>
                  </a:schemeClr>
                </a:solidFill>
              </a:rPr>
              <a:t>لايعوض</a:t>
            </a:r>
            <a:r>
              <a:rPr lang="ar-SA" b="1" dirty="0">
                <a:solidFill>
                  <a:schemeClr val="accent1">
                    <a:lumMod val="50000"/>
                  </a:schemeClr>
                </a:solidFill>
              </a:rPr>
              <a:t>، كما أنها </a:t>
            </a:r>
            <a:r>
              <a:rPr lang="ar-SA" b="1" dirty="0" err="1">
                <a:solidFill>
                  <a:schemeClr val="accent1">
                    <a:lumMod val="50000"/>
                  </a:schemeClr>
                </a:solidFill>
              </a:rPr>
              <a:t>لاتنقسم</a:t>
            </a:r>
            <a:r>
              <a:rPr lang="ar-SA" b="1" dirty="0">
                <a:solidFill>
                  <a:schemeClr val="accent1">
                    <a:lumMod val="50000"/>
                  </a:schemeClr>
                </a:solidFill>
              </a:rPr>
              <a:t> أو تتجدد، ويفقدها الإنسان تدريجياً كلما تقدم به العمر.</a:t>
            </a:r>
            <a:endParaRPr lang="en-US" b="1" dirty="0">
              <a:solidFill>
                <a:schemeClr val="accent1">
                  <a:lumMod val="50000"/>
                </a:schemeClr>
              </a:solidFill>
            </a:endParaRPr>
          </a:p>
          <a:p>
            <a:pPr algn="r" rtl="1"/>
            <a:endParaRPr lang="ar-SA" dirty="0"/>
          </a:p>
        </p:txBody>
      </p:sp>
      <p:sp>
        <p:nvSpPr>
          <p:cNvPr id="4" name="عنوان 1"/>
          <p:cNvSpPr>
            <a:spLocks noGrp="1"/>
          </p:cNvSpPr>
          <p:nvPr>
            <p:ph type="title"/>
          </p:nvPr>
        </p:nvSpPr>
        <p:spPr>
          <a:xfrm>
            <a:off x="5628861" y="389731"/>
            <a:ext cx="4886739" cy="1325563"/>
          </a:xfrm>
        </p:spPr>
        <p:txBody>
          <a:bodyPr/>
          <a:lstStyle/>
          <a:p>
            <a:pPr lvl="0" algn="ctr"/>
            <a:r>
              <a:rPr lang="ar-SA" b="1" u="sng" dirty="0"/>
              <a:t>تركيب الخلية العصبية</a:t>
            </a:r>
            <a:br>
              <a:rPr lang="en-US" dirty="0"/>
            </a:br>
            <a:endParaRPr lang="ar-SA" dirty="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692" y="285129"/>
            <a:ext cx="3467100" cy="1276350"/>
          </a:xfrm>
          <a:prstGeom prst="rect">
            <a:avLst/>
          </a:prstGeom>
        </p:spPr>
      </p:pic>
    </p:spTree>
    <p:extLst>
      <p:ext uri="{BB962C8B-B14F-4D97-AF65-F5344CB8AC3E}">
        <p14:creationId xmlns:p14="http://schemas.microsoft.com/office/powerpoint/2010/main" val="179192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a:extLst>
              <a:ext uri="{FF2B5EF4-FFF2-40B4-BE49-F238E27FC236}">
                <a16:creationId xmlns:a16="http://schemas.microsoft.com/office/drawing/2014/main" id="{126F8018-3675-AD44-9013-443A607E353A}"/>
              </a:ext>
            </a:extLst>
          </p:cNvPr>
          <p:cNvSpPr txBox="1">
            <a:spLocks noChangeArrowheads="1"/>
          </p:cNvSpPr>
          <p:nvPr/>
        </p:nvSpPr>
        <p:spPr bwMode="auto">
          <a:xfrm>
            <a:off x="597960" y="2009667"/>
            <a:ext cx="10525539"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ar-SA" altLang="en-US" sz="1800" dirty="0">
                <a:latin typeface="Verdana" panose="020B0604030504040204" pitchFamily="34" charset="0"/>
              </a:rPr>
              <a:t> </a:t>
            </a:r>
            <a:r>
              <a:rPr lang="ar-SA" altLang="en-US" sz="2400" b="1" dirty="0">
                <a:latin typeface="Verdana" panose="020B0604030504040204" pitchFamily="34" charset="0"/>
              </a:rPr>
              <a:t>ليست جميع الخلايا متشابهة ولكنها تملك مبنى اساسي متشابه.</a:t>
            </a:r>
          </a:p>
          <a:p>
            <a:pPr eaLnBrk="1" hangingPunct="1">
              <a:spcBef>
                <a:spcPct val="50000"/>
              </a:spcBef>
              <a:buFontTx/>
              <a:buNone/>
            </a:pPr>
            <a:r>
              <a:rPr lang="ar-SA" altLang="en-US" sz="2400" b="1" u="sng" dirty="0">
                <a:solidFill>
                  <a:srgbClr val="FF0000"/>
                </a:solidFill>
                <a:latin typeface="Verdana" panose="020B0604030504040204" pitchFamily="34" charset="0"/>
              </a:rPr>
              <a:t>تتكون كل خلية عصبية من :</a:t>
            </a:r>
          </a:p>
          <a:p>
            <a:pPr eaLnBrk="1" hangingPunct="1">
              <a:spcBef>
                <a:spcPct val="50000"/>
              </a:spcBef>
              <a:buFontTx/>
              <a:buAutoNum type="arabicPeriod"/>
            </a:pPr>
            <a:r>
              <a:rPr lang="ar-SA" altLang="en-US" sz="2400" b="1" dirty="0">
                <a:latin typeface="Verdana" panose="020B0604030504040204" pitchFamily="34" charset="0"/>
              </a:rPr>
              <a:t>جسم الخلية </a:t>
            </a:r>
            <a:r>
              <a:rPr lang="en-US" altLang="en-US" sz="2400" b="1" dirty="0">
                <a:latin typeface="Verdana" panose="020B0604030504040204" pitchFamily="34" charset="0"/>
              </a:rPr>
              <a:t>SOMA </a:t>
            </a:r>
            <a:r>
              <a:rPr lang="ar-SA" altLang="en-US" sz="2400" b="1" dirty="0">
                <a:latin typeface="Verdana" panose="020B0604030504040204" pitchFamily="34" charset="0"/>
              </a:rPr>
              <a:t> : ويحتوي على النواة والجزء الرئيسي من مادتها الحية.</a:t>
            </a:r>
          </a:p>
          <a:p>
            <a:pPr eaLnBrk="1" hangingPunct="1">
              <a:spcBef>
                <a:spcPct val="50000"/>
              </a:spcBef>
              <a:buFontTx/>
              <a:buNone/>
            </a:pPr>
            <a:r>
              <a:rPr lang="ar-SA" altLang="en-US" sz="2400" b="1" dirty="0">
                <a:latin typeface="Verdana" panose="020B0604030504040204" pitchFamily="34" charset="0"/>
              </a:rPr>
              <a:t>2. الشجيرات العصبية</a:t>
            </a:r>
            <a:r>
              <a:rPr lang="en-US" altLang="en-US" sz="2400" b="1" dirty="0">
                <a:latin typeface="Verdana" panose="020B0604030504040204" pitchFamily="34" charset="0"/>
              </a:rPr>
              <a:t>Dendrites </a:t>
            </a:r>
            <a:r>
              <a:rPr lang="ar-SA" altLang="en-US" sz="2400" b="1" dirty="0">
                <a:latin typeface="Verdana" panose="020B0604030504040204" pitchFamily="34" charset="0"/>
              </a:rPr>
              <a:t> : وهي تقوم باستقبال المعلومات من المحيط او من خلايا عصبية  اخرى.</a:t>
            </a:r>
          </a:p>
          <a:p>
            <a:pPr eaLnBrk="1" hangingPunct="1">
              <a:spcBef>
                <a:spcPct val="50000"/>
              </a:spcBef>
              <a:buFontTx/>
              <a:buNone/>
            </a:pPr>
            <a:r>
              <a:rPr lang="ar-SA" altLang="en-US" sz="2400" b="1" dirty="0">
                <a:latin typeface="Verdana" panose="020B0604030504040204" pitchFamily="34" charset="0"/>
              </a:rPr>
              <a:t>3. المحور</a:t>
            </a:r>
            <a:r>
              <a:rPr lang="en-US" altLang="en-US" sz="2400" b="1" dirty="0">
                <a:latin typeface="Verdana" panose="020B0604030504040204" pitchFamily="34" charset="0"/>
              </a:rPr>
              <a:t> Axon </a:t>
            </a:r>
            <a:r>
              <a:rPr lang="ar-SA" altLang="en-US" sz="2400" b="1" dirty="0">
                <a:latin typeface="Verdana" panose="020B0604030504040204" pitchFamily="34" charset="0"/>
              </a:rPr>
              <a:t> :- امتداد</a:t>
            </a:r>
            <a:r>
              <a:rPr lang="en-US" altLang="en-US" sz="2400" b="1" dirty="0">
                <a:latin typeface="Verdana" panose="020B0604030504040204" pitchFamily="34" charset="0"/>
              </a:rPr>
              <a:t> </a:t>
            </a:r>
            <a:r>
              <a:rPr lang="ar-SA" altLang="en-US" sz="2400" b="1" dirty="0">
                <a:latin typeface="Verdana" panose="020B0604030504040204" pitchFamily="34" charset="0"/>
              </a:rPr>
              <a:t> للخلية ( يشبه الذيل)  يختلف في طوله يمرر المعلومات من جسم الخلية الى خلايا الهدف او الى خلايا  عصبية اخرى.</a:t>
            </a:r>
          </a:p>
          <a:p>
            <a:pPr eaLnBrk="1" hangingPunct="1">
              <a:spcBef>
                <a:spcPct val="50000"/>
              </a:spcBef>
              <a:buFontTx/>
              <a:buNone/>
            </a:pPr>
            <a:r>
              <a:rPr lang="ar-SA" altLang="en-US" sz="2400" b="1" dirty="0">
                <a:latin typeface="Verdana" panose="020B0604030504040204" pitchFamily="34" charset="0"/>
              </a:rPr>
              <a:t>4- النهايات/ التفريعات العصبية</a:t>
            </a:r>
            <a:r>
              <a:rPr lang="en-US" altLang="en-US" sz="2400" b="1" dirty="0">
                <a:latin typeface="Verdana" panose="020B0604030504040204" pitchFamily="34" charset="0"/>
              </a:rPr>
              <a:t> Terminals </a:t>
            </a:r>
            <a:r>
              <a:rPr lang="ar-SA" altLang="en-US" sz="2400" b="1" dirty="0">
                <a:latin typeface="Verdana" panose="020B0604030504040204" pitchFamily="34" charset="0"/>
              </a:rPr>
              <a:t> :- تشعبات عصبية  متعددة بنهاية محور الخلية تمكن الخلية من نقل الرسالة للخلايا المجاورة.</a:t>
            </a:r>
            <a:endParaRPr lang="en-US" altLang="en-US" sz="2400" b="1" dirty="0">
              <a:latin typeface="Verdana" panose="020B0604030504040204" pitchFamily="34" charset="0"/>
            </a:endParaRPr>
          </a:p>
        </p:txBody>
      </p:sp>
      <p:sp>
        <p:nvSpPr>
          <p:cNvPr id="3" name="TextBox 2">
            <a:extLst>
              <a:ext uri="{FF2B5EF4-FFF2-40B4-BE49-F238E27FC236}">
                <a16:creationId xmlns:a16="http://schemas.microsoft.com/office/drawing/2014/main" id="{145D817E-C075-4440-9757-8986126C259D}"/>
              </a:ext>
            </a:extLst>
          </p:cNvPr>
          <p:cNvSpPr txBox="1"/>
          <p:nvPr/>
        </p:nvSpPr>
        <p:spPr>
          <a:xfrm>
            <a:off x="3377020" y="1062681"/>
            <a:ext cx="4646141" cy="646331"/>
          </a:xfrm>
          <a:prstGeom prst="rect">
            <a:avLst/>
          </a:prstGeom>
          <a:noFill/>
        </p:spPr>
        <p:txBody>
          <a:bodyPr wrap="square" rtlCol="0">
            <a:spAutoFit/>
          </a:bodyPr>
          <a:lstStyle/>
          <a:p>
            <a:pPr marL="0" algn="r" defTabSz="914400" rtl="1" eaLnBrk="1" latinLnBrk="0" hangingPunct="1"/>
            <a:r>
              <a:rPr lang="ar-SA" sz="3600" b="1" dirty="0">
                <a:solidFill>
                  <a:srgbClr val="C00000"/>
                </a:solidFill>
              </a:rPr>
              <a:t>تكوين الخلية العصبية </a:t>
            </a:r>
            <a:endParaRPr lang="en-US" sz="3600" b="1" dirty="0">
              <a:solidFill>
                <a:srgbClr val="C00000"/>
              </a:solidFill>
            </a:endParaRPr>
          </a:p>
        </p:txBody>
      </p:sp>
    </p:spTree>
    <p:extLst>
      <p:ext uri="{BB962C8B-B14F-4D97-AF65-F5344CB8AC3E}">
        <p14:creationId xmlns:p14="http://schemas.microsoft.com/office/powerpoint/2010/main" val="253494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npo00006a">
            <a:extLst>
              <a:ext uri="{FF2B5EF4-FFF2-40B4-BE49-F238E27FC236}">
                <a16:creationId xmlns:a16="http://schemas.microsoft.com/office/drawing/2014/main" id="{AAC371EC-337F-EF4C-A079-CA0F7AA8C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364" y="1095868"/>
            <a:ext cx="5198718" cy="535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67148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B226B5A-5DB8-124E-A9C1-E9002AAAF67E}"/>
              </a:ext>
            </a:extLst>
          </p:cNvPr>
          <p:cNvSpPr>
            <a:spLocks noChangeArrowheads="1"/>
          </p:cNvSpPr>
          <p:nvPr/>
        </p:nvSpPr>
        <p:spPr bwMode="auto">
          <a:xfrm>
            <a:off x="6527801" y="549276"/>
            <a:ext cx="3744913" cy="720725"/>
          </a:xfrm>
          <a:prstGeom prst="rect">
            <a:avLst/>
          </a:prstGeom>
          <a:solidFill>
            <a:srgbClr val="FF33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2400" b="1">
                <a:solidFill>
                  <a:srgbClr val="FFFF00"/>
                </a:solidFill>
                <a:latin typeface="Verdana" panose="020B0604030504040204" pitchFamily="34" charset="0"/>
              </a:rPr>
              <a:t>هنالك ثلاثة انواع من الخلايا العصبية</a:t>
            </a:r>
            <a:endParaRPr lang="en-US" altLang="en-US" sz="2400" b="1">
              <a:solidFill>
                <a:srgbClr val="FFFF00"/>
              </a:solidFill>
              <a:latin typeface="Verdana" panose="020B0604030504040204" pitchFamily="34" charset="0"/>
            </a:endParaRPr>
          </a:p>
        </p:txBody>
      </p:sp>
      <p:sp>
        <p:nvSpPr>
          <p:cNvPr id="24579" name="Text Box 3">
            <a:extLst>
              <a:ext uri="{FF2B5EF4-FFF2-40B4-BE49-F238E27FC236}">
                <a16:creationId xmlns:a16="http://schemas.microsoft.com/office/drawing/2014/main" id="{19A23F24-6B4E-CA40-B667-9A18C3E9DAF3}"/>
              </a:ext>
            </a:extLst>
          </p:cNvPr>
          <p:cNvSpPr txBox="1">
            <a:spLocks noChangeArrowheads="1"/>
          </p:cNvSpPr>
          <p:nvPr/>
        </p:nvSpPr>
        <p:spPr bwMode="auto">
          <a:xfrm>
            <a:off x="1847850" y="1557339"/>
            <a:ext cx="8351838"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rabicPeriod"/>
            </a:pPr>
            <a:r>
              <a:rPr lang="ar-SA" altLang="en-US" sz="2400" b="1" u="sng">
                <a:solidFill>
                  <a:srgbClr val="663300"/>
                </a:solidFill>
                <a:latin typeface="Verdana" panose="020B0604030504040204" pitchFamily="34" charset="0"/>
              </a:rPr>
              <a:t>نويرونات حسية :</a:t>
            </a:r>
            <a:r>
              <a:rPr lang="ar-SA" altLang="en-US" sz="2200">
                <a:latin typeface="Verdana" panose="020B0604030504040204" pitchFamily="34" charset="0"/>
              </a:rPr>
              <a:t> تنقل المحفزات الحسية في الجسم الى جهاز الاعصاب المركزي.</a:t>
            </a:r>
          </a:p>
          <a:p>
            <a:pPr eaLnBrk="1" hangingPunct="1">
              <a:spcBef>
                <a:spcPct val="50000"/>
              </a:spcBef>
              <a:buFontTx/>
              <a:buAutoNum type="arabicPeriod"/>
            </a:pPr>
            <a:r>
              <a:rPr lang="ar-SA" altLang="en-US" sz="2400" b="1" u="sng">
                <a:solidFill>
                  <a:srgbClr val="663300"/>
                </a:solidFill>
                <a:latin typeface="Verdana" panose="020B0604030504040204" pitchFamily="34" charset="0"/>
              </a:rPr>
              <a:t>نويرونات رابطة :-</a:t>
            </a:r>
            <a:r>
              <a:rPr lang="ar-SA" altLang="en-US" sz="2200">
                <a:latin typeface="Verdana" panose="020B0604030504040204" pitchFamily="34" charset="0"/>
              </a:rPr>
              <a:t> موجودة في الدماغ والنخاع الشوكي. تربط بين النويرونات الحسية والحركية . تقوم باستقبال وبمعالجة المحفزات الحسية واعطاء رد فعل مناس لها.</a:t>
            </a:r>
          </a:p>
          <a:p>
            <a:pPr eaLnBrk="1" hangingPunct="1">
              <a:spcBef>
                <a:spcPct val="50000"/>
              </a:spcBef>
              <a:buFontTx/>
              <a:buAutoNum type="arabicPeriod"/>
            </a:pPr>
            <a:r>
              <a:rPr lang="ar-SA" altLang="en-US" sz="2400" b="1" u="sng">
                <a:solidFill>
                  <a:srgbClr val="663300"/>
                </a:solidFill>
                <a:latin typeface="Verdana" panose="020B0604030504040204" pitchFamily="34" charset="0"/>
              </a:rPr>
              <a:t>نويرونات حركية:</a:t>
            </a:r>
            <a:r>
              <a:rPr lang="ar-SA" altLang="en-US" sz="2200">
                <a:latin typeface="Verdana" panose="020B0604030504040204" pitchFamily="34" charset="0"/>
              </a:rPr>
              <a:t> تنقل ردود الفعل الى اعضاء الجسم المختلفة مثل العضلات والغدد.</a:t>
            </a:r>
            <a:endParaRPr lang="en-US" altLang="en-US" sz="2200">
              <a:latin typeface="Verdana" panose="020B0604030504040204" pitchFamily="34" charset="0"/>
            </a:endParaRPr>
          </a:p>
        </p:txBody>
      </p:sp>
      <p:sp>
        <p:nvSpPr>
          <p:cNvPr id="24580" name="Rectangle 4">
            <a:extLst>
              <a:ext uri="{FF2B5EF4-FFF2-40B4-BE49-F238E27FC236}">
                <a16:creationId xmlns:a16="http://schemas.microsoft.com/office/drawing/2014/main" id="{D8A66B09-5FED-FB4E-AE70-FBEC35711C35}"/>
              </a:ext>
            </a:extLst>
          </p:cNvPr>
          <p:cNvSpPr>
            <a:spLocks noChangeArrowheads="1"/>
          </p:cNvSpPr>
          <p:nvPr/>
        </p:nvSpPr>
        <p:spPr bwMode="auto">
          <a:xfrm>
            <a:off x="2351088" y="4005264"/>
            <a:ext cx="7848600" cy="1152525"/>
          </a:xfrm>
          <a:prstGeom prst="rect">
            <a:avLst/>
          </a:prstGeom>
          <a:solidFill>
            <a:srgbClr val="3333CC"/>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ar-SA" altLang="en-US" sz="2400" b="1" dirty="0">
                <a:solidFill>
                  <a:srgbClr val="FFFF00"/>
                </a:solidFill>
                <a:latin typeface="Verdana" panose="020B0604030504040204" pitchFamily="34" charset="0"/>
              </a:rPr>
              <a:t>الخلايا العصبية منظمة بحيث ان تفرعات </a:t>
            </a:r>
            <a:r>
              <a:rPr lang="ar-SA" altLang="en-US" sz="2400" b="1" dirty="0" err="1">
                <a:solidFill>
                  <a:srgbClr val="FFFF00"/>
                </a:solidFill>
                <a:latin typeface="Verdana" panose="020B0604030504040204" pitchFamily="34" charset="0"/>
              </a:rPr>
              <a:t>الاكسون</a:t>
            </a:r>
            <a:r>
              <a:rPr lang="ar-SA" altLang="en-US" sz="2400" b="1" dirty="0">
                <a:solidFill>
                  <a:srgbClr val="FFFF00"/>
                </a:solidFill>
                <a:latin typeface="Verdana" panose="020B0604030504040204" pitchFamily="34" charset="0"/>
              </a:rPr>
              <a:t> </a:t>
            </a:r>
            <a:r>
              <a:rPr lang="ar-SA" altLang="en-US" sz="2400" b="1" dirty="0" err="1">
                <a:solidFill>
                  <a:srgbClr val="FFFF00"/>
                </a:solidFill>
                <a:latin typeface="Verdana" panose="020B0604030504040204" pitchFamily="34" charset="0"/>
              </a:rPr>
              <a:t>لنويرون</a:t>
            </a:r>
            <a:r>
              <a:rPr lang="ar-SA" altLang="en-US" sz="2400" b="1" dirty="0">
                <a:solidFill>
                  <a:srgbClr val="FFFF00"/>
                </a:solidFill>
                <a:latin typeface="Verdana" panose="020B0604030504040204" pitchFamily="34" charset="0"/>
              </a:rPr>
              <a:t> معين تكون قريبة </a:t>
            </a:r>
          </a:p>
          <a:p>
            <a:pPr eaLnBrk="1" hangingPunct="1">
              <a:spcBef>
                <a:spcPct val="0"/>
              </a:spcBef>
              <a:buFontTx/>
              <a:buNone/>
            </a:pPr>
            <a:r>
              <a:rPr lang="ar-SA" altLang="en-US" sz="2400" b="1" dirty="0">
                <a:solidFill>
                  <a:srgbClr val="FFFF00"/>
                </a:solidFill>
                <a:latin typeface="Verdana" panose="020B0604030504040204" pitchFamily="34" charset="0"/>
              </a:rPr>
              <a:t>من </a:t>
            </a:r>
            <a:r>
              <a:rPr lang="ar-SA" altLang="en-US" sz="2400" b="1" dirty="0" err="1">
                <a:solidFill>
                  <a:srgbClr val="FFFF00"/>
                </a:solidFill>
                <a:latin typeface="Verdana" panose="020B0604030504040204" pitchFamily="34" charset="0"/>
              </a:rPr>
              <a:t>الدندريتات</a:t>
            </a:r>
            <a:r>
              <a:rPr lang="ar-SA" altLang="en-US" sz="2400" b="1" dirty="0">
                <a:solidFill>
                  <a:srgbClr val="FFFF00"/>
                </a:solidFill>
                <a:latin typeface="Verdana" panose="020B0604030504040204" pitchFamily="34" charset="0"/>
              </a:rPr>
              <a:t> </a:t>
            </a:r>
            <a:r>
              <a:rPr lang="ar-SA" altLang="en-US" sz="2400" b="1" dirty="0" err="1">
                <a:solidFill>
                  <a:srgbClr val="FFFF00"/>
                </a:solidFill>
                <a:latin typeface="Verdana" panose="020B0604030504040204" pitchFamily="34" charset="0"/>
              </a:rPr>
              <a:t>لنويرون</a:t>
            </a:r>
            <a:r>
              <a:rPr lang="ar-SA" altLang="en-US" sz="2400" b="1" dirty="0">
                <a:solidFill>
                  <a:srgbClr val="FFFF00"/>
                </a:solidFill>
                <a:latin typeface="Verdana" panose="020B0604030504040204" pitchFamily="34" charset="0"/>
              </a:rPr>
              <a:t> اخر ولكنهما غير متشابكين مع بعضهما البعض </a:t>
            </a:r>
          </a:p>
          <a:p>
            <a:pPr eaLnBrk="1" hangingPunct="1">
              <a:spcBef>
                <a:spcPct val="0"/>
              </a:spcBef>
              <a:buFontTx/>
              <a:buNone/>
            </a:pPr>
            <a:r>
              <a:rPr lang="ar-SA" altLang="en-US" sz="2400" b="1" dirty="0">
                <a:solidFill>
                  <a:srgbClr val="FFFF00"/>
                </a:solidFill>
                <a:latin typeface="Verdana" panose="020B0604030504040204" pitchFamily="34" charset="0"/>
              </a:rPr>
              <a:t>وبينهما فراغ صغير يسمي </a:t>
            </a:r>
            <a:r>
              <a:rPr lang="en-US" altLang="en-US" sz="2400" b="1" dirty="0" err="1">
                <a:solidFill>
                  <a:srgbClr val="FFFF00"/>
                </a:solidFill>
                <a:latin typeface="Verdana" panose="020B0604030504040204" pitchFamily="34" charset="0"/>
              </a:rPr>
              <a:t>synaps</a:t>
            </a:r>
            <a:r>
              <a:rPr lang="ar-SA" altLang="en-US" sz="2400" b="1" dirty="0">
                <a:solidFill>
                  <a:srgbClr val="FFFF00"/>
                </a:solidFill>
                <a:latin typeface="Verdana" panose="020B0604030504040204" pitchFamily="34" charset="0"/>
              </a:rPr>
              <a:t>.</a:t>
            </a:r>
            <a:endParaRPr lang="en-US" altLang="en-US" sz="2400" b="1" dirty="0">
              <a:solidFill>
                <a:srgbClr val="FFFF00"/>
              </a:solidFill>
              <a:latin typeface="Verdana" panose="020B0604030504040204" pitchFamily="34" charset="0"/>
            </a:endParaRPr>
          </a:p>
        </p:txBody>
      </p:sp>
      <p:sp>
        <p:nvSpPr>
          <p:cNvPr id="24581" name="Rectangle 5">
            <a:extLst>
              <a:ext uri="{FF2B5EF4-FFF2-40B4-BE49-F238E27FC236}">
                <a16:creationId xmlns:a16="http://schemas.microsoft.com/office/drawing/2014/main" id="{D4C5D3DA-9967-5A4C-A9AB-C43CA47C6397}"/>
              </a:ext>
            </a:extLst>
          </p:cNvPr>
          <p:cNvSpPr>
            <a:spLocks noChangeArrowheads="1"/>
          </p:cNvSpPr>
          <p:nvPr/>
        </p:nvSpPr>
        <p:spPr bwMode="auto">
          <a:xfrm>
            <a:off x="2063751" y="5516564"/>
            <a:ext cx="8208963" cy="1152525"/>
          </a:xfrm>
          <a:prstGeom prst="rect">
            <a:avLst/>
          </a:prstGeom>
          <a:solidFill>
            <a:srgbClr val="FF33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ar-SA" altLang="en-US" sz="2400" b="1">
                <a:solidFill>
                  <a:srgbClr val="FFFF00"/>
                </a:solidFill>
                <a:latin typeface="Verdana" panose="020B0604030504040204" pitchFamily="34" charset="0"/>
              </a:rPr>
              <a:t>لكي يتم تناسق بين اجهزة الجسم المختلفة يجب تمرير المحفزات بتتابع وبسرعة </a:t>
            </a:r>
          </a:p>
          <a:p>
            <a:pPr eaLnBrk="1" hangingPunct="1">
              <a:spcBef>
                <a:spcPct val="0"/>
              </a:spcBef>
              <a:buFontTx/>
              <a:buNone/>
            </a:pPr>
            <a:r>
              <a:rPr lang="ar-SA" altLang="en-US" sz="2400" b="1">
                <a:solidFill>
                  <a:srgbClr val="FFFF00"/>
                </a:solidFill>
                <a:latin typeface="Verdana" panose="020B0604030504040204" pitchFamily="34" charset="0"/>
              </a:rPr>
              <a:t>من المحيط الخارجي والداخلي الى مراكز الجهاز العصبي. وايضا تمريرردود الفعل </a:t>
            </a:r>
          </a:p>
          <a:p>
            <a:pPr eaLnBrk="1" hangingPunct="1">
              <a:spcBef>
                <a:spcPct val="0"/>
              </a:spcBef>
              <a:buFontTx/>
              <a:buNone/>
            </a:pPr>
            <a:r>
              <a:rPr lang="ar-SA" altLang="en-US" sz="2400" b="1">
                <a:solidFill>
                  <a:srgbClr val="FFFF00"/>
                </a:solidFill>
                <a:latin typeface="Verdana" panose="020B0604030504040204" pitchFamily="34" charset="0"/>
              </a:rPr>
              <a:t>الصادرة عن الجهاز العصبي الى اعضاء الهدف بسرعة</a:t>
            </a:r>
            <a:endParaRPr lang="en-US" altLang="en-US" sz="2400" b="1">
              <a:solidFill>
                <a:srgbClr val="FFFF00"/>
              </a:solidFill>
              <a:latin typeface="Verdana" panose="020B0604030504040204" pitchFamily="34" charset="0"/>
            </a:endParaRPr>
          </a:p>
        </p:txBody>
      </p:sp>
    </p:spTree>
    <p:extLst>
      <p:ext uri="{BB962C8B-B14F-4D97-AF65-F5344CB8AC3E}">
        <p14:creationId xmlns:p14="http://schemas.microsoft.com/office/powerpoint/2010/main" val="1661347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0E98F1D-73E1-2249-8874-F2AD0D1FA835}"/>
              </a:ext>
            </a:extLst>
          </p:cNvPr>
          <p:cNvSpPr>
            <a:spLocks noChangeArrowheads="1"/>
          </p:cNvSpPr>
          <p:nvPr/>
        </p:nvSpPr>
        <p:spPr bwMode="auto">
          <a:xfrm>
            <a:off x="5664200" y="908051"/>
            <a:ext cx="4464050" cy="504825"/>
          </a:xfrm>
          <a:prstGeom prst="rect">
            <a:avLst/>
          </a:prstGeom>
          <a:solidFill>
            <a:srgbClr val="0000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ar-SA" altLang="en-US" sz="2400" b="1" dirty="0">
                <a:solidFill>
                  <a:srgbClr val="FFFF66"/>
                </a:solidFill>
                <a:latin typeface="Verdana" panose="020B0604030504040204" pitchFamily="34" charset="0"/>
              </a:rPr>
              <a:t>الخلايا العصبية لا تتكاثر ولكن تتطور:-</a:t>
            </a:r>
            <a:endParaRPr lang="en-US" altLang="en-US" sz="2400" b="1" dirty="0">
              <a:solidFill>
                <a:srgbClr val="FFFF66"/>
              </a:solidFill>
              <a:latin typeface="Verdana" panose="020B0604030504040204" pitchFamily="34" charset="0"/>
            </a:endParaRPr>
          </a:p>
        </p:txBody>
      </p:sp>
      <p:sp>
        <p:nvSpPr>
          <p:cNvPr id="15363" name="Text Box 3">
            <a:extLst>
              <a:ext uri="{FF2B5EF4-FFF2-40B4-BE49-F238E27FC236}">
                <a16:creationId xmlns:a16="http://schemas.microsoft.com/office/drawing/2014/main" id="{860C50DC-AAE6-3343-BFDD-6FD04F221184}"/>
              </a:ext>
            </a:extLst>
          </p:cNvPr>
          <p:cNvSpPr txBox="1">
            <a:spLocks noChangeArrowheads="1"/>
          </p:cNvSpPr>
          <p:nvPr/>
        </p:nvSpPr>
        <p:spPr bwMode="auto">
          <a:xfrm>
            <a:off x="1847850" y="1700213"/>
            <a:ext cx="835183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ar-SA" altLang="en-US" sz="1800">
                <a:latin typeface="Verdana" panose="020B0604030504040204" pitchFamily="34" charset="0"/>
              </a:rPr>
              <a:t> </a:t>
            </a:r>
            <a:r>
              <a:rPr lang="ar-SA" altLang="en-US" sz="2400" b="1">
                <a:latin typeface="Verdana" panose="020B0604030504040204" pitchFamily="34" charset="0"/>
              </a:rPr>
              <a:t>يولد الانسان مع مئة مليار خلية.</a:t>
            </a:r>
          </a:p>
          <a:p>
            <a:pPr eaLnBrk="1" hangingPunct="1">
              <a:spcBef>
                <a:spcPct val="50000"/>
              </a:spcBef>
              <a:buFontTx/>
              <a:buNone/>
            </a:pPr>
            <a:r>
              <a:rPr lang="ar-SA" altLang="en-US" sz="2400" b="1">
                <a:latin typeface="Verdana" panose="020B0604030504040204" pitchFamily="34" charset="0"/>
              </a:rPr>
              <a:t>بعد الولادة مباشرة تبدا الخلايا بالموت وتستمر الخلايا بالموت طيلة حياة الشخص.</a:t>
            </a:r>
          </a:p>
          <a:p>
            <a:pPr eaLnBrk="1" hangingPunct="1">
              <a:spcBef>
                <a:spcPct val="50000"/>
              </a:spcBef>
              <a:buFontTx/>
              <a:buNone/>
            </a:pPr>
            <a:r>
              <a:rPr lang="ar-SA" altLang="en-US" sz="2400" b="1">
                <a:latin typeface="Verdana" panose="020B0604030504040204" pitchFamily="34" charset="0"/>
              </a:rPr>
              <a:t>كمية التشابكات العصبية بين الخلايا العصبية تزداد يوما بعد يوم مما يسبب في تطور الدماغ بالرغم من نقصان عدد الخلايا.</a:t>
            </a:r>
          </a:p>
          <a:p>
            <a:pPr eaLnBrk="1" hangingPunct="1">
              <a:spcBef>
                <a:spcPct val="50000"/>
              </a:spcBef>
              <a:buFontTx/>
              <a:buNone/>
            </a:pPr>
            <a:endParaRPr lang="en-US" altLang="en-US" sz="2400" b="1">
              <a:latin typeface="Verdana" panose="020B0604030504040204" pitchFamily="34" charset="0"/>
            </a:endParaRPr>
          </a:p>
        </p:txBody>
      </p:sp>
    </p:spTree>
    <p:extLst>
      <p:ext uri="{BB962C8B-B14F-4D97-AF65-F5344CB8AC3E}">
        <p14:creationId xmlns:p14="http://schemas.microsoft.com/office/powerpoint/2010/main" val="2890486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2853</TotalTime>
  <Words>1567</Words>
  <Application>Microsoft Macintosh PowerPoint</Application>
  <PresentationFormat>Widescreen</PresentationFormat>
  <Paragraphs>121</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Open Sans</vt:lpstr>
      <vt:lpstr>Verdana</vt:lpstr>
      <vt:lpstr>Office Theme</vt:lpstr>
      <vt:lpstr>محاضرات في علم النفس الفيزيولوجي الفرقة الثالثة – علم النفس آداب بنها</vt:lpstr>
      <vt:lpstr>ينقسم الجهاز العصبي إلى ثلاثة أقسام:  </vt:lpstr>
      <vt:lpstr>PowerPoint Presentation</vt:lpstr>
      <vt:lpstr>تركيب الخلية العصبية </vt:lpstr>
      <vt:lpstr>تركيب الخلية العصبية </vt:lpstr>
      <vt:lpstr>PowerPoint Presentation</vt:lpstr>
      <vt:lpstr>PowerPoint Presentation</vt:lpstr>
      <vt:lpstr>PowerPoint Presentation</vt:lpstr>
      <vt:lpstr>PowerPoint Presentation</vt:lpstr>
      <vt:lpstr>خلايا الغراء/ او الخلايا الداعمة</vt:lpstr>
      <vt:lpstr>الخلايا الداعمة</vt:lpstr>
      <vt:lpstr>الخلاايا الداعمة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ما هي أنواع تحفيز النواقل العصبية؟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محاضرات في علم النفس الفيزيولوجي الفرقة الثالثة – علم النفس آداب بنها</dc:title>
  <dc:creator>ansam.alshaikh</dc:creator>
  <cp:lastModifiedBy>ansam.alshaikh</cp:lastModifiedBy>
  <cp:revision>25</cp:revision>
  <dcterms:created xsi:type="dcterms:W3CDTF">2020-11-28T14:39:58Z</dcterms:created>
  <dcterms:modified xsi:type="dcterms:W3CDTF">2020-12-02T17:20:12Z</dcterms:modified>
</cp:coreProperties>
</file>