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9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22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2791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8244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72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88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07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41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93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8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2948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09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15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0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219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763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747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195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7829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745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532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ar-EG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ar-EG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610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ar-EG"/>
          </a:p>
        </p:txBody>
      </p:sp>
      <p:grpSp>
        <p:nvGrpSpPr>
          <p:cNvPr id="4" name="Group 3"/>
          <p:cNvGrpSpPr/>
          <p:nvPr/>
        </p:nvGrpSpPr>
        <p:grpSpPr>
          <a:xfrm>
            <a:off x="26288" y="44624"/>
            <a:ext cx="9144000" cy="6858000"/>
            <a:chOff x="0" y="504825"/>
            <a:chExt cx="9144000" cy="5848350"/>
          </a:xfrm>
        </p:grpSpPr>
        <p:pic>
          <p:nvPicPr>
            <p:cNvPr id="5" name="Picture 2" descr="C:\Users\Ienovo\Desktop\امينة ونعمة\نعمة\New folder (2)\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4825"/>
              <a:ext cx="9144000" cy="5848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نتيجة بحث الصور عن اداب بنها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721057"/>
              <a:ext cx="1777008" cy="11957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Rectangle 9"/>
          <p:cNvSpPr/>
          <p:nvPr/>
        </p:nvSpPr>
        <p:spPr>
          <a:xfrm>
            <a:off x="2962298" y="3380565"/>
            <a:ext cx="5884502" cy="2192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EG" sz="4000" dirty="0" smtClean="0">
                <a:solidFill>
                  <a:srgbClr val="297FD5">
                    <a:lumMod val="20000"/>
                    <a:lumOff val="80000"/>
                  </a:srgbClr>
                </a:solidFill>
                <a:cs typeface="PT Bold Heading" panose="02010400000000000000" pitchFamily="2" charset="-78"/>
              </a:rPr>
              <a:t>اضطرابات نفسية للاطفال</a:t>
            </a:r>
          </a:p>
          <a:p>
            <a:pPr algn="ctr">
              <a:lnSpc>
                <a:spcPct val="115000"/>
              </a:lnSpc>
            </a:pPr>
            <a:r>
              <a:rPr lang="ar-EG" sz="4000" dirty="0">
                <a:solidFill>
                  <a:srgbClr val="297FD5">
                    <a:lumMod val="20000"/>
                    <a:lumOff val="80000"/>
                  </a:srgbClr>
                </a:solidFill>
                <a:cs typeface="PT Bold Heading" panose="02010400000000000000" pitchFamily="2" charset="-78"/>
              </a:rPr>
              <a:t>الفرقة الرابعة</a:t>
            </a:r>
          </a:p>
          <a:p>
            <a:pPr algn="ctr">
              <a:lnSpc>
                <a:spcPct val="115000"/>
              </a:lnSpc>
            </a:pPr>
            <a:r>
              <a:rPr lang="ar-EG" sz="4000" dirty="0">
                <a:solidFill>
                  <a:srgbClr val="297FD5">
                    <a:lumMod val="20000"/>
                    <a:lumOff val="80000"/>
                  </a:srgbClr>
                </a:solidFill>
                <a:cs typeface="PT Bold Heading" panose="02010400000000000000" pitchFamily="2" charset="-78"/>
              </a:rPr>
              <a:t>د.عفاف حسن</a:t>
            </a:r>
            <a:endParaRPr lang="en-US" sz="4000" dirty="0">
              <a:solidFill>
                <a:srgbClr val="297FD5">
                  <a:lumMod val="20000"/>
                  <a:lumOff val="80000"/>
                </a:srgbClr>
              </a:solidFill>
              <a:cs typeface="PT Bold Heading" panose="02010400000000000000" pitchFamily="2" charset="-7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9512" y="3140968"/>
            <a:ext cx="2952328" cy="3024336"/>
            <a:chOff x="467545" y="1484784"/>
            <a:chExt cx="2304256" cy="4051618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1484784"/>
              <a:ext cx="2304256" cy="2160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3645023"/>
              <a:ext cx="2304255" cy="189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534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-99392"/>
            <a:ext cx="7884368" cy="707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40000"/>
              </a:lnSpc>
            </a:pPr>
            <a:r>
              <a:rPr lang="ar-SA" sz="3600" dirty="0">
                <a:solidFill>
                  <a:srgbClr val="FFFF00"/>
                </a:solidFill>
              </a:rPr>
              <a:t> </a:t>
            </a:r>
            <a:r>
              <a:rPr lang="ar-SA" sz="3600" b="1" dirty="0">
                <a:solidFill>
                  <a:srgbClr val="FFFF00"/>
                </a:solidFill>
              </a:rPr>
              <a:t>لماذا تكثر التهتهة في الفترة ما بين السادسة والسابعة؟</a:t>
            </a:r>
            <a:endParaRPr lang="en-US" sz="3600" dirty="0">
              <a:solidFill>
                <a:srgbClr val="FFFF00"/>
              </a:solidFill>
            </a:endParaRPr>
          </a:p>
          <a:p>
            <a:pPr algn="just" rtl="1">
              <a:lnSpc>
                <a:spcPct val="140000"/>
              </a:lnSpc>
            </a:pPr>
            <a:r>
              <a:rPr lang="ar-SA" sz="3600" dirty="0"/>
              <a:t>1-  هذه الفترة هي التي يبذل فيها الطفل  مجهودا كبيرا ليتعلم الكلام</a:t>
            </a:r>
            <a:endParaRPr lang="en-US" sz="3600" dirty="0"/>
          </a:p>
          <a:p>
            <a:pPr algn="just" rtl="1">
              <a:lnSpc>
                <a:spcPct val="140000"/>
              </a:lnSpc>
            </a:pPr>
            <a:r>
              <a:rPr lang="ar-SA" sz="3600" dirty="0"/>
              <a:t>2-  التوتر النفسي والعناد الذي يظهر لدى الاطفال في المرحلة الابتدائية نتيجة الظروف البيئية المحيطة بالطفل</a:t>
            </a:r>
            <a:endParaRPr lang="en-US" sz="3600" dirty="0"/>
          </a:p>
          <a:p>
            <a:pPr algn="just" rtl="1">
              <a:lnSpc>
                <a:spcPct val="140000"/>
              </a:lnSpc>
            </a:pPr>
            <a:r>
              <a:rPr lang="ar-SA" sz="3600" dirty="0"/>
              <a:t>3-  الوراثة حيث تكثر لدى الأولاد عن البنات </a:t>
            </a:r>
            <a:endParaRPr lang="en-US" sz="3600" dirty="0"/>
          </a:p>
          <a:p>
            <a:pPr algn="just" rtl="1">
              <a:lnSpc>
                <a:spcPct val="140000"/>
              </a:lnSpc>
            </a:pPr>
            <a:r>
              <a:rPr lang="ar-SA" sz="3600" dirty="0"/>
              <a:t>4- محاولة تغيير الطفل الأشول الى الأيمن 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307368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20688"/>
            <a:ext cx="81003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4800" b="1" u="sng" dirty="0">
                <a:solidFill>
                  <a:srgbClr val="FFFF00"/>
                </a:solidFill>
              </a:rPr>
              <a:t>الاسباب النفسية للتهتهة</a:t>
            </a:r>
            <a:endParaRPr lang="en-US" sz="4800" dirty="0">
              <a:solidFill>
                <a:srgbClr val="FFFF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4800" dirty="0"/>
              <a:t>1-  عدم احساس الطفل بالأمن والاطمئنان</a:t>
            </a:r>
            <a:endParaRPr lang="en-US" sz="4800" dirty="0"/>
          </a:p>
          <a:p>
            <a:pPr algn="just" rtl="1">
              <a:lnSpc>
                <a:spcPct val="150000"/>
              </a:lnSpc>
            </a:pPr>
            <a:r>
              <a:rPr lang="ar-SA" sz="4800" dirty="0"/>
              <a:t>2-  التدليل الزائد</a:t>
            </a:r>
            <a:endParaRPr lang="en-US" sz="4800" dirty="0"/>
          </a:p>
          <a:p>
            <a:pPr algn="just" rtl="1">
              <a:lnSpc>
                <a:spcPct val="150000"/>
              </a:lnSpc>
            </a:pPr>
            <a:r>
              <a:rPr lang="ar-SA" sz="4800" dirty="0"/>
              <a:t>3-  افتقار الطفل الي عطف الوالدين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202571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32993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4000" dirty="0"/>
              <a:t>4- التعاسة  والشقاء العائلي</a:t>
            </a:r>
            <a:endParaRPr lang="en-US" sz="4000" dirty="0"/>
          </a:p>
          <a:p>
            <a:pPr algn="just" rtl="1">
              <a:lnSpc>
                <a:spcPct val="150000"/>
              </a:lnSpc>
            </a:pPr>
            <a:r>
              <a:rPr lang="ar-SA" sz="4000" dirty="0"/>
              <a:t>5- تنازع الاهواء في الأسرة</a:t>
            </a:r>
            <a:endParaRPr lang="en-US" sz="4000" dirty="0"/>
          </a:p>
          <a:p>
            <a:pPr algn="just" rtl="1">
              <a:lnSpc>
                <a:spcPct val="150000"/>
              </a:lnSpc>
            </a:pPr>
            <a:r>
              <a:rPr lang="ar-SA" sz="4000" dirty="0"/>
              <a:t>6-  اكبر الطفل الأشول على استعمال يده اليمني</a:t>
            </a:r>
            <a:endParaRPr lang="en-US" sz="4000" dirty="0"/>
          </a:p>
          <a:p>
            <a:pPr algn="just" rtl="1">
              <a:lnSpc>
                <a:spcPct val="150000"/>
              </a:lnSpc>
            </a:pPr>
            <a:r>
              <a:rPr lang="ar-SA" sz="4000" dirty="0"/>
              <a:t>7-  الاخفاق فى التحصيل الدراسي</a:t>
            </a:r>
            <a:endParaRPr lang="en-US" sz="4000" dirty="0"/>
          </a:p>
          <a:p>
            <a:pPr algn="just" rtl="1">
              <a:lnSpc>
                <a:spcPct val="150000"/>
              </a:lnSpc>
            </a:pPr>
            <a:r>
              <a:rPr lang="ar-SA" sz="4000" dirty="0"/>
              <a:t>8-  حالة الأم النفسية وخاصه اذا كانت تعاني من القلق والتوتر المستمر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893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48680"/>
            <a:ext cx="78123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4800" b="1" u="sng" dirty="0">
                <a:solidFill>
                  <a:srgbClr val="FFFF00"/>
                </a:solidFill>
              </a:rPr>
              <a:t>مظاهر  التهتهة</a:t>
            </a:r>
            <a:endParaRPr lang="en-US" sz="4800" dirty="0">
              <a:solidFill>
                <a:srgbClr val="FFFF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4800" dirty="0"/>
              <a:t> تظهر على شكلين  :  </a:t>
            </a:r>
            <a:endParaRPr lang="en-US" sz="4800" dirty="0"/>
          </a:p>
          <a:p>
            <a:pPr algn="just" rtl="1">
              <a:lnSpc>
                <a:spcPct val="150000"/>
              </a:lnSpc>
            </a:pPr>
            <a:r>
              <a:rPr lang="ar-SA" sz="4800" dirty="0"/>
              <a:t>1 -  حركات ارتعاشيه متكررة </a:t>
            </a:r>
            <a:endParaRPr lang="ar-EG" sz="4800" dirty="0" smtClean="0"/>
          </a:p>
          <a:p>
            <a:pPr algn="just" rtl="1">
              <a:lnSpc>
                <a:spcPct val="150000"/>
              </a:lnSpc>
            </a:pPr>
            <a:r>
              <a:rPr lang="ar-SA" sz="4800" dirty="0" smtClean="0"/>
              <a:t>2- </a:t>
            </a:r>
            <a:r>
              <a:rPr lang="ar-SA" sz="4800" dirty="0"/>
              <a:t>تشنج يكون على شكل احتباس في الكلام يعقبه انفجار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141140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20688"/>
            <a:ext cx="77403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4400" b="1" dirty="0">
                <a:solidFill>
                  <a:srgbClr val="FFFF00"/>
                </a:solidFill>
              </a:rPr>
              <a:t>للتخلص من التهتهة على الأم اتباع الآتي</a:t>
            </a:r>
            <a:r>
              <a:rPr lang="ar-SA" sz="4400" dirty="0">
                <a:solidFill>
                  <a:srgbClr val="FFFF00"/>
                </a:solidFill>
              </a:rPr>
              <a:t>:</a:t>
            </a:r>
            <a:endParaRPr lang="en-US" sz="4400" dirty="0">
              <a:solidFill>
                <a:srgbClr val="FFFF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4400" dirty="0"/>
              <a:t>1-  لا تحاول تصحيح الكلام بشكل متكرر للطفل </a:t>
            </a:r>
            <a:endParaRPr lang="en-US" sz="4400" dirty="0"/>
          </a:p>
          <a:p>
            <a:pPr algn="just" rtl="1">
              <a:lnSpc>
                <a:spcPct val="150000"/>
              </a:lnSpc>
            </a:pPr>
            <a:r>
              <a:rPr lang="ar-SA" sz="4400" dirty="0"/>
              <a:t>2 -  ان تحاول الاقلاع عن توجيه الحديث اليه كثيرا وحثه على الكلام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576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620688"/>
            <a:ext cx="7596336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6000" dirty="0"/>
              <a:t>3- تتيح للطفل الفرصة للعب مع اطفال اخرين</a:t>
            </a:r>
            <a:endParaRPr lang="en-US" sz="6000" dirty="0"/>
          </a:p>
          <a:p>
            <a:pPr algn="just" rtl="1">
              <a:lnSpc>
                <a:spcPct val="150000"/>
              </a:lnSpc>
            </a:pPr>
            <a:r>
              <a:rPr lang="ar-SA" sz="6000" dirty="0"/>
              <a:t>4-  على الام استشاره اخصائي الطب النفسي للأطفال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6127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4"/>
            <a:ext cx="76683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6000" dirty="0">
                <a:solidFill>
                  <a:srgbClr val="FFFF00"/>
                </a:solidFill>
              </a:rPr>
              <a:t> </a:t>
            </a:r>
            <a:r>
              <a:rPr lang="ar-SA" sz="6000" b="1" u="sng" dirty="0">
                <a:solidFill>
                  <a:srgbClr val="FFFF00"/>
                </a:solidFill>
              </a:rPr>
              <a:t>علاج التهتهة</a:t>
            </a:r>
            <a:endParaRPr lang="en-US" sz="6000" dirty="0">
              <a:solidFill>
                <a:srgbClr val="FFFF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6000" dirty="0"/>
              <a:t>1-  التأكد من ان الطفل لا يعاني من اسباب عضويه</a:t>
            </a:r>
            <a:endParaRPr lang="en-US" sz="6000" dirty="0"/>
          </a:p>
          <a:p>
            <a:pPr algn="just" rtl="1">
              <a:lnSpc>
                <a:spcPct val="150000"/>
              </a:lnSpc>
            </a:pPr>
            <a:r>
              <a:rPr lang="ar-SA" sz="6000" dirty="0"/>
              <a:t>2-  العلاج النفسي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4078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92696"/>
            <a:ext cx="7956376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6000" dirty="0"/>
              <a:t>3-  العلاج الكلامي</a:t>
            </a:r>
            <a:endParaRPr lang="en-US" sz="6000" dirty="0"/>
          </a:p>
          <a:p>
            <a:pPr algn="just" rtl="1">
              <a:lnSpc>
                <a:spcPct val="150000"/>
              </a:lnSpc>
            </a:pPr>
            <a:r>
              <a:rPr lang="ar-SA" sz="6000" dirty="0"/>
              <a:t>4-  العلاج البيئي</a:t>
            </a:r>
            <a:endParaRPr lang="en-US" sz="6000" dirty="0"/>
          </a:p>
          <a:p>
            <a:pPr algn="just" rtl="1">
              <a:lnSpc>
                <a:spcPct val="150000"/>
              </a:lnSpc>
            </a:pPr>
            <a:r>
              <a:rPr lang="ar-SA" sz="6000" dirty="0"/>
              <a:t>5-  تعاون الوالدين والمدرسة والمعالج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97262015"/>
      </p:ext>
    </p:extLst>
  </p:cSld>
  <p:clrMapOvr>
    <a:masterClrMapping/>
  </p:clrMapOvr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Quill design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4</TotalTime>
  <Words>41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Quill design template</vt:lpstr>
      <vt:lpstr>1_Quill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Ienovo</cp:lastModifiedBy>
  <cp:revision>5</cp:revision>
  <cp:lastPrinted>1601-01-01T00:00:00Z</cp:lastPrinted>
  <dcterms:created xsi:type="dcterms:W3CDTF">2020-03-23T17:29:05Z</dcterms:created>
  <dcterms:modified xsi:type="dcterms:W3CDTF">2020-03-24T01:44:00Z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