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76" r:id="rId2"/>
    <p:sldId id="257" r:id="rId3"/>
    <p:sldId id="258" r:id="rId4"/>
    <p:sldId id="277" r:id="rId5"/>
    <p:sldId id="278" r:id="rId6"/>
    <p:sldId id="279" r:id="rId7"/>
    <p:sldId id="286" r:id="rId8"/>
    <p:sldId id="280" r:id="rId9"/>
    <p:sldId id="281" r:id="rId10"/>
    <p:sldId id="282" r:id="rId11"/>
    <p:sldId id="283" r:id="rId12"/>
    <p:sldId id="284" r:id="rId13"/>
    <p:sldId id="285"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ar-EG"/>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endParaRPr lang="ar-EG"/>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44229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1279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409294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96219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12763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endParaRPr lang="ar-EG"/>
          </a:p>
        </p:txBody>
      </p:sp>
      <p:sp>
        <p:nvSpPr>
          <p:cNvPr id="8" name="Footer Placeholder 7"/>
          <p:cNvSpPr>
            <a:spLocks noGrp="1"/>
          </p:cNvSpPr>
          <p:nvPr>
            <p:ph type="ftr" sz="quarter" idx="11"/>
          </p:nvPr>
        </p:nvSpPr>
        <p:spPr/>
        <p:txBody>
          <a:bodyPr/>
          <a:lstStyle>
            <a:lvl1pPr>
              <a:defRPr/>
            </a:lvl1pPr>
          </a:lstStyle>
          <a:p>
            <a:endParaRPr lang="ar-EG"/>
          </a:p>
        </p:txBody>
      </p:sp>
      <p:sp>
        <p:nvSpPr>
          <p:cNvPr id="9" name="Slide Number Placeholder 8"/>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65747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ar-EG"/>
          </a:p>
        </p:txBody>
      </p:sp>
      <p:sp>
        <p:nvSpPr>
          <p:cNvPr id="4" name="Footer Placeholder 3"/>
          <p:cNvSpPr>
            <a:spLocks noGrp="1"/>
          </p:cNvSpPr>
          <p:nvPr>
            <p:ph type="ftr" sz="quarter" idx="11"/>
          </p:nvPr>
        </p:nvSpPr>
        <p:spPr/>
        <p:txBody>
          <a:bodyPr/>
          <a:lstStyle>
            <a:lvl1pPr>
              <a:defRPr/>
            </a:lvl1pPr>
          </a:lstStyle>
          <a:p>
            <a:endParaRPr lang="ar-EG"/>
          </a:p>
        </p:txBody>
      </p:sp>
      <p:sp>
        <p:nvSpPr>
          <p:cNvPr id="5" name="Slide Number Placeholder 4"/>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7195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ar-EG"/>
          </a:p>
        </p:txBody>
      </p:sp>
      <p:sp>
        <p:nvSpPr>
          <p:cNvPr id="3" name="Footer Placeholder 2"/>
          <p:cNvSpPr>
            <a:spLocks noGrp="1"/>
          </p:cNvSpPr>
          <p:nvPr>
            <p:ph type="ftr" sz="quarter" idx="11"/>
          </p:nvPr>
        </p:nvSpPr>
        <p:spPr/>
        <p:txBody>
          <a:bodyPr/>
          <a:lstStyle>
            <a:lvl1pPr>
              <a:defRPr/>
            </a:lvl1pPr>
          </a:lstStyle>
          <a:p>
            <a:endParaRPr lang="ar-EG"/>
          </a:p>
        </p:txBody>
      </p:sp>
      <p:sp>
        <p:nvSpPr>
          <p:cNvPr id="4" name="Slide Number Placeholder 3"/>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6782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52745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15321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ar-EG"/>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ar-EG"/>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sz="quarter" idx="1"/>
          </p:nvPr>
        </p:nvSpPr>
        <p:spPr/>
        <p:txBody>
          <a:bodyPr/>
          <a:lstStyle/>
          <a:p>
            <a:endParaRPr lang="ar-EG"/>
          </a:p>
        </p:txBody>
      </p:sp>
      <p:sp>
        <p:nvSpPr>
          <p:cNvPr id="3" name="Title 2"/>
          <p:cNvSpPr>
            <a:spLocks noGrp="1"/>
          </p:cNvSpPr>
          <p:nvPr>
            <p:ph type="ctrTitle" sz="quarter"/>
          </p:nvPr>
        </p:nvSpPr>
        <p:spPr/>
        <p:txBody>
          <a:bodyPr/>
          <a:lstStyle/>
          <a:p>
            <a:endParaRPr lang="ar-EG"/>
          </a:p>
        </p:txBody>
      </p:sp>
      <p:grpSp>
        <p:nvGrpSpPr>
          <p:cNvPr id="4" name="Group 3"/>
          <p:cNvGrpSpPr/>
          <p:nvPr/>
        </p:nvGrpSpPr>
        <p:grpSpPr>
          <a:xfrm>
            <a:off x="26288" y="44624"/>
            <a:ext cx="9144000" cy="6858000"/>
            <a:chOff x="0" y="504825"/>
            <a:chExt cx="9144000" cy="5848350"/>
          </a:xfrm>
        </p:grpSpPr>
        <p:pic>
          <p:nvPicPr>
            <p:cNvPr id="5"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8" name="Rectangle 7"/>
          <p:cNvSpPr/>
          <p:nvPr/>
        </p:nvSpPr>
        <p:spPr>
          <a:xfrm>
            <a:off x="2771800" y="2276872"/>
            <a:ext cx="5884502" cy="4339650"/>
          </a:xfrm>
          <a:prstGeom prst="rect">
            <a:avLst/>
          </a:prstGeom>
        </p:spPr>
        <p:txBody>
          <a:bodyPr wrap="square">
            <a:spAutoFit/>
          </a:bodyPr>
          <a:lstStyle/>
          <a:p>
            <a:pPr algn="ctr">
              <a:lnSpc>
                <a:spcPct val="115000"/>
              </a:lnSpc>
            </a:pPr>
            <a:r>
              <a:rPr lang="ar-EG" sz="4800" dirty="0" smtClean="0">
                <a:solidFill>
                  <a:schemeClr val="tx1">
                    <a:lumMod val="75000"/>
                  </a:schemeClr>
                </a:solidFill>
                <a:cs typeface="PT Bold Heading" panose="02010400000000000000" pitchFamily="2" charset="-78"/>
              </a:rPr>
              <a:t>علم النفس التربوى</a:t>
            </a:r>
          </a:p>
          <a:p>
            <a:pPr algn="ctr">
              <a:lnSpc>
                <a:spcPct val="115000"/>
              </a:lnSpc>
            </a:pPr>
            <a:endParaRPr lang="ar-EG" sz="4800" dirty="0" smtClean="0">
              <a:solidFill>
                <a:schemeClr val="tx1">
                  <a:lumMod val="75000"/>
                </a:schemeClr>
              </a:solidFill>
              <a:cs typeface="PT Bold Heading" panose="02010400000000000000" pitchFamily="2" charset="-78"/>
            </a:endParaRPr>
          </a:p>
          <a:p>
            <a:pPr algn="ctr">
              <a:lnSpc>
                <a:spcPct val="115000"/>
              </a:lnSpc>
            </a:pPr>
            <a:r>
              <a:rPr lang="ar-EG" sz="4800" dirty="0" smtClean="0">
                <a:solidFill>
                  <a:schemeClr val="tx1">
                    <a:lumMod val="75000"/>
                  </a:schemeClr>
                </a:solidFill>
                <a:cs typeface="PT Bold Heading" panose="02010400000000000000" pitchFamily="2" charset="-78"/>
              </a:rPr>
              <a:t>الفرقة الثانية</a:t>
            </a:r>
          </a:p>
          <a:p>
            <a:pPr algn="ctr">
              <a:lnSpc>
                <a:spcPct val="115000"/>
              </a:lnSpc>
            </a:pPr>
            <a:endParaRPr lang="ar-EG" sz="4800" dirty="0" smtClean="0">
              <a:solidFill>
                <a:schemeClr val="tx1">
                  <a:lumMod val="75000"/>
                </a:schemeClr>
              </a:solidFill>
              <a:cs typeface="PT Bold Heading" panose="02010400000000000000" pitchFamily="2" charset="-78"/>
            </a:endParaRPr>
          </a:p>
          <a:p>
            <a:pPr algn="ctr">
              <a:lnSpc>
                <a:spcPct val="115000"/>
              </a:lnSpc>
            </a:pPr>
            <a:r>
              <a:rPr lang="ar-EG" sz="4800" dirty="0" smtClean="0">
                <a:solidFill>
                  <a:schemeClr val="tx1">
                    <a:lumMod val="75000"/>
                  </a:schemeClr>
                </a:solidFill>
                <a:cs typeface="PT Bold Heading" panose="02010400000000000000" pitchFamily="2" charset="-78"/>
              </a:rPr>
              <a:t>د.عفاف حسن</a:t>
            </a:r>
            <a:endParaRPr lang="en-US" sz="4800" dirty="0">
              <a:solidFill>
                <a:schemeClr val="tx1">
                  <a:lumMod val="75000"/>
                </a:schemeClr>
              </a:solidFill>
              <a:cs typeface="PT Bold Heading" panose="02010400000000000000" pitchFamily="2" charset="-78"/>
            </a:endParaRPr>
          </a:p>
        </p:txBody>
      </p:sp>
      <p:pic>
        <p:nvPicPr>
          <p:cNvPr id="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3212976"/>
            <a:ext cx="3096344" cy="3368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284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4671" y="404664"/>
            <a:ext cx="7013458" cy="584775"/>
          </a:xfrm>
          <a:prstGeom prst="rect">
            <a:avLst/>
          </a:prstGeom>
        </p:spPr>
        <p:txBody>
          <a:bodyPr wrap="none">
            <a:spAutoFit/>
          </a:bodyPr>
          <a:lstStyle/>
          <a:p>
            <a:pPr algn="r" rtl="1"/>
            <a:r>
              <a:rPr lang="ar-EG" sz="3200" b="1" dirty="0">
                <a:latin typeface="Arial" panose="020B0604020202020204" pitchFamily="34" charset="0"/>
                <a:cs typeface="Arial" panose="020B0604020202020204" pitchFamily="34" charset="0"/>
              </a:rPr>
              <a:t>- </a:t>
            </a:r>
            <a:r>
              <a:rPr lang="ar-SA" sz="3200" b="1" dirty="0">
                <a:latin typeface="Arial" panose="020B0604020202020204" pitchFamily="34" charset="0"/>
                <a:cs typeface="Arial" panose="020B0604020202020204" pitchFamily="34" charset="0"/>
              </a:rPr>
              <a:t>التعلم الفردى ، والتعلم التنافسى ، والتعلم التعاونى</a:t>
            </a:r>
            <a:endParaRPr lang="en-US" sz="3200" dirty="0">
              <a:latin typeface="Arial" panose="020B0604020202020204" pitchFamily="34" charset="0"/>
              <a:cs typeface="Arial" panose="020B0604020202020204" pitchFamily="34" charset="0"/>
            </a:endParaRPr>
          </a:p>
        </p:txBody>
      </p:sp>
      <p:sp>
        <p:nvSpPr>
          <p:cNvPr id="3" name="Rectangle 2"/>
          <p:cNvSpPr/>
          <p:nvPr/>
        </p:nvSpPr>
        <p:spPr>
          <a:xfrm>
            <a:off x="467544" y="764704"/>
            <a:ext cx="7956376" cy="6186309"/>
          </a:xfrm>
          <a:prstGeom prst="rect">
            <a:avLst/>
          </a:prstGeom>
        </p:spPr>
        <p:txBody>
          <a:bodyPr wrap="square">
            <a:spAutoFit/>
          </a:bodyPr>
          <a:lstStyle/>
          <a:p>
            <a:pPr algn="just" rtl="1"/>
            <a:r>
              <a:rPr lang="ar-SA" sz="3600" b="1" u="sng" dirty="0"/>
              <a:t>التعلم الفردى</a:t>
            </a:r>
            <a:endParaRPr lang="en-US" sz="3600" dirty="0"/>
          </a:p>
          <a:p>
            <a:pPr algn="just" rtl="1"/>
            <a:r>
              <a:rPr lang="ar-SA" sz="3600" b="1" dirty="0"/>
              <a:t>فى التعليم الفردى يتدرب الطلاب على الاعتماد على أنفسهم لتحقيق أهداف تعليمية تتناسب مع قدراتهم واتجاهاتهم وغير مرتبطة بأقرانهم من الطلاب . ويدخل ضمن هذا النوع من التعلم ما يسمى بالتعليم الذاتى . ويتم تقويم الطالب فى هذا النوع من التعلم وفق محكات موضوعة مسبقا وفى هذا النوع من التعلم تتاح الفرصة للطالب للعمل بشكل فردى لتحقيق أهدافه الخاصة وفى ضوء قدراته الخاصة ويتحدد مدى قربة أو بعده من معايير الامتياز التى حددت بشكل مسبق</a:t>
            </a:r>
            <a:r>
              <a:rPr lang="ar-SA" sz="3600" b="1" dirty="0" smtClean="0"/>
              <a:t>.</a:t>
            </a:r>
            <a:endParaRPr lang="en-US" sz="3600" dirty="0"/>
          </a:p>
        </p:txBody>
      </p:sp>
    </p:spTree>
    <p:extLst>
      <p:ext uri="{BB962C8B-B14F-4D97-AF65-F5344CB8AC3E}">
        <p14:creationId xmlns:p14="http://schemas.microsoft.com/office/powerpoint/2010/main" val="2630524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37208"/>
            <a:ext cx="7596336" cy="6001643"/>
          </a:xfrm>
          <a:prstGeom prst="rect">
            <a:avLst/>
          </a:prstGeom>
        </p:spPr>
        <p:txBody>
          <a:bodyPr wrap="square">
            <a:spAutoFit/>
          </a:bodyPr>
          <a:lstStyle/>
          <a:p>
            <a:pPr algn="just" rtl="1"/>
            <a:r>
              <a:rPr lang="ar-SA" sz="4800" b="1" u="sng" dirty="0"/>
              <a:t>التعلم التنافسى </a:t>
            </a:r>
            <a:r>
              <a:rPr lang="en-US" sz="4800" b="1" u="sng" dirty="0"/>
              <a:t>Competitive learning</a:t>
            </a:r>
            <a:endParaRPr lang="en-US" sz="4800" dirty="0"/>
          </a:p>
          <a:p>
            <a:pPr algn="just" rtl="1"/>
            <a:r>
              <a:rPr lang="ar-SA" sz="4800" b="1" dirty="0"/>
              <a:t>فى التعلم التنافسى ، يتنافس الطلاب فيما بينهم لتحقيق هدف تعليمى محدد بفوز بتحقيقه طالب واحد أو مجموعة قليلة . ويتم تقويم الطلاب فى التعلم التنافسى وفق منحنى مدرج من الأفضل إلى الأسوأ.</a:t>
            </a:r>
            <a:endParaRPr lang="en-US" sz="4800" dirty="0"/>
          </a:p>
        </p:txBody>
      </p:sp>
    </p:spTree>
    <p:extLst>
      <p:ext uri="{BB962C8B-B14F-4D97-AF65-F5344CB8AC3E}">
        <p14:creationId xmlns:p14="http://schemas.microsoft.com/office/powerpoint/2010/main" val="2630524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080" y="404664"/>
            <a:ext cx="7740352" cy="6186309"/>
          </a:xfrm>
          <a:prstGeom prst="rect">
            <a:avLst/>
          </a:prstGeom>
        </p:spPr>
        <p:txBody>
          <a:bodyPr wrap="square">
            <a:spAutoFit/>
          </a:bodyPr>
          <a:lstStyle/>
          <a:p>
            <a:pPr algn="just" rtl="1"/>
            <a:r>
              <a:rPr lang="ar-SA" sz="4400" b="1" u="sng" dirty="0"/>
              <a:t>التعلم التعاونى </a:t>
            </a:r>
            <a:r>
              <a:rPr lang="en-US" sz="4400" b="1" u="sng" dirty="0"/>
              <a:t>Cooperative learning</a:t>
            </a:r>
            <a:endParaRPr lang="en-US" sz="4400" dirty="0"/>
          </a:p>
          <a:p>
            <a:pPr algn="just" rtl="1"/>
            <a:r>
              <a:rPr lang="ar-SA" sz="4400" b="1" dirty="0"/>
              <a:t>أما فى التعليم التعاونى فيعد الطلاب بحيث يعملون مع بعضهم البعض داخل مجموعات صغيرة ، ويساعد كل منهم الآخر لتحقيق هدف تعليمى مشترك ووصول جميع أفراد المجموعة إلى مستوى الإتقان ، ويتم تقويم أداء مجموعة الطلاب وفق محكات موضوعيه مسبقا .</a:t>
            </a:r>
            <a:endParaRPr lang="en-US" sz="4400" dirty="0"/>
          </a:p>
        </p:txBody>
      </p:sp>
    </p:spTree>
    <p:extLst>
      <p:ext uri="{BB962C8B-B14F-4D97-AF65-F5344CB8AC3E}">
        <p14:creationId xmlns:p14="http://schemas.microsoft.com/office/powerpoint/2010/main" val="2630524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6032424"/>
              </p:ext>
            </p:extLst>
          </p:nvPr>
        </p:nvGraphicFramePr>
        <p:xfrm>
          <a:off x="323528" y="876203"/>
          <a:ext cx="8352927" cy="5503348"/>
        </p:xfrm>
        <a:graphic>
          <a:graphicData uri="http://schemas.openxmlformats.org/drawingml/2006/table">
            <a:tbl>
              <a:tblPr rtl="1" firstRow="1" firstCol="1" lastRow="1" lastCol="1" bandRow="1" bandCol="1">
                <a:tableStyleId>{5C22544A-7EE6-4342-B048-85BDC9FD1C3A}</a:tableStyleId>
              </a:tblPr>
              <a:tblGrid>
                <a:gridCol w="2784309"/>
                <a:gridCol w="2784309"/>
                <a:gridCol w="2784309"/>
              </a:tblGrid>
              <a:tr h="259017">
                <a:tc>
                  <a:txBody>
                    <a:bodyPr/>
                    <a:lstStyle/>
                    <a:p>
                      <a:pPr algn="just" rtl="1">
                        <a:spcAft>
                          <a:spcPts val="0"/>
                        </a:spcAft>
                      </a:pPr>
                      <a:r>
                        <a:rPr lang="ar-SA" sz="1800" b="1" dirty="0">
                          <a:solidFill>
                            <a:srgbClr val="002060"/>
                          </a:solidFill>
                          <a:effectLst/>
                        </a:rPr>
                        <a:t>التعلم التعاونى</a:t>
                      </a:r>
                      <a:endParaRPr lang="en-US" sz="1100" b="1" dirty="0">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التعلم التنافسى</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التعليم الفردى</a:t>
                      </a:r>
                      <a:endParaRPr lang="en-US" sz="1100" b="1">
                        <a:solidFill>
                          <a:srgbClr val="002060"/>
                        </a:solidFill>
                        <a:effectLst/>
                        <a:latin typeface="Times New Roman"/>
                        <a:ea typeface="Times New Roman"/>
                      </a:endParaRPr>
                    </a:p>
                  </a:txBody>
                  <a:tcPr marL="49742" marR="49742" marT="0" marB="0"/>
                </a:tc>
              </a:tr>
              <a:tr h="565588">
                <a:tc>
                  <a:txBody>
                    <a:bodyPr/>
                    <a:lstStyle/>
                    <a:p>
                      <a:pPr algn="just" rtl="1">
                        <a:spcAft>
                          <a:spcPts val="0"/>
                        </a:spcAft>
                      </a:pPr>
                      <a:r>
                        <a:rPr lang="ar-SA" sz="1800" b="1" dirty="0">
                          <a:solidFill>
                            <a:srgbClr val="002060"/>
                          </a:solidFill>
                          <a:effectLst/>
                        </a:rPr>
                        <a:t>يتصف بزيادة المساعدة والتماسك بين المتعلمين أثناء تحقيق الهدف</a:t>
                      </a:r>
                      <a:endParaRPr lang="en-US" sz="1100" b="1" dirty="0">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يتصف بانخفاض المساعدة والتماسك بين المتعلمين أثناء تحقيق الهدف </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زيادة العزلة وعدم وجود المساعدة بين المتعلمين اثناء تحقيق الهدف</a:t>
                      </a:r>
                      <a:endParaRPr lang="en-US" sz="1100" b="1">
                        <a:solidFill>
                          <a:srgbClr val="002060"/>
                        </a:solidFill>
                        <a:effectLst/>
                        <a:latin typeface="Times New Roman"/>
                        <a:ea typeface="Times New Roman"/>
                      </a:endParaRPr>
                    </a:p>
                  </a:txBody>
                  <a:tcPr marL="49742" marR="49742" marT="0" marB="0"/>
                </a:tc>
              </a:tr>
              <a:tr h="534198">
                <a:tc>
                  <a:txBody>
                    <a:bodyPr/>
                    <a:lstStyle/>
                    <a:p>
                      <a:pPr algn="just" rtl="1">
                        <a:spcAft>
                          <a:spcPts val="0"/>
                        </a:spcAft>
                      </a:pPr>
                      <a:r>
                        <a:rPr lang="ar-SA" sz="1800" b="1">
                          <a:solidFill>
                            <a:srgbClr val="002060"/>
                          </a:solidFill>
                          <a:effectLst/>
                        </a:rPr>
                        <a:t>زيادة الاتصال اللفظى والشفوى بين المتعلمين جميعا أثناء العمل</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قلة الاتصال اللفظى والشفوى بين المتعلمين أثناء العمل</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انعدام الاتصال اللفظى والشفوى بين المتعلمين أثناء العمل</a:t>
                      </a:r>
                      <a:endParaRPr lang="en-US" sz="1100" b="1">
                        <a:solidFill>
                          <a:srgbClr val="002060"/>
                        </a:solidFill>
                        <a:effectLst/>
                        <a:latin typeface="Times New Roman"/>
                        <a:ea typeface="Times New Roman"/>
                      </a:endParaRPr>
                    </a:p>
                  </a:txBody>
                  <a:tcPr marL="49742" marR="49742" marT="0" marB="0"/>
                </a:tc>
              </a:tr>
              <a:tr h="574816">
                <a:tc>
                  <a:txBody>
                    <a:bodyPr/>
                    <a:lstStyle/>
                    <a:p>
                      <a:pPr algn="just" rtl="1">
                        <a:spcAft>
                          <a:spcPts val="0"/>
                        </a:spcAft>
                      </a:pPr>
                      <a:r>
                        <a:rPr lang="ar-SA" sz="1800" b="1" dirty="0">
                          <a:solidFill>
                            <a:srgbClr val="002060"/>
                          </a:solidFill>
                          <a:effectLst/>
                        </a:rPr>
                        <a:t>يبذل المتعلمين الجهد معا للوصول إلى المعلومات واكتساب المهارات </a:t>
                      </a:r>
                      <a:endParaRPr lang="en-US" sz="1100" b="1" dirty="0">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يبذل كل متعلم أقصى جهد لديه للوصول للمعلومات واكتساب المهارات</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يبذل كل متعلم أقصى جهد بمفرده للوصول للمعلومات واكتساب المهارات</a:t>
                      </a:r>
                      <a:endParaRPr lang="en-US" sz="1100" b="1">
                        <a:solidFill>
                          <a:srgbClr val="002060"/>
                        </a:solidFill>
                        <a:effectLst/>
                        <a:latin typeface="Times New Roman"/>
                        <a:ea typeface="Times New Roman"/>
                      </a:endParaRPr>
                    </a:p>
                  </a:txBody>
                  <a:tcPr marL="49742" marR="49742" marT="0" marB="0"/>
                </a:tc>
              </a:tr>
              <a:tr h="500979">
                <a:tc>
                  <a:txBody>
                    <a:bodyPr/>
                    <a:lstStyle/>
                    <a:p>
                      <a:pPr algn="just" rtl="1">
                        <a:spcAft>
                          <a:spcPts val="0"/>
                        </a:spcAft>
                      </a:pPr>
                      <a:r>
                        <a:rPr lang="ar-SA" sz="1800" b="1">
                          <a:solidFill>
                            <a:srgbClr val="002060"/>
                          </a:solidFill>
                          <a:effectLst/>
                        </a:rPr>
                        <a:t>تحقيق الهدف لكل متعلم يحقق أهداف الآخرين</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تحقيق الهدف يعود على المتعلم وحده دون سواه</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dirty="0">
                          <a:solidFill>
                            <a:srgbClr val="002060"/>
                          </a:solidFill>
                          <a:effectLst/>
                        </a:rPr>
                        <a:t>تحقيق الهدف لا يؤدى إلى فشل الآخرين نجاحهم</a:t>
                      </a:r>
                      <a:endParaRPr lang="en-US" sz="1100" b="1" dirty="0">
                        <a:solidFill>
                          <a:srgbClr val="002060"/>
                        </a:solidFill>
                        <a:effectLst/>
                        <a:latin typeface="Times New Roman"/>
                        <a:ea typeface="Times New Roman"/>
                      </a:endParaRPr>
                    </a:p>
                  </a:txBody>
                  <a:tcPr marL="49742" marR="49742" marT="0" marB="0"/>
                </a:tc>
              </a:tr>
              <a:tr h="440653">
                <a:tc>
                  <a:txBody>
                    <a:bodyPr/>
                    <a:lstStyle/>
                    <a:p>
                      <a:pPr algn="just" rtl="1">
                        <a:spcAft>
                          <a:spcPts val="0"/>
                        </a:spcAft>
                      </a:pPr>
                      <a:r>
                        <a:rPr lang="ar-SA" sz="1800" b="1">
                          <a:solidFill>
                            <a:srgbClr val="002060"/>
                          </a:solidFill>
                          <a:effectLst/>
                        </a:rPr>
                        <a:t>كل متعلم يحاول التأثير</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أحيانا ما يحاول بعض</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dirty="0">
                          <a:solidFill>
                            <a:srgbClr val="002060"/>
                          </a:solidFill>
                          <a:effectLst/>
                        </a:rPr>
                        <a:t>لا يحاول المتعلم</a:t>
                      </a:r>
                      <a:endParaRPr lang="en-US" sz="1100" b="1" dirty="0">
                        <a:solidFill>
                          <a:srgbClr val="002060"/>
                        </a:solidFill>
                        <a:effectLst/>
                      </a:endParaRPr>
                    </a:p>
                    <a:p>
                      <a:pPr algn="just" rtl="1">
                        <a:spcAft>
                          <a:spcPts val="0"/>
                        </a:spcAft>
                      </a:pPr>
                      <a:r>
                        <a:rPr lang="ar-SA" sz="1800" b="1" dirty="0">
                          <a:solidFill>
                            <a:srgbClr val="002060"/>
                          </a:solidFill>
                          <a:effectLst/>
                        </a:rPr>
                        <a:t> </a:t>
                      </a:r>
                      <a:endParaRPr lang="en-US" sz="1100" b="1" dirty="0">
                        <a:solidFill>
                          <a:srgbClr val="002060"/>
                        </a:solidFill>
                        <a:effectLst/>
                      </a:endParaRPr>
                    </a:p>
                  </a:txBody>
                  <a:tcPr marL="49742" marR="49742" marT="0" marB="0"/>
                </a:tc>
              </a:tr>
              <a:tr h="393882">
                <a:tc>
                  <a:txBody>
                    <a:bodyPr/>
                    <a:lstStyle/>
                    <a:p>
                      <a:pPr algn="just" rtl="1">
                        <a:spcAft>
                          <a:spcPts val="0"/>
                        </a:spcAft>
                      </a:pPr>
                      <a:r>
                        <a:rPr lang="ar-SA" sz="1800" b="1">
                          <a:solidFill>
                            <a:srgbClr val="002060"/>
                          </a:solidFill>
                          <a:effectLst/>
                        </a:rPr>
                        <a:t>ايجابيا فى أفكار الآخرين</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المتعلمين التأثير سلبا فى أفكار الآخرين</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ايجابيا أو سلبا فى أفكار الآخرين</a:t>
                      </a:r>
                      <a:endParaRPr lang="en-US" sz="1100" b="1">
                        <a:solidFill>
                          <a:srgbClr val="002060"/>
                        </a:solidFill>
                        <a:effectLst/>
                        <a:latin typeface="Times New Roman"/>
                        <a:ea typeface="Times New Roman"/>
                      </a:endParaRPr>
                    </a:p>
                  </a:txBody>
                  <a:tcPr marL="49742" marR="49742" marT="0" marB="0"/>
                </a:tc>
              </a:tr>
              <a:tr h="468967">
                <a:tc>
                  <a:txBody>
                    <a:bodyPr/>
                    <a:lstStyle/>
                    <a:p>
                      <a:pPr algn="just" rtl="1">
                        <a:spcAft>
                          <a:spcPts val="0"/>
                        </a:spcAft>
                      </a:pPr>
                      <a:r>
                        <a:rPr lang="ar-SA" sz="1800" b="1">
                          <a:solidFill>
                            <a:srgbClr val="002060"/>
                          </a:solidFill>
                          <a:effectLst/>
                        </a:rPr>
                        <a:t>تتسم العلاقات بين المتعلمين بأنها أقل توترا وخصوصا مع الآخرين</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dirty="0">
                          <a:solidFill>
                            <a:srgbClr val="002060"/>
                          </a:solidFill>
                          <a:effectLst/>
                        </a:rPr>
                        <a:t>يزداد التوتر والخصومة بين المتعلمين</a:t>
                      </a:r>
                      <a:endParaRPr lang="en-US" sz="1100" b="1" dirty="0">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تتباين علاقة المتعلم بالآخرين ايجابيا أو سلبا حسب الموقف</a:t>
                      </a:r>
                      <a:endParaRPr lang="en-US" sz="1100" b="1">
                        <a:solidFill>
                          <a:srgbClr val="002060"/>
                        </a:solidFill>
                        <a:effectLst/>
                        <a:latin typeface="Times New Roman"/>
                        <a:ea typeface="Times New Roman"/>
                      </a:endParaRPr>
                    </a:p>
                  </a:txBody>
                  <a:tcPr marL="49742" marR="49742" marT="0" marB="0"/>
                </a:tc>
              </a:tr>
              <a:tr h="440653">
                <a:tc>
                  <a:txBody>
                    <a:bodyPr/>
                    <a:lstStyle/>
                    <a:p>
                      <a:pPr algn="just" rtl="1">
                        <a:spcAft>
                          <a:spcPts val="0"/>
                        </a:spcAft>
                      </a:pPr>
                      <a:r>
                        <a:rPr lang="ar-SA" sz="1800" b="1">
                          <a:solidFill>
                            <a:srgbClr val="002060"/>
                          </a:solidFill>
                          <a:effectLst/>
                        </a:rPr>
                        <a:t>العلاقة بين أهداف المتعلم وأهداف الأخرين ايجابية</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العلاقة بين أهداف المتعلم وأهداف الآخرين سلبية</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dirty="0">
                          <a:solidFill>
                            <a:srgbClr val="002060"/>
                          </a:solidFill>
                          <a:effectLst/>
                        </a:rPr>
                        <a:t>لا توجد علاقة ايجابية أو سلبية بين المتعلم والآخرين أثناء انجاز الهدف</a:t>
                      </a:r>
                      <a:endParaRPr lang="en-US" sz="1100" b="1" dirty="0">
                        <a:solidFill>
                          <a:srgbClr val="002060"/>
                        </a:solidFill>
                        <a:effectLst/>
                        <a:latin typeface="Times New Roman"/>
                        <a:ea typeface="Times New Roman"/>
                      </a:endParaRPr>
                    </a:p>
                  </a:txBody>
                  <a:tcPr marL="49742" marR="49742" marT="0" marB="0"/>
                </a:tc>
              </a:tr>
              <a:tr h="500979">
                <a:tc>
                  <a:txBody>
                    <a:bodyPr/>
                    <a:lstStyle/>
                    <a:p>
                      <a:pPr algn="just" rtl="1">
                        <a:spcAft>
                          <a:spcPts val="0"/>
                        </a:spcAft>
                      </a:pPr>
                      <a:r>
                        <a:rPr lang="ar-SA" sz="1800" b="1">
                          <a:solidFill>
                            <a:srgbClr val="002060"/>
                          </a:solidFill>
                          <a:effectLst/>
                        </a:rPr>
                        <a:t>شعار كل متعلم " نسبح معا أو نغرق معا "</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a:solidFill>
                            <a:srgbClr val="002060"/>
                          </a:solidFill>
                          <a:effectLst/>
                        </a:rPr>
                        <a:t>شعار المتعلم " أنا أسبح ويغرق الآخرين "</a:t>
                      </a:r>
                      <a:endParaRPr lang="en-US" sz="1100" b="1">
                        <a:solidFill>
                          <a:srgbClr val="002060"/>
                        </a:solidFill>
                        <a:effectLst/>
                        <a:latin typeface="Times New Roman"/>
                        <a:ea typeface="Times New Roman"/>
                      </a:endParaRPr>
                    </a:p>
                  </a:txBody>
                  <a:tcPr marL="49742" marR="49742" marT="0" marB="0"/>
                </a:tc>
                <a:tc>
                  <a:txBody>
                    <a:bodyPr/>
                    <a:lstStyle/>
                    <a:p>
                      <a:pPr algn="just" rtl="1">
                        <a:spcAft>
                          <a:spcPts val="0"/>
                        </a:spcAft>
                      </a:pPr>
                      <a:r>
                        <a:rPr lang="ar-SA" sz="1800" b="1" dirty="0">
                          <a:solidFill>
                            <a:srgbClr val="002060"/>
                          </a:solidFill>
                          <a:effectLst/>
                        </a:rPr>
                        <a:t>شعار المتعلم " كل منا يسبح بمفرده "</a:t>
                      </a:r>
                      <a:endParaRPr lang="en-US" sz="1100" b="1" dirty="0">
                        <a:solidFill>
                          <a:srgbClr val="002060"/>
                        </a:solidFill>
                        <a:effectLst/>
                        <a:latin typeface="Times New Roman"/>
                        <a:ea typeface="Times New Roman"/>
                      </a:endParaRPr>
                    </a:p>
                  </a:txBody>
                  <a:tcPr marL="49742" marR="49742" marT="0" marB="0"/>
                </a:tc>
              </a:tr>
            </a:tbl>
          </a:graphicData>
        </a:graphic>
      </p:graphicFrame>
      <p:sp>
        <p:nvSpPr>
          <p:cNvPr id="3" name="Rectangle 1"/>
          <p:cNvSpPr>
            <a:spLocks noChangeArrowheads="1"/>
          </p:cNvSpPr>
          <p:nvPr/>
        </p:nvSpPr>
        <p:spPr bwMode="auto">
          <a:xfrm>
            <a:off x="971600" y="199094"/>
            <a:ext cx="729017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"مقارنة بين خصائص التعلم التعاونى والتعلم التنافسى والتعلم الفردى"</a:t>
            </a:r>
            <a:endParaRPr kumimoji="0" lang="en-US" altLang="ar-EG"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EG"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3052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5" y="666095"/>
            <a:ext cx="7776864" cy="5632311"/>
          </a:xfrm>
          <a:prstGeom prst="rect">
            <a:avLst/>
          </a:prstGeom>
        </p:spPr>
        <p:txBody>
          <a:bodyPr wrap="square">
            <a:spAutoFit/>
          </a:bodyPr>
          <a:lstStyle/>
          <a:p>
            <a:pPr algn="r" rtl="1"/>
            <a:r>
              <a:rPr lang="ar-SA" sz="4000" b="1" dirty="0">
                <a:solidFill>
                  <a:srgbClr val="FFFF00"/>
                </a:solidFill>
                <a:latin typeface="Arial" panose="020B0604020202020204" pitchFamily="34" charset="0"/>
                <a:cs typeface="Arial" panose="020B0604020202020204" pitchFamily="34" charset="0"/>
              </a:rPr>
              <a:t>أنماط إستراتيجيات التعلم</a:t>
            </a:r>
            <a:endParaRPr lang="en-US" sz="4000" dirty="0">
              <a:solidFill>
                <a:srgbClr val="FFFF00"/>
              </a:solidFill>
              <a:latin typeface="Arial" panose="020B0604020202020204" pitchFamily="34" charset="0"/>
              <a:cs typeface="Arial" panose="020B0604020202020204" pitchFamily="34" charset="0"/>
            </a:endParaRPr>
          </a:p>
          <a:p>
            <a:pPr algn="r" rtl="1"/>
            <a:r>
              <a:rPr lang="ar-EG" sz="4000" b="1" dirty="0" smtClean="0">
                <a:latin typeface="Arial" panose="020B0604020202020204" pitchFamily="34" charset="0"/>
                <a:cs typeface="Arial" panose="020B0604020202020204" pitchFamily="34" charset="0"/>
              </a:rPr>
              <a:t>- </a:t>
            </a:r>
            <a:r>
              <a:rPr lang="ar-SA" sz="4000" b="1" dirty="0" smtClean="0">
                <a:latin typeface="Arial" panose="020B0604020202020204" pitchFamily="34" charset="0"/>
                <a:cs typeface="Arial" panose="020B0604020202020204" pitchFamily="34" charset="0"/>
              </a:rPr>
              <a:t>استراتيجيات </a:t>
            </a:r>
            <a:r>
              <a:rPr lang="ar-SA" sz="4000" b="1" dirty="0">
                <a:latin typeface="Arial" panose="020B0604020202020204" pitchFamily="34" charset="0"/>
                <a:cs typeface="Arial" panose="020B0604020202020204" pitchFamily="34" charset="0"/>
              </a:rPr>
              <a:t>التحكم فى الاستيعاب والفهم </a:t>
            </a:r>
            <a:endParaRPr lang="en-US" sz="4000" dirty="0">
              <a:latin typeface="Arial" panose="020B0604020202020204" pitchFamily="34" charset="0"/>
              <a:cs typeface="Arial" panose="020B0604020202020204" pitchFamily="34" charset="0"/>
            </a:endParaRPr>
          </a:p>
          <a:p>
            <a:pPr algn="r" rtl="1"/>
            <a:r>
              <a:rPr lang="ar-EG" sz="4000" b="1" dirty="0" smtClean="0">
                <a:latin typeface="Arial" panose="020B0604020202020204" pitchFamily="34" charset="0"/>
                <a:cs typeface="Arial" panose="020B0604020202020204" pitchFamily="34" charset="0"/>
              </a:rPr>
              <a:t>- </a:t>
            </a:r>
            <a:r>
              <a:rPr lang="ar-SA" sz="4000" b="1" dirty="0" smtClean="0">
                <a:latin typeface="Arial" panose="020B0604020202020204" pitchFamily="34" charset="0"/>
                <a:cs typeface="Arial" panose="020B0604020202020204" pitchFamily="34" charset="0"/>
              </a:rPr>
              <a:t>استراتيجيات </a:t>
            </a:r>
            <a:r>
              <a:rPr lang="ar-SA" sz="4000" b="1" dirty="0">
                <a:latin typeface="Arial" panose="020B0604020202020204" pitchFamily="34" charset="0"/>
                <a:cs typeface="Arial" panose="020B0604020202020204" pitchFamily="34" charset="0"/>
              </a:rPr>
              <a:t>وجدانية 	</a:t>
            </a:r>
            <a:endParaRPr lang="en-US" sz="4000" dirty="0">
              <a:latin typeface="Arial" panose="020B0604020202020204" pitchFamily="34" charset="0"/>
              <a:cs typeface="Arial" panose="020B0604020202020204" pitchFamily="34" charset="0"/>
            </a:endParaRPr>
          </a:p>
          <a:p>
            <a:pPr algn="r" rtl="1"/>
            <a:r>
              <a:rPr lang="ar-EG" sz="4000" b="1" dirty="0" smtClean="0">
                <a:latin typeface="Arial" panose="020B0604020202020204" pitchFamily="34" charset="0"/>
                <a:cs typeface="Arial" panose="020B0604020202020204" pitchFamily="34" charset="0"/>
              </a:rPr>
              <a:t>- </a:t>
            </a:r>
            <a:r>
              <a:rPr lang="ar-SA" sz="4000" b="1" dirty="0" smtClean="0">
                <a:latin typeface="Arial" panose="020B0604020202020204" pitchFamily="34" charset="0"/>
                <a:cs typeface="Arial" panose="020B0604020202020204" pitchFamily="34" charset="0"/>
              </a:rPr>
              <a:t>استراتيجيات </a:t>
            </a:r>
            <a:r>
              <a:rPr lang="ar-SA" sz="4000" b="1" dirty="0">
                <a:latin typeface="Arial" panose="020B0604020202020204" pitchFamily="34" charset="0"/>
                <a:cs typeface="Arial" panose="020B0604020202020204" pitchFamily="34" charset="0"/>
              </a:rPr>
              <a:t>إعادة السرد والتسميع </a:t>
            </a:r>
            <a:endParaRPr lang="en-US" sz="4000" dirty="0">
              <a:latin typeface="Arial" panose="020B0604020202020204" pitchFamily="34" charset="0"/>
              <a:cs typeface="Arial" panose="020B0604020202020204" pitchFamily="34" charset="0"/>
            </a:endParaRPr>
          </a:p>
          <a:p>
            <a:pPr algn="r" rtl="1"/>
            <a:r>
              <a:rPr lang="ar-EG" sz="4000" b="1" dirty="0" smtClean="0">
                <a:latin typeface="Arial" panose="020B0604020202020204" pitchFamily="34" charset="0"/>
                <a:cs typeface="Arial" panose="020B0604020202020204" pitchFamily="34" charset="0"/>
              </a:rPr>
              <a:t>- </a:t>
            </a:r>
            <a:r>
              <a:rPr lang="ar-SA" sz="4000" b="1" dirty="0" smtClean="0">
                <a:latin typeface="Arial" panose="020B0604020202020204" pitchFamily="34" charset="0"/>
                <a:cs typeface="Arial" panose="020B0604020202020204" pitchFamily="34" charset="0"/>
              </a:rPr>
              <a:t>إستراتيجيات </a:t>
            </a:r>
            <a:r>
              <a:rPr lang="ar-SA" sz="4000" b="1" dirty="0">
                <a:latin typeface="Arial" panose="020B0604020202020204" pitchFamily="34" charset="0"/>
                <a:cs typeface="Arial" panose="020B0604020202020204" pitchFamily="34" charset="0"/>
              </a:rPr>
              <a:t>التفصيل والتوضيح </a:t>
            </a:r>
            <a:endParaRPr lang="en-US" sz="4000" dirty="0">
              <a:latin typeface="Arial" panose="020B0604020202020204" pitchFamily="34" charset="0"/>
              <a:cs typeface="Arial" panose="020B0604020202020204" pitchFamily="34" charset="0"/>
            </a:endParaRPr>
          </a:p>
          <a:p>
            <a:pPr algn="r" rtl="1"/>
            <a:r>
              <a:rPr lang="ar-EG" sz="4000" b="1" dirty="0" smtClean="0">
                <a:latin typeface="Arial" panose="020B0604020202020204" pitchFamily="34" charset="0"/>
                <a:cs typeface="Arial" panose="020B0604020202020204" pitchFamily="34" charset="0"/>
              </a:rPr>
              <a:t>- </a:t>
            </a:r>
            <a:r>
              <a:rPr lang="ar-SA" sz="4000" b="1" dirty="0" smtClean="0">
                <a:latin typeface="Arial" panose="020B0604020202020204" pitchFamily="34" charset="0"/>
                <a:cs typeface="Arial" panose="020B0604020202020204" pitchFamily="34" charset="0"/>
              </a:rPr>
              <a:t>استراتيجيات </a:t>
            </a:r>
            <a:r>
              <a:rPr lang="ar-SA" sz="4000" b="1" dirty="0">
                <a:latin typeface="Arial" panose="020B0604020202020204" pitchFamily="34" charset="0"/>
                <a:cs typeface="Arial" panose="020B0604020202020204" pitchFamily="34" charset="0"/>
              </a:rPr>
              <a:t>التنظيم </a:t>
            </a:r>
            <a:endParaRPr lang="en-US" sz="4000" dirty="0">
              <a:latin typeface="Arial" panose="020B0604020202020204" pitchFamily="34" charset="0"/>
              <a:cs typeface="Arial" panose="020B0604020202020204" pitchFamily="34" charset="0"/>
            </a:endParaRPr>
          </a:p>
          <a:p>
            <a:pPr algn="r" rtl="1"/>
            <a:r>
              <a:rPr lang="ar-EG" sz="4000" b="1" dirty="0" smtClean="0">
                <a:latin typeface="Arial" panose="020B0604020202020204" pitchFamily="34" charset="0"/>
                <a:cs typeface="Arial" panose="020B0604020202020204" pitchFamily="34" charset="0"/>
              </a:rPr>
              <a:t>- </a:t>
            </a:r>
            <a:r>
              <a:rPr lang="ar-SA" sz="4000" b="1" dirty="0" smtClean="0">
                <a:latin typeface="Arial" panose="020B0604020202020204" pitchFamily="34" charset="0"/>
                <a:cs typeface="Arial" panose="020B0604020202020204" pitchFamily="34" charset="0"/>
              </a:rPr>
              <a:t>الاستراتيجيات </a:t>
            </a:r>
            <a:r>
              <a:rPr lang="ar-SA" sz="4000" b="1" dirty="0">
                <a:latin typeface="Arial" panose="020B0604020202020204" pitchFamily="34" charset="0"/>
                <a:cs typeface="Arial" panose="020B0604020202020204" pitchFamily="34" charset="0"/>
              </a:rPr>
              <a:t>الميتامعرفية </a:t>
            </a:r>
            <a:endParaRPr lang="en-US" sz="4000" dirty="0">
              <a:latin typeface="Arial" panose="020B0604020202020204" pitchFamily="34" charset="0"/>
              <a:cs typeface="Arial" panose="020B0604020202020204" pitchFamily="34" charset="0"/>
            </a:endParaRPr>
          </a:p>
          <a:p>
            <a:pPr algn="r" rtl="1"/>
            <a:r>
              <a:rPr lang="ar-EG" sz="4000" b="1" dirty="0" smtClean="0">
                <a:latin typeface="Arial" panose="020B0604020202020204" pitchFamily="34" charset="0"/>
                <a:cs typeface="Arial" panose="020B0604020202020204" pitchFamily="34" charset="0"/>
              </a:rPr>
              <a:t>- </a:t>
            </a:r>
            <a:r>
              <a:rPr lang="ar-SA" sz="4000" b="1" dirty="0" smtClean="0">
                <a:latin typeface="Arial" panose="020B0604020202020204" pitchFamily="34" charset="0"/>
                <a:cs typeface="Arial" panose="020B0604020202020204" pitchFamily="34" charset="0"/>
              </a:rPr>
              <a:t>التعلم </a:t>
            </a:r>
            <a:r>
              <a:rPr lang="ar-SA" sz="4000" b="1" dirty="0">
                <a:latin typeface="Arial" panose="020B0604020202020204" pitchFamily="34" charset="0"/>
                <a:cs typeface="Arial" panose="020B0604020202020204" pitchFamily="34" charset="0"/>
              </a:rPr>
              <a:t>الفردى ، والتعلم التنافسى ، والتعلم التعاونى</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629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2510" y="260648"/>
            <a:ext cx="6615914" cy="646331"/>
          </a:xfrm>
          <a:prstGeom prst="rect">
            <a:avLst/>
          </a:prstGeom>
        </p:spPr>
        <p:txBody>
          <a:bodyPr wrap="none">
            <a:spAutoFit/>
          </a:bodyPr>
          <a:lstStyle/>
          <a:p>
            <a:pPr algn="r" rtl="1"/>
            <a:r>
              <a:rPr lang="ar-EG" sz="3600" b="1" dirty="0">
                <a:latin typeface="Arial" panose="020B0604020202020204" pitchFamily="34" charset="0"/>
                <a:cs typeface="Arial" panose="020B0604020202020204" pitchFamily="34" charset="0"/>
              </a:rPr>
              <a:t>- </a:t>
            </a:r>
            <a:r>
              <a:rPr lang="ar-SA" sz="3600" b="1" dirty="0">
                <a:latin typeface="Arial" panose="020B0604020202020204" pitchFamily="34" charset="0"/>
                <a:cs typeface="Arial" panose="020B0604020202020204" pitchFamily="34" charset="0"/>
              </a:rPr>
              <a:t>استراتيجيات التحكم فى الاستيعاب والفهم </a:t>
            </a:r>
            <a:endParaRPr lang="en-US" sz="3600" dirty="0">
              <a:latin typeface="Arial" panose="020B0604020202020204" pitchFamily="34" charset="0"/>
              <a:cs typeface="Arial" panose="020B0604020202020204" pitchFamily="34" charset="0"/>
            </a:endParaRPr>
          </a:p>
        </p:txBody>
      </p:sp>
      <p:sp>
        <p:nvSpPr>
          <p:cNvPr id="5" name="Rectangle 4"/>
          <p:cNvSpPr/>
          <p:nvPr/>
        </p:nvSpPr>
        <p:spPr>
          <a:xfrm>
            <a:off x="683568" y="1023119"/>
            <a:ext cx="8064896" cy="5909310"/>
          </a:xfrm>
          <a:prstGeom prst="rect">
            <a:avLst/>
          </a:prstGeom>
        </p:spPr>
        <p:txBody>
          <a:bodyPr wrap="square">
            <a:spAutoFit/>
          </a:bodyPr>
          <a:lstStyle/>
          <a:p>
            <a:pPr algn="just" rtl="1"/>
            <a:r>
              <a:rPr lang="ar-SA" sz="5400" b="1" dirty="0"/>
              <a:t>وتتطلب هذه الفئة معرفة المتعلم لذاته وقدراته على الاستيعاب والفهم بالإصافة إلى ادراكه للمهام المطلوب منه أداؤها ومستوى الأداء المطلوب . وتحديد مدى تحقيق الأهداف مثال لهذه الفئة أن يسأل المتعلم نفسه ليتأكد من فهمه للدرس .</a:t>
            </a:r>
            <a:endParaRPr lang="ar-EG" sz="5400" dirty="0"/>
          </a:p>
        </p:txBody>
      </p:sp>
    </p:spTree>
    <p:extLst>
      <p:ext uri="{BB962C8B-B14F-4D97-AF65-F5344CB8AC3E}">
        <p14:creationId xmlns:p14="http://schemas.microsoft.com/office/powerpoint/2010/main" val="238629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7508" y="332656"/>
            <a:ext cx="3877985" cy="646331"/>
          </a:xfrm>
          <a:prstGeom prst="rect">
            <a:avLst/>
          </a:prstGeom>
        </p:spPr>
        <p:txBody>
          <a:bodyPr wrap="none">
            <a:spAutoFit/>
          </a:bodyPr>
          <a:lstStyle/>
          <a:p>
            <a:pPr algn="r" rtl="1"/>
            <a:r>
              <a:rPr lang="ar-EG" sz="3600" b="1" dirty="0">
                <a:latin typeface="Arial" panose="020B0604020202020204" pitchFamily="34" charset="0"/>
                <a:cs typeface="Arial" panose="020B0604020202020204" pitchFamily="34" charset="0"/>
              </a:rPr>
              <a:t>- </a:t>
            </a:r>
            <a:r>
              <a:rPr lang="ar-SA" sz="3600" b="1" dirty="0">
                <a:latin typeface="Arial" panose="020B0604020202020204" pitchFamily="34" charset="0"/>
                <a:cs typeface="Arial" panose="020B0604020202020204" pitchFamily="34" charset="0"/>
              </a:rPr>
              <a:t>استراتيجيات وجدانية 	</a:t>
            </a:r>
            <a:endParaRPr lang="en-US" sz="3600" dirty="0">
              <a:latin typeface="Arial" panose="020B0604020202020204" pitchFamily="34" charset="0"/>
              <a:cs typeface="Arial" panose="020B0604020202020204" pitchFamily="34" charset="0"/>
            </a:endParaRPr>
          </a:p>
        </p:txBody>
      </p:sp>
      <p:sp>
        <p:nvSpPr>
          <p:cNvPr id="3" name="Rectangle 2"/>
          <p:cNvSpPr/>
          <p:nvPr/>
        </p:nvSpPr>
        <p:spPr>
          <a:xfrm>
            <a:off x="683568" y="1118349"/>
            <a:ext cx="7812360" cy="5262979"/>
          </a:xfrm>
          <a:prstGeom prst="rect">
            <a:avLst/>
          </a:prstGeom>
        </p:spPr>
        <p:txBody>
          <a:bodyPr wrap="square">
            <a:spAutoFit/>
          </a:bodyPr>
          <a:lstStyle/>
          <a:p>
            <a:pPr algn="just" rtl="1"/>
            <a:r>
              <a:rPr lang="ar-SA" sz="4800" b="1" dirty="0"/>
              <a:t>وتتطلب هذه الفئة معرفة المتعلم لذاته وقدراته على الاستيعاب والفهم بالإصافة إلى ادراكه للمهام المطلوب منه أداؤها ومستوى الأداء المطلوب . وتحديد مدى تحقيق الأهداف مثال لهذه الفئة أن يسأل المتعلم نفسه ليتأكد من فهمه للدرس .</a:t>
            </a:r>
            <a:endParaRPr lang="ar-EG" sz="4800" dirty="0"/>
          </a:p>
        </p:txBody>
      </p:sp>
    </p:spTree>
    <p:extLst>
      <p:ext uri="{BB962C8B-B14F-4D97-AF65-F5344CB8AC3E}">
        <p14:creationId xmlns:p14="http://schemas.microsoft.com/office/powerpoint/2010/main" val="2630524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2072" y="332656"/>
            <a:ext cx="5790368" cy="646331"/>
          </a:xfrm>
          <a:prstGeom prst="rect">
            <a:avLst/>
          </a:prstGeom>
        </p:spPr>
        <p:txBody>
          <a:bodyPr wrap="none">
            <a:spAutoFit/>
          </a:bodyPr>
          <a:lstStyle/>
          <a:p>
            <a:pPr algn="r" rtl="1"/>
            <a:r>
              <a:rPr lang="ar-EG" sz="3600" b="1" dirty="0">
                <a:latin typeface="Arial" panose="020B0604020202020204" pitchFamily="34" charset="0"/>
                <a:cs typeface="Arial" panose="020B0604020202020204" pitchFamily="34" charset="0"/>
              </a:rPr>
              <a:t>- </a:t>
            </a:r>
            <a:r>
              <a:rPr lang="ar-SA" sz="3600" b="1" dirty="0">
                <a:latin typeface="Arial" panose="020B0604020202020204" pitchFamily="34" charset="0"/>
                <a:cs typeface="Arial" panose="020B0604020202020204" pitchFamily="34" charset="0"/>
              </a:rPr>
              <a:t>استراتيجيات إعادة السرد والتسميع </a:t>
            </a:r>
            <a:endParaRPr lang="en-US" sz="3600" dirty="0">
              <a:latin typeface="Arial" panose="020B0604020202020204" pitchFamily="34" charset="0"/>
              <a:cs typeface="Arial" panose="020B0604020202020204" pitchFamily="34" charset="0"/>
            </a:endParaRPr>
          </a:p>
        </p:txBody>
      </p:sp>
      <p:sp>
        <p:nvSpPr>
          <p:cNvPr id="3" name="Rectangle 2"/>
          <p:cNvSpPr/>
          <p:nvPr/>
        </p:nvSpPr>
        <p:spPr>
          <a:xfrm>
            <a:off x="539552" y="1046341"/>
            <a:ext cx="8208912" cy="5262979"/>
          </a:xfrm>
          <a:prstGeom prst="rect">
            <a:avLst/>
          </a:prstGeom>
        </p:spPr>
        <p:txBody>
          <a:bodyPr wrap="square">
            <a:spAutoFit/>
          </a:bodyPr>
          <a:lstStyle/>
          <a:p>
            <a:pPr algn="just" rtl="1"/>
            <a:r>
              <a:rPr lang="ar-SA" sz="2800" b="1" dirty="0"/>
              <a:t> لكى يحدث التعلم ينبغى أن يتناول المتعلمون المعلومات الجديدة ، وأن يربطوها بالمعلومات السابقة ، وتعتمد هذه الاستراتيجية على تكرار المعلومات التى نريد أن نتذكرها بصوت مرتفع أو منخفض وهذا هو التكرار أو إعادة السرد والتسميع الصم ، ويستخدم لتذكر أرقام التليفونات والتعليمات التى تلزم للوصول إلى جهة معينة ، وإعادة المعلومات المرة بعد المرة يساعد على الإحتفاظ بالمعلومات البسيطة فى الذاكرة القصيرة المدى . ويتطلب الاحتفاظ بالمعلومات البسيطة فى الذاكرة القصيرة المدى . ويتطلب الاحتفاظ بمواد أكثر تعقيدا استراتيجيات إعادة سرد وتسميع ومعقد تتعدى مجرد تكرار المعلومات ، مثل وضع خطوط تحت الأفكار الرئيسية ، وكتابة ملاحظة فى الهامش ، هاتين الاستراتيجيتين يمكن استخدامهما لمساعدة التلاميذ على تذكر مواد تعليمية أكثر تعقيدا .</a:t>
            </a:r>
            <a:endParaRPr lang="en-US" sz="2800" dirty="0"/>
          </a:p>
        </p:txBody>
      </p:sp>
    </p:spTree>
    <p:extLst>
      <p:ext uri="{BB962C8B-B14F-4D97-AF65-F5344CB8AC3E}">
        <p14:creationId xmlns:p14="http://schemas.microsoft.com/office/powerpoint/2010/main" val="263052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5295" y="404664"/>
            <a:ext cx="5343129" cy="646331"/>
          </a:xfrm>
          <a:prstGeom prst="rect">
            <a:avLst/>
          </a:prstGeom>
        </p:spPr>
        <p:txBody>
          <a:bodyPr wrap="none">
            <a:spAutoFit/>
          </a:bodyPr>
          <a:lstStyle/>
          <a:p>
            <a:pPr algn="r" rtl="1"/>
            <a:r>
              <a:rPr lang="ar-EG" sz="3600" b="1" dirty="0">
                <a:latin typeface="Arial" panose="020B0604020202020204" pitchFamily="34" charset="0"/>
                <a:cs typeface="Arial" panose="020B0604020202020204" pitchFamily="34" charset="0"/>
              </a:rPr>
              <a:t>- </a:t>
            </a:r>
            <a:r>
              <a:rPr lang="ar-SA" sz="3600" b="1" dirty="0">
                <a:latin typeface="Arial" panose="020B0604020202020204" pitchFamily="34" charset="0"/>
                <a:cs typeface="Arial" panose="020B0604020202020204" pitchFamily="34" charset="0"/>
              </a:rPr>
              <a:t>إستراتيجيات التفصيل والتوضيح </a:t>
            </a:r>
            <a:endParaRPr lang="en-US" sz="3600" dirty="0">
              <a:latin typeface="Arial" panose="020B0604020202020204" pitchFamily="34" charset="0"/>
              <a:cs typeface="Arial" panose="020B0604020202020204" pitchFamily="34" charset="0"/>
            </a:endParaRPr>
          </a:p>
        </p:txBody>
      </p:sp>
      <p:sp>
        <p:nvSpPr>
          <p:cNvPr id="3" name="Rectangle 2"/>
          <p:cNvSpPr/>
          <p:nvPr/>
        </p:nvSpPr>
        <p:spPr>
          <a:xfrm>
            <a:off x="899592" y="1231007"/>
            <a:ext cx="7920880" cy="5078313"/>
          </a:xfrm>
          <a:prstGeom prst="rect">
            <a:avLst/>
          </a:prstGeom>
        </p:spPr>
        <p:txBody>
          <a:bodyPr wrap="square">
            <a:spAutoFit/>
          </a:bodyPr>
          <a:lstStyle/>
          <a:p>
            <a:pPr lvl="0" algn="just" rtl="1"/>
            <a:r>
              <a:rPr lang="ar-SA" sz="3600" b="1" dirty="0"/>
              <a:t>إن التفضيل والتوضيح هو عملية إضافة تفصيل إلى معلومات جديدة بحيث تصبح أكثر معنى  ، وبالتالى تجعل التشفير أسهل وأكثر تحديدا وتساعد استراتيجيات التفضيل فى نقل المعلومات الجديدة من الذاكرة القصيرة المدى إلى الذاكرة طويلة المدى ، بتكوين روابط وتداعيات بين المعلومات الجديدة والمعلومات السابقة . والناس تستخدم هذه الاستراتيجيات فى حفظ أرقام بطاقاتهم الشخصية وحسابهم فى البنك ورقم التأمين الاجتماعى .</a:t>
            </a:r>
            <a:endParaRPr lang="en-US" sz="3600" dirty="0"/>
          </a:p>
        </p:txBody>
      </p:sp>
    </p:spTree>
    <p:extLst>
      <p:ext uri="{BB962C8B-B14F-4D97-AF65-F5344CB8AC3E}">
        <p14:creationId xmlns:p14="http://schemas.microsoft.com/office/powerpoint/2010/main" val="2630524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620688"/>
            <a:ext cx="7596336" cy="6186309"/>
          </a:xfrm>
          <a:prstGeom prst="rect">
            <a:avLst/>
          </a:prstGeom>
        </p:spPr>
        <p:txBody>
          <a:bodyPr wrap="square">
            <a:spAutoFit/>
          </a:bodyPr>
          <a:lstStyle/>
          <a:p>
            <a:pPr algn="just" rtl="1"/>
            <a:r>
              <a:rPr lang="ar-SA" sz="3600" b="1" dirty="0"/>
              <a:t>ومن استراتيجيات التفضيل والتوضيح ما يعرف بطريقة </a:t>
            </a:r>
            <a:r>
              <a:rPr lang="en-US" sz="3600" b="1" dirty="0"/>
              <a:t>Pq4r</a:t>
            </a:r>
            <a:r>
              <a:rPr lang="ar-SA" sz="3600" b="1" dirty="0"/>
              <a:t> فى المذاكرة . وهذه الطريقة تستخدم لتساعد التلاميذ على حفظ وتذكر ما يقرأون وحرف </a:t>
            </a:r>
            <a:r>
              <a:rPr lang="en-US" sz="3600" b="1" dirty="0"/>
              <a:t>P</a:t>
            </a:r>
            <a:r>
              <a:rPr lang="ar-SA" sz="3600" b="1" dirty="0"/>
              <a:t> ( </a:t>
            </a:r>
            <a:r>
              <a:rPr lang="en-US" sz="3600" b="1" dirty="0"/>
              <a:t>preview</a:t>
            </a:r>
            <a:r>
              <a:rPr lang="ar-SA" sz="3600" b="1" dirty="0"/>
              <a:t> ) معناه إلقاء نظرة تمهيدية على الموضوع وقراءة معالمه الأساسية ، والحرف </a:t>
            </a:r>
            <a:r>
              <a:rPr lang="en-US" sz="3600" b="1" dirty="0"/>
              <a:t>Q</a:t>
            </a:r>
            <a:r>
              <a:rPr lang="ar-SA" sz="3600" b="1" dirty="0"/>
              <a:t> ( </a:t>
            </a:r>
            <a:r>
              <a:rPr lang="en-US" sz="3600" b="1" dirty="0"/>
              <a:t>question</a:t>
            </a:r>
            <a:r>
              <a:rPr lang="ar-SA" sz="3600" b="1" dirty="0"/>
              <a:t> ) يعنى طرح أسئلة ، والعنصر </a:t>
            </a:r>
            <a:r>
              <a:rPr lang="en-US" sz="3600" b="1" dirty="0"/>
              <a:t>4R</a:t>
            </a:r>
            <a:r>
              <a:rPr lang="ar-SA" sz="3600" b="1" dirty="0"/>
              <a:t> يتألف من أربع كلمات تبدأ كل منها ب </a:t>
            </a:r>
            <a:r>
              <a:rPr lang="en-US" sz="3600" b="1" dirty="0"/>
              <a:t>R</a:t>
            </a:r>
            <a:r>
              <a:rPr lang="ar-SA" sz="3600" b="1" dirty="0"/>
              <a:t> اقرأ </a:t>
            </a:r>
            <a:r>
              <a:rPr lang="en-US" sz="3600" b="1" dirty="0"/>
              <a:t>Read</a:t>
            </a:r>
            <a:r>
              <a:rPr lang="ar-SA" sz="3600" b="1" dirty="0"/>
              <a:t> ، وتصور بصريا </a:t>
            </a:r>
            <a:r>
              <a:rPr lang="en-US" sz="3600" b="1" dirty="0"/>
              <a:t>Reflect</a:t>
            </a:r>
            <a:r>
              <a:rPr lang="ar-SA" sz="3600" b="1" dirty="0"/>
              <a:t> وسمع </a:t>
            </a:r>
            <a:r>
              <a:rPr lang="en-US" sz="3600" b="1" dirty="0"/>
              <a:t>Recite</a:t>
            </a:r>
            <a:r>
              <a:rPr lang="ar-SA" sz="3600" b="1" dirty="0"/>
              <a:t> وراجع </a:t>
            </a:r>
            <a:r>
              <a:rPr lang="en-US" sz="3600" b="1" dirty="0"/>
              <a:t>Review</a:t>
            </a:r>
            <a:r>
              <a:rPr lang="ar-SA" sz="3600" b="1" dirty="0"/>
              <a:t> . والتلميذ الذى يستخدم هذه الطريقة يتم تعليمه بحيث يعالج الموضوع الذى يقرأه ويستذكره </a:t>
            </a:r>
            <a:endParaRPr lang="ar-EG" sz="3600" dirty="0"/>
          </a:p>
        </p:txBody>
      </p:sp>
    </p:spTree>
    <p:extLst>
      <p:ext uri="{BB962C8B-B14F-4D97-AF65-F5344CB8AC3E}">
        <p14:creationId xmlns:p14="http://schemas.microsoft.com/office/powerpoint/2010/main" val="359476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9705" y="404664"/>
            <a:ext cx="4665060" cy="830997"/>
          </a:xfrm>
          <a:prstGeom prst="rect">
            <a:avLst/>
          </a:prstGeom>
        </p:spPr>
        <p:txBody>
          <a:bodyPr wrap="none">
            <a:spAutoFit/>
          </a:bodyPr>
          <a:lstStyle/>
          <a:p>
            <a:pPr algn="r" rtl="1"/>
            <a:r>
              <a:rPr lang="ar-EG" sz="4800" b="1" dirty="0">
                <a:latin typeface="Arial" panose="020B0604020202020204" pitchFamily="34" charset="0"/>
                <a:cs typeface="Arial" panose="020B0604020202020204" pitchFamily="34" charset="0"/>
              </a:rPr>
              <a:t>- </a:t>
            </a:r>
            <a:r>
              <a:rPr lang="ar-SA" sz="4800" b="1" dirty="0">
                <a:latin typeface="Arial" panose="020B0604020202020204" pitchFamily="34" charset="0"/>
                <a:cs typeface="Arial" panose="020B0604020202020204" pitchFamily="34" charset="0"/>
              </a:rPr>
              <a:t>استراتيجيات التنظيم </a:t>
            </a:r>
            <a:endParaRPr lang="en-US" sz="4800" dirty="0">
              <a:latin typeface="Arial" panose="020B0604020202020204" pitchFamily="34" charset="0"/>
              <a:cs typeface="Arial" panose="020B0604020202020204" pitchFamily="34" charset="0"/>
            </a:endParaRPr>
          </a:p>
        </p:txBody>
      </p:sp>
      <p:sp>
        <p:nvSpPr>
          <p:cNvPr id="3" name="Rectangle 2"/>
          <p:cNvSpPr/>
          <p:nvPr/>
        </p:nvSpPr>
        <p:spPr>
          <a:xfrm>
            <a:off x="683568" y="1412776"/>
            <a:ext cx="7668344" cy="5016758"/>
          </a:xfrm>
          <a:prstGeom prst="rect">
            <a:avLst/>
          </a:prstGeom>
        </p:spPr>
        <p:txBody>
          <a:bodyPr wrap="square">
            <a:spAutoFit/>
          </a:bodyPr>
          <a:lstStyle/>
          <a:p>
            <a:pPr algn="just" rtl="1"/>
            <a:r>
              <a:rPr lang="ar-SA" sz="4000" b="1" dirty="0"/>
              <a:t>وهذه الاستراتيجيات تستهدف مساعدة المتعلمين على زيادة معنى المواد الجديدة وذلك فى الأساس بغرض بنيات تنظيمية جديدة على المواد . واستراتيجيات التنظيم قد تتألف من اعادة تجميع الأفكار أو المصطلحات أو تصنيفها أو تقسيمها إلى مجموعات فرعية أصغر . ومن استراتيجيات التنظيم الشائعة تلخيص مخطط للموضوع</a:t>
            </a:r>
            <a:endParaRPr lang="ar-EG" sz="4000" dirty="0"/>
          </a:p>
        </p:txBody>
      </p:sp>
    </p:spTree>
    <p:extLst>
      <p:ext uri="{BB962C8B-B14F-4D97-AF65-F5344CB8AC3E}">
        <p14:creationId xmlns:p14="http://schemas.microsoft.com/office/powerpoint/2010/main" val="2630524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60361" y="260648"/>
            <a:ext cx="4556055" cy="646331"/>
          </a:xfrm>
          <a:prstGeom prst="rect">
            <a:avLst/>
          </a:prstGeom>
        </p:spPr>
        <p:txBody>
          <a:bodyPr wrap="none">
            <a:spAutoFit/>
          </a:bodyPr>
          <a:lstStyle/>
          <a:p>
            <a:pPr algn="r" rtl="1"/>
            <a:r>
              <a:rPr lang="ar-EG" sz="3600" b="1" dirty="0">
                <a:latin typeface="Arial" panose="020B0604020202020204" pitchFamily="34" charset="0"/>
                <a:cs typeface="Arial" panose="020B0604020202020204" pitchFamily="34" charset="0"/>
              </a:rPr>
              <a:t>- </a:t>
            </a:r>
            <a:r>
              <a:rPr lang="ar-SA" sz="3600" b="1" dirty="0">
                <a:latin typeface="Arial" panose="020B0604020202020204" pitchFamily="34" charset="0"/>
                <a:cs typeface="Arial" panose="020B0604020202020204" pitchFamily="34" charset="0"/>
              </a:rPr>
              <a:t>الاستراتيجيات الميتامعرفية </a:t>
            </a:r>
            <a:endParaRPr lang="en-US" sz="3600" dirty="0">
              <a:latin typeface="Arial" panose="020B0604020202020204" pitchFamily="34" charset="0"/>
              <a:cs typeface="Arial" panose="020B0604020202020204" pitchFamily="34" charset="0"/>
            </a:endParaRPr>
          </a:p>
        </p:txBody>
      </p:sp>
      <p:sp>
        <p:nvSpPr>
          <p:cNvPr id="3" name="Rectangle 2"/>
          <p:cNvSpPr/>
          <p:nvPr/>
        </p:nvSpPr>
        <p:spPr>
          <a:xfrm>
            <a:off x="683568" y="1124402"/>
            <a:ext cx="7920880" cy="5509200"/>
          </a:xfrm>
          <a:prstGeom prst="rect">
            <a:avLst/>
          </a:prstGeom>
        </p:spPr>
        <p:txBody>
          <a:bodyPr wrap="square">
            <a:spAutoFit/>
          </a:bodyPr>
          <a:lstStyle/>
          <a:p>
            <a:pPr algn="just" rtl="1"/>
            <a:r>
              <a:rPr lang="ar-SA" sz="3200" b="1" dirty="0"/>
              <a:t>ويقصد بالميتامعرفية تفكير المتعلمين عن تفكيرهم وقدراتهم على استخدام استراتيجيات تعلم معينة على نحو مناسب . قدم لنا فلافل </a:t>
            </a:r>
            <a:r>
              <a:rPr lang="en-US" sz="3200" b="1" dirty="0" err="1"/>
              <a:t>Flavel</a:t>
            </a:r>
            <a:r>
              <a:rPr lang="ar-SA" sz="3200" b="1" dirty="0"/>
              <a:t> (1985) تعريفا أكثر اكتمالا حين كتب قائلا : إن ما بعد المعرفة أو ما وراءها أى الميتامعرفية هى:</a:t>
            </a:r>
            <a:endParaRPr lang="en-US" sz="3200" dirty="0"/>
          </a:p>
          <a:p>
            <a:pPr algn="just" rtl="1"/>
            <a:r>
              <a:rPr lang="ar-SA" sz="3200" b="1" dirty="0"/>
              <a:t>" معرفة الفرد التى تتعلق بعملياته المعرفية ونواتجه أو أى شىء يتصل بها ، مثل خصائص المعلومات أو البيانات التى تتعلق بالتعلم وتلائمه... وتشير ما بعد المعرفة من بين أشياء أخرى . إلى المراقبة النشطة والتنظيم اللاحق وتناغم هذه العمليات فى علاقتها بهدف معرفى تتعلق به ، وعادة ما يكون ذلك فى خدمة هدف عيانى" .</a:t>
            </a:r>
            <a:endParaRPr lang="en-US" sz="3200" dirty="0"/>
          </a:p>
        </p:txBody>
      </p:sp>
    </p:spTree>
    <p:extLst>
      <p:ext uri="{BB962C8B-B14F-4D97-AF65-F5344CB8AC3E}">
        <p14:creationId xmlns:p14="http://schemas.microsoft.com/office/powerpoint/2010/main" val="2630524304"/>
      </p:ext>
    </p:extLst>
  </p:cSld>
  <p:clrMapOvr>
    <a:masterClrMapping/>
  </p:clrMapOvr>
</p:sld>
</file>

<file path=ppt/theme/theme1.xml><?xml version="1.0" encoding="utf-8"?>
<a:theme xmlns:a="http://schemas.openxmlformats.org/drawingml/2006/main" name="Quill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12</TotalTime>
  <Words>914</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Ienovo</cp:lastModifiedBy>
  <cp:revision>4</cp:revision>
  <cp:lastPrinted>1601-01-01T00:00:00Z</cp:lastPrinted>
  <dcterms:created xsi:type="dcterms:W3CDTF">2020-03-23T17:29:05Z</dcterms:created>
  <dcterms:modified xsi:type="dcterms:W3CDTF">2020-03-23T22:21:46Z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