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CF7A5F-5758-4A30-9DA5-0CA5EB3C463F}" type="datetimeFigureOut">
              <a:rPr lang="ar-EG" smtClean="0">
                <a:solidFill>
                  <a:prstClr val="white"/>
                </a:solidFill>
              </a:rPr>
              <a:pPr/>
              <a:t>23/07/1441</a:t>
            </a:fld>
            <a:endParaRPr lang="ar-EG">
              <a:solidFill>
                <a:prstClr val="white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E1F782-50EA-4A52-BE71-64C6EC31DCA8}" type="slidenum">
              <a:rPr lang="ar-EG" smtClean="0">
                <a:solidFill>
                  <a:prstClr val="white"/>
                </a:solidFill>
              </a:rPr>
              <a:pPr/>
              <a:t>‹#›</a:t>
            </a:fld>
            <a:endParaRPr lang="ar-EG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800" y="1196752"/>
            <a:ext cx="588450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4800" dirty="0">
                <a:solidFill>
                  <a:schemeClr val="accent2">
                    <a:lumMod val="20000"/>
                    <a:lumOff val="80000"/>
                  </a:schemeClr>
                </a:solidFill>
                <a:cs typeface="PT Bold Heading" panose="02010400000000000000" pitchFamily="2" charset="-78"/>
              </a:rPr>
              <a:t>اضطرابات نفسية للاطفال</a:t>
            </a:r>
          </a:p>
          <a:p>
            <a:pPr algn="ctr">
              <a:lnSpc>
                <a:spcPct val="115000"/>
              </a:lnSpc>
            </a:pPr>
            <a:endParaRPr lang="ar-EG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ar-EG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الفرقة الرابعة</a:t>
            </a:r>
          </a:p>
          <a:p>
            <a:pPr algn="ctr">
              <a:lnSpc>
                <a:spcPct val="115000"/>
              </a:lnSpc>
            </a:pPr>
            <a:endParaRPr lang="ar-EG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ar-EG" sz="4800" dirty="0">
                <a:solidFill>
                  <a:schemeClr val="accent2">
                    <a:lumMod val="20000"/>
                    <a:lumOff val="80000"/>
                  </a:schemeClr>
                </a:solidFill>
                <a:cs typeface="PT Bold Heading" panose="02010400000000000000" pitchFamily="2" charset="-78"/>
              </a:rPr>
              <a:t>د.عفاف حسن</a:t>
            </a:r>
            <a:endParaRPr lang="en-US" sz="4800" dirty="0">
              <a:solidFill>
                <a:schemeClr val="accent2">
                  <a:lumMod val="20000"/>
                  <a:lumOff val="80000"/>
                </a:schemeClr>
              </a:solidFill>
              <a:cs typeface="PT Bold Heading" panose="02010400000000000000" pitchFamily="2" charset="-78"/>
            </a:endParaRPr>
          </a:p>
        </p:txBody>
      </p:sp>
      <p:pic>
        <p:nvPicPr>
          <p:cNvPr id="5" name="Picture 4" descr="نتيجة بحث الصور عن جامعة بنها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22413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نتيجة بحث الصور عن اداب بنها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5177"/>
            <a:ext cx="1196168" cy="6755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79512" y="2113686"/>
            <a:ext cx="3096344" cy="4051618"/>
            <a:chOff x="467545" y="1484784"/>
            <a:chExt cx="2304256" cy="405161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1484784"/>
              <a:ext cx="2304256" cy="2160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3645023"/>
              <a:ext cx="2304255" cy="189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05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568952" cy="6168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>
                <a:solidFill>
                  <a:srgbClr val="FFFF00"/>
                </a:solidFill>
                <a:cs typeface="PT Bold Heading" panose="02010400000000000000" pitchFamily="2" charset="-78"/>
              </a:rPr>
              <a:t>نوبات الغضب والبكاء</a:t>
            </a:r>
            <a:endParaRPr lang="en-US" sz="4400" b="1" dirty="0">
              <a:solidFill>
                <a:srgbClr val="FFFF00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EG" sz="4000" b="1" dirty="0">
                <a:cs typeface="PT Bold Heading" panose="02010400000000000000" pitchFamily="2" charset="-78"/>
              </a:rPr>
              <a:t>-</a:t>
            </a:r>
            <a:r>
              <a:rPr lang="ar-EG" sz="4000" b="1" dirty="0">
                <a:solidFill>
                  <a:srgbClr val="FF0000"/>
                </a:solidFill>
                <a:cs typeface="PT Bold Heading" panose="02010400000000000000" pitchFamily="2" charset="-78"/>
              </a:rPr>
              <a:t> </a:t>
            </a:r>
            <a:r>
              <a:rPr lang="ar-SA" sz="4000" b="1" dirty="0">
                <a:cs typeface="PT Bold Heading" panose="02010400000000000000" pitchFamily="2" charset="-78"/>
              </a:rPr>
              <a:t>تطور نوبات الغضب للأطفال مع تطور نموهم</a:t>
            </a:r>
            <a:endParaRPr lang="en-US" sz="4000" b="1" dirty="0"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SA" sz="4000" b="1" dirty="0">
                <a:cs typeface="PT Bold Heading" panose="02010400000000000000" pitchFamily="2" charset="-78"/>
              </a:rPr>
              <a:t> </a:t>
            </a:r>
            <a:r>
              <a:rPr lang="ar-EG" sz="4000" b="1" dirty="0">
                <a:cs typeface="PT Bold Heading" panose="02010400000000000000" pitchFamily="2" charset="-78"/>
              </a:rPr>
              <a:t>- </a:t>
            </a:r>
            <a:r>
              <a:rPr lang="ar-SA" sz="4000" b="1" dirty="0">
                <a:cs typeface="PT Bold Heading" panose="02010400000000000000" pitchFamily="2" charset="-78"/>
              </a:rPr>
              <a:t>مظاهر نوبات الغضب عند الاطفال</a:t>
            </a:r>
            <a:endParaRPr lang="en-US" sz="4000" b="1" dirty="0"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EG" sz="4000" b="1" dirty="0">
                <a:cs typeface="PT Bold Heading" panose="02010400000000000000" pitchFamily="2" charset="-78"/>
              </a:rPr>
              <a:t>- </a:t>
            </a:r>
            <a:r>
              <a:rPr lang="ar-SA" sz="4000" b="1" dirty="0">
                <a:cs typeface="PT Bold Heading" panose="02010400000000000000" pitchFamily="2" charset="-78"/>
              </a:rPr>
              <a:t>اساليب الغضب عند الاطفال في المرحلة الابتدائية</a:t>
            </a:r>
            <a:endParaRPr lang="en-US" sz="4000" b="1" dirty="0"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EG" sz="4000" b="1" dirty="0">
                <a:cs typeface="PT Bold Heading" panose="02010400000000000000" pitchFamily="2" charset="-78"/>
              </a:rPr>
              <a:t>- </a:t>
            </a:r>
            <a:r>
              <a:rPr lang="ar-SA" sz="4000" b="1" dirty="0">
                <a:cs typeface="PT Bold Heading" panose="02010400000000000000" pitchFamily="2" charset="-78"/>
              </a:rPr>
              <a:t>العوامل التي تساعد على ظهور نوبات الغضب عند الاطفال</a:t>
            </a:r>
            <a:endParaRPr lang="en-US" sz="4000" b="1" dirty="0"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EG" sz="4000" b="1" dirty="0">
                <a:cs typeface="PT Bold Heading" panose="02010400000000000000" pitchFamily="2" charset="-78"/>
              </a:rPr>
              <a:t>- </a:t>
            </a:r>
            <a:r>
              <a:rPr lang="ar-SA" sz="4000" b="1" dirty="0">
                <a:cs typeface="PT Bold Heading" panose="02010400000000000000" pitchFamily="2" charset="-78"/>
              </a:rPr>
              <a:t>دور الام لتجنب نوبات الغضب عند الطفل</a:t>
            </a:r>
            <a:endParaRPr lang="en-US" sz="4000" b="1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420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824" y="548680"/>
            <a:ext cx="8496944" cy="508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400" b="1" dirty="0">
                <a:solidFill>
                  <a:srgbClr val="92D050"/>
                </a:solidFill>
                <a:cs typeface="PT Bold Heading" panose="02010400000000000000" pitchFamily="2" charset="-78"/>
              </a:rPr>
              <a:t>نوبات الغضب والبكاء</a:t>
            </a:r>
            <a:endParaRPr lang="en-US" sz="4400" b="1" dirty="0">
              <a:solidFill>
                <a:srgbClr val="92D050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 ان نوبات الغضب التي يعبر بها الطفل عن احتياجه اذا ظهرت بصوره شديده مشوبة بالخوف يعبر عنها بالانفجارات الانفعالية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606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56668"/>
            <a:ext cx="8568952" cy="6168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ar-SA" sz="1600" dirty="0">
                <a:solidFill>
                  <a:srgbClr val="92D050"/>
                </a:solidFill>
              </a:rPr>
              <a:t> </a:t>
            </a:r>
            <a:r>
              <a:rPr lang="ar-SA" sz="4000" b="1" dirty="0">
                <a:solidFill>
                  <a:srgbClr val="92D050"/>
                </a:solidFill>
                <a:cs typeface="PT Bold Heading" panose="02010400000000000000" pitchFamily="2" charset="-78"/>
              </a:rPr>
              <a:t>تطور نوبات الغضب للأطفال مع تطور نموهم</a:t>
            </a:r>
            <a:endParaRPr lang="en-US" sz="4000" b="1" dirty="0">
              <a:solidFill>
                <a:srgbClr val="92D050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SA" sz="4000" b="1" dirty="0">
                <a:solidFill>
                  <a:prstClr val="white"/>
                </a:solidFill>
                <a:cs typeface="PT Bold Heading" panose="02010400000000000000" pitchFamily="2" charset="-78"/>
              </a:rPr>
              <a:t> 1- الفترة بين الشهر السادس والسنه الثالثة من حياه الطفل نجده  يغضب ويثور اذا لم تتحقق رغباته  خصوصا الفسيولوجية او اذا ترك وحيدا</a:t>
            </a:r>
            <a:endParaRPr lang="en-US" sz="40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SA" sz="4000" b="1" dirty="0">
                <a:solidFill>
                  <a:prstClr val="white"/>
                </a:solidFill>
                <a:cs typeface="PT Bold Heading" panose="02010400000000000000" pitchFamily="2" charset="-78"/>
              </a:rPr>
              <a:t>2- في الفترة من الرابعة الى الثامنة من العمر</a:t>
            </a:r>
            <a:endParaRPr lang="en-US" sz="40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ar-SA" sz="4000" b="1" dirty="0">
                <a:solidFill>
                  <a:prstClr val="white"/>
                </a:solidFill>
                <a:cs typeface="PT Bold Heading" panose="02010400000000000000" pitchFamily="2" charset="-78"/>
              </a:rPr>
              <a:t> يغضب عندما يغسل له وجه او اثناء الاستحمام او عند خلع ملابسه او تنظيف اسنانه او تمشيط شعره</a:t>
            </a:r>
            <a:endParaRPr lang="en-US" sz="40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62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01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>
                <a:solidFill>
                  <a:srgbClr val="92D050"/>
                </a:solidFill>
                <a:cs typeface="PT Bold Heading" panose="02010400000000000000" pitchFamily="2" charset="-78"/>
              </a:rPr>
              <a:t>مظاهر نوبات الغضب عند الاطفال</a:t>
            </a:r>
            <a:endParaRPr lang="en-US" sz="4400" b="1" dirty="0">
              <a:solidFill>
                <a:srgbClr val="92D050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1- من  ثلاث الي خمس سنوات</a:t>
            </a:r>
            <a:endParaRPr lang="en-US" sz="4400" b="1" dirty="0">
              <a:solidFill>
                <a:srgbClr val="FFC000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 ضرب اليدين- العض على الانامل- الرفس- القفز  - الضرب - القاء الجسم على الارض ويصاحبها البكاء والصراخ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2- من ست الى تسع سنوات</a:t>
            </a:r>
            <a:endParaRPr lang="en-US" sz="4400" b="1" dirty="0">
              <a:solidFill>
                <a:srgbClr val="FFC000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 يظهرون غضبهم  بالعناد  - الهياج   - الملل -  الاكتئاب والخمول -  الشكوى من الشعور بالاضطهاد</a:t>
            </a:r>
            <a:endParaRPr lang="ar-EG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155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96064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400" b="1" dirty="0">
                <a:solidFill>
                  <a:srgbClr val="92D050"/>
                </a:solidFill>
                <a:cs typeface="PT Bold Heading" panose="02010400000000000000" pitchFamily="2" charset="-78"/>
              </a:rPr>
              <a:t>ويمكن تلخيص  اساليب الغضب عند الاطفال في المرحلة الابتدائية </a:t>
            </a: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في اسلوبي</a:t>
            </a:r>
            <a:r>
              <a:rPr lang="ar-EG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:</a:t>
            </a:r>
          </a:p>
          <a:p>
            <a:pPr algn="just"/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EG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-</a:t>
            </a:r>
            <a:r>
              <a:rPr lang="ar-SA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الاول ( ايجابي)</a:t>
            </a:r>
            <a:r>
              <a:rPr lang="ar-EG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:-</a:t>
            </a: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  يتميز بالثورة والصراخ والرفص  واتلاف  الاشياء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EG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-</a:t>
            </a:r>
            <a:r>
              <a:rPr lang="ar-EG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ar-SA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الثاني( سلبي)</a:t>
            </a:r>
            <a:r>
              <a:rPr lang="ar-EG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:-</a:t>
            </a:r>
            <a:r>
              <a:rPr lang="ar-SA" sz="4400" b="1" dirty="0">
                <a:solidFill>
                  <a:srgbClr val="FFC000"/>
                </a:solidFill>
                <a:cs typeface="PT Bold Heading" panose="02010400000000000000" pitchFamily="2" charset="-78"/>
              </a:rPr>
              <a:t> </a:t>
            </a: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يتميز بالانسحاب - الانزواء -  التجهم-  الاضراب عن الاكل والأخذ والعطاء</a:t>
            </a:r>
            <a:endParaRPr lang="ar-EG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652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78497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400" b="1" dirty="0">
                <a:solidFill>
                  <a:srgbClr val="92D050"/>
                </a:solidFill>
                <a:cs typeface="PT Bold Heading" panose="02010400000000000000" pitchFamily="2" charset="-78"/>
              </a:rPr>
              <a:t>العوامل التي تساعد على ظهور نوبات الغضب عند الاطفال</a:t>
            </a:r>
            <a:endParaRPr lang="en-US" sz="4400" b="1" dirty="0">
              <a:solidFill>
                <a:srgbClr val="92D050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1-الخلافات الأسرية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2-  تعدد السلطة الضابطة لسلوك الطفل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3-  السلطة الضابطة المتغيرة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4-  عصبية الاباء وكثرة نقض الابناء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5-  التدليل والحماية الزائدة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6-  الضعف العام والتشوهات الخلقية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7-   افتقاد الطفل اهتمام الوالدين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/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8-  ضعف الحالة الصحية للطفل</a:t>
            </a:r>
            <a:endParaRPr lang="ar-EG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941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739"/>
            <a:ext cx="8784976" cy="7114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dirty="0">
                <a:solidFill>
                  <a:srgbClr val="92D050"/>
                </a:solidFill>
              </a:rPr>
              <a:t> </a:t>
            </a:r>
            <a:r>
              <a:rPr lang="ar-SA" sz="4400" b="1" dirty="0">
                <a:solidFill>
                  <a:srgbClr val="92D050"/>
                </a:solidFill>
                <a:cs typeface="PT Bold Heading" panose="02010400000000000000" pitchFamily="2" charset="-78"/>
              </a:rPr>
              <a:t>دور الام لتجنب نوبات الغضب عند الطفل</a:t>
            </a:r>
            <a:endParaRPr lang="en-US" sz="4400" b="1" dirty="0">
              <a:solidFill>
                <a:srgbClr val="92D050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1-  عليها ان تحافظ على هدها اثناء نوبه الغضب التي يجتازها  ابنها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2-  لا تزيق ابنها حلاوة الانتصار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3- ان تقلل من اوامرها ومطالبها من الطفل والا تصر على اطاعته لها فى كل المواقف 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243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764704"/>
            <a:ext cx="8640960" cy="508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4-   الا تكثر من الوقوف  في سبيل تحقيق رغباته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5-  عليها الا تراقب ابنها  وتتجنب اثارته بقدر الامكان وتوجه انتباه الى اشياء محببه الى نفسه وتشغله بها </a:t>
            </a:r>
            <a:endParaRPr lang="en-US" sz="4400" b="1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169387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43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Ienovo</dc:creator>
  <cp:lastModifiedBy>Ienovo</cp:lastModifiedBy>
  <cp:revision>4</cp:revision>
  <dcterms:created xsi:type="dcterms:W3CDTF">2020-03-17T01:12:37Z</dcterms:created>
  <dcterms:modified xsi:type="dcterms:W3CDTF">2020-03-17T02:09:53Z</dcterms:modified>
</cp:coreProperties>
</file>