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7" r:id="rId2"/>
    <p:sldId id="287" r:id="rId3"/>
    <p:sldId id="289" r:id="rId4"/>
    <p:sldId id="290" r:id="rId5"/>
    <p:sldId id="291" r:id="rId6"/>
    <p:sldId id="292" r:id="rId7"/>
    <p:sldId id="293" r:id="rId8"/>
    <p:sldId id="294" r:id="rId9"/>
    <p:sldId id="295" r:id="rId10"/>
    <p:sldId id="296" r:id="rId11"/>
    <p:sldId id="297" r:id="rId12"/>
    <p:sldId id="298"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3E1F782-50EA-4A52-BE71-64C6EC31DCA8}" type="slidenum">
              <a:rPr lang="ar-EG" smtClean="0">
                <a:solidFill>
                  <a:prstClr val="white"/>
                </a:solidFill>
              </a:rPr>
              <a:pPr/>
              <a:t>‹#›</a:t>
            </a:fld>
            <a:endParaRPr lang="ar-EG">
              <a:solidFill>
                <a:prstClr val="white"/>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ar-EG">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5" name="Footer Placeholder 4"/>
          <p:cNvSpPr>
            <a:spLocks noGrp="1"/>
          </p:cNvSpPr>
          <p:nvPr>
            <p:ph type="ftr" sz="quarter" idx="11"/>
          </p:nvPr>
        </p:nvSpPr>
        <p:spPr/>
        <p:txBody>
          <a:bodyPr/>
          <a:lstStyle>
            <a:extLst/>
          </a:lstStyle>
          <a:p>
            <a:endParaRPr lang="ar-EG">
              <a:solidFill>
                <a:prstClr val="white"/>
              </a:solidFill>
            </a:endParaRPr>
          </a:p>
        </p:txBody>
      </p:sp>
      <p:sp>
        <p:nvSpPr>
          <p:cNvPr id="6" name="Slide Number Placeholder 5"/>
          <p:cNvSpPr>
            <a:spLocks noGrp="1"/>
          </p:cNvSpPr>
          <p:nvPr>
            <p:ph type="sldNum" sz="quarter" idx="12"/>
          </p:nvPr>
        </p:nvSpPr>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5" name="Footer Placeholder 4"/>
          <p:cNvSpPr>
            <a:spLocks noGrp="1"/>
          </p:cNvSpPr>
          <p:nvPr>
            <p:ph type="ftr" sz="quarter" idx="11"/>
          </p:nvPr>
        </p:nvSpPr>
        <p:spPr/>
        <p:txBody>
          <a:bodyPr/>
          <a:lstStyle>
            <a:extLst/>
          </a:lstStyle>
          <a:p>
            <a:endParaRPr lang="ar-EG">
              <a:solidFill>
                <a:prstClr val="white"/>
              </a:solidFill>
            </a:endParaRPr>
          </a:p>
        </p:txBody>
      </p:sp>
      <p:sp>
        <p:nvSpPr>
          <p:cNvPr id="6" name="Slide Number Placeholder 5"/>
          <p:cNvSpPr>
            <a:spLocks noGrp="1"/>
          </p:cNvSpPr>
          <p:nvPr>
            <p:ph type="sldNum" sz="quarter" idx="12"/>
          </p:nvPr>
        </p:nvSpPr>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5" name="Footer Placeholder 4"/>
          <p:cNvSpPr>
            <a:spLocks noGrp="1"/>
          </p:cNvSpPr>
          <p:nvPr>
            <p:ph type="ftr" sz="quarter" idx="11"/>
          </p:nvPr>
        </p:nvSpPr>
        <p:spPr/>
        <p:txBody>
          <a:bodyPr/>
          <a:lstStyle>
            <a:extLst/>
          </a:lstStyle>
          <a:p>
            <a:endParaRPr lang="ar-EG">
              <a:solidFill>
                <a:prstClr val="white"/>
              </a:solidFill>
            </a:endParaRPr>
          </a:p>
        </p:txBody>
      </p:sp>
      <p:sp>
        <p:nvSpPr>
          <p:cNvPr id="6" name="Slide Number Placeholder 5"/>
          <p:cNvSpPr>
            <a:spLocks noGrp="1"/>
          </p:cNvSpPr>
          <p:nvPr>
            <p:ph type="sldNum" sz="quarter" idx="12"/>
          </p:nvPr>
        </p:nvSpPr>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3E1F782-50EA-4A52-BE71-64C6EC31DCA8}" type="slidenum">
              <a:rPr lang="ar-EG" smtClean="0">
                <a:solidFill>
                  <a:prstClr val="white"/>
                </a:solidFill>
              </a:rPr>
              <a:pPr/>
              <a:t>‹#›</a:t>
            </a:fld>
            <a:endParaRPr lang="ar-EG">
              <a:solidFill>
                <a:prstClr val="white"/>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ar-EG">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6" name="Footer Placeholder 5"/>
          <p:cNvSpPr>
            <a:spLocks noGrp="1"/>
          </p:cNvSpPr>
          <p:nvPr>
            <p:ph type="ftr" sz="quarter" idx="11"/>
          </p:nvPr>
        </p:nvSpPr>
        <p:spPr/>
        <p:txBody>
          <a:bodyPr/>
          <a:lstStyle>
            <a:extLst/>
          </a:lstStyle>
          <a:p>
            <a:endParaRPr lang="ar-EG">
              <a:solidFill>
                <a:prstClr val="white"/>
              </a:solidFill>
            </a:endParaRP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8" name="Footer Placeholder 7"/>
          <p:cNvSpPr>
            <a:spLocks noGrp="1"/>
          </p:cNvSpPr>
          <p:nvPr>
            <p:ph type="ftr" sz="quarter" idx="11"/>
          </p:nvPr>
        </p:nvSpPr>
        <p:spPr/>
        <p:txBody>
          <a:bodyPr/>
          <a:lstStyle>
            <a:extLst/>
          </a:lstStyle>
          <a:p>
            <a:endParaRPr lang="ar-EG">
              <a:solidFill>
                <a:prstClr val="white"/>
              </a:solidFill>
            </a:endParaRP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4" name="Footer Placeholder 3"/>
          <p:cNvSpPr>
            <a:spLocks noGrp="1"/>
          </p:cNvSpPr>
          <p:nvPr>
            <p:ph type="ftr" sz="quarter" idx="11"/>
          </p:nvPr>
        </p:nvSpPr>
        <p:spPr/>
        <p:txBody>
          <a:bodyPr/>
          <a:lstStyle>
            <a:extLst/>
          </a:lstStyle>
          <a:p>
            <a:endParaRPr lang="ar-EG">
              <a:solidFill>
                <a:prstClr val="white"/>
              </a:solidFill>
            </a:endParaRPr>
          </a:p>
        </p:txBody>
      </p:sp>
      <p:sp>
        <p:nvSpPr>
          <p:cNvPr id="5" name="Slide Number Placeholder 4"/>
          <p:cNvSpPr>
            <a:spLocks noGrp="1"/>
          </p:cNvSpPr>
          <p:nvPr>
            <p:ph type="sldNum" sz="quarter" idx="12"/>
          </p:nvPr>
        </p:nvSpPr>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3" name="Footer Placeholder 2"/>
          <p:cNvSpPr>
            <a:spLocks noGrp="1"/>
          </p:cNvSpPr>
          <p:nvPr>
            <p:ph type="ftr" sz="quarter" idx="11"/>
          </p:nvPr>
        </p:nvSpPr>
        <p:spPr/>
        <p:txBody>
          <a:bodyPr/>
          <a:lstStyle>
            <a:extLst/>
          </a:lstStyle>
          <a:p>
            <a:endParaRPr lang="ar-EG">
              <a:solidFill>
                <a:prstClr val="white"/>
              </a:solidFill>
            </a:endParaRPr>
          </a:p>
        </p:txBody>
      </p:sp>
      <p:sp>
        <p:nvSpPr>
          <p:cNvPr id="4" name="Slide Number Placeholder 3"/>
          <p:cNvSpPr>
            <a:spLocks noGrp="1"/>
          </p:cNvSpPr>
          <p:nvPr>
            <p:ph type="sldNum" sz="quarter" idx="12"/>
          </p:nvPr>
        </p:nvSpPr>
        <p:spPr/>
        <p:txBody>
          <a:bodyPr/>
          <a:lstStyle>
            <a:extLst/>
          </a:lstStyle>
          <a:p>
            <a:fld id="{E3E1F782-50EA-4A52-BE71-64C6EC31DCA8}" type="slidenum">
              <a:rPr lang="ar-EG" smtClean="0">
                <a:solidFill>
                  <a:prstClr val="white"/>
                </a:solidFill>
              </a:rPr>
              <a:pPr/>
              <a:t>‹#›</a:t>
            </a:fld>
            <a:endParaRPr lang="ar-EG">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3E1F782-50EA-4A52-BE71-64C6EC31DCA8}" type="slidenum">
              <a:rPr lang="ar-EG" smtClean="0">
                <a:solidFill>
                  <a:prstClr val="white"/>
                </a:solidFill>
              </a:rPr>
              <a:pPr/>
              <a:t>‹#›</a:t>
            </a:fld>
            <a:endParaRPr lang="ar-EG">
              <a:solidFill>
                <a:prstClr val="white"/>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ar-EG">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3E1F782-50EA-4A52-BE71-64C6EC31DCA8}" type="slidenum">
              <a:rPr lang="ar-EG" smtClean="0">
                <a:solidFill>
                  <a:prstClr val="white"/>
                </a:solidFill>
              </a:rPr>
              <a:pPr/>
              <a:t>‹#›</a:t>
            </a:fld>
            <a:endParaRPr lang="ar-EG">
              <a:solidFill>
                <a:prstClr val="white"/>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ar-EG">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EG">
              <a:solidFill>
                <a:prstClr val="white"/>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CCF7A5F-5758-4A30-9DA5-0CA5EB3C463F}" type="datetimeFigureOut">
              <a:rPr lang="ar-EG" smtClean="0">
                <a:solidFill>
                  <a:prstClr val="white"/>
                </a:solidFill>
              </a:rPr>
              <a:pPr/>
              <a:t>23/07/1441</a:t>
            </a:fld>
            <a:endParaRPr lang="ar-EG">
              <a:solidFill>
                <a:prstClr val="white"/>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3E1F782-50EA-4A52-BE71-64C6EC31DCA8}" type="slidenum">
              <a:rPr lang="ar-EG" smtClean="0">
                <a:solidFill>
                  <a:prstClr val="white"/>
                </a:solidFill>
              </a:rPr>
              <a:pPr/>
              <a:t>‹#›</a:t>
            </a:fld>
            <a:endParaRPr lang="ar-EG">
              <a:solidFill>
                <a:prstClr val="white"/>
              </a:solidFill>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1800" y="1196752"/>
            <a:ext cx="5884502" cy="4339650"/>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علم النفس التربوى</a:t>
            </a:r>
          </a:p>
          <a:p>
            <a:pPr algn="ctr">
              <a:lnSpc>
                <a:spcPct val="115000"/>
              </a:lnSpc>
            </a:pPr>
            <a:endParaRPr lang="ar-EG" sz="4800" dirty="0" smtClean="0">
              <a:solidFill>
                <a:prstClr val="white"/>
              </a:solidFill>
              <a:cs typeface="PT Bold Heading" panose="02010400000000000000" pitchFamily="2" charset="-78"/>
            </a:endParaRPr>
          </a:p>
          <a:p>
            <a:pPr algn="ctr">
              <a:lnSpc>
                <a:spcPct val="115000"/>
              </a:lnSpc>
            </a:pPr>
            <a:r>
              <a:rPr lang="ar-EG" sz="4800" dirty="0" smtClean="0">
                <a:solidFill>
                  <a:prstClr val="white"/>
                </a:solidFill>
                <a:cs typeface="PT Bold Heading" panose="02010400000000000000" pitchFamily="2" charset="-78"/>
              </a:rPr>
              <a:t>الفرقة الثانية</a:t>
            </a:r>
          </a:p>
          <a:p>
            <a:pPr algn="ctr">
              <a:lnSpc>
                <a:spcPct val="115000"/>
              </a:lnSpc>
            </a:pPr>
            <a:endParaRPr lang="ar-EG" sz="4800" dirty="0" smtClean="0">
              <a:solidFill>
                <a:prstClr val="white"/>
              </a:solidFill>
              <a:cs typeface="PT Bold Heading" panose="02010400000000000000" pitchFamily="2" charset="-78"/>
            </a:endParaRPr>
          </a:p>
          <a:p>
            <a:pPr algn="ctr">
              <a:lnSpc>
                <a:spcPct val="115000"/>
              </a:lnSpc>
            </a:pPr>
            <a:r>
              <a:rPr lang="ar-EG" sz="4800" dirty="0" smtClean="0">
                <a:solidFill>
                  <a:prstClr val="white"/>
                </a:solidFill>
                <a:cs typeface="PT Bold Heading" panose="02010400000000000000" pitchFamily="2" charset="-78"/>
              </a:rPr>
              <a:t>د.عفاف حسن</a:t>
            </a:r>
            <a:endParaRPr lang="en-US" sz="4800" dirty="0">
              <a:solidFill>
                <a:prstClr val="white"/>
              </a:solidFill>
              <a:cs typeface="PT Bold Heading" panose="02010400000000000000" pitchFamily="2" charset="-78"/>
            </a:endParaRPr>
          </a:p>
        </p:txBody>
      </p:sp>
      <p:pic>
        <p:nvPicPr>
          <p:cNvPr id="5" name="Picture 4" descr="نتيجة بحث الصور عن جامعة بنها"/>
          <p:cNvPicPr/>
          <p:nvPr/>
        </p:nvPicPr>
        <p:blipFill>
          <a:blip r:embed="rId2">
            <a:extLst>
              <a:ext uri="{28A0092B-C50C-407E-A947-70E740481C1C}">
                <a14:useLocalDpi xmlns:a14="http://schemas.microsoft.com/office/drawing/2010/main" val="0"/>
              </a:ext>
            </a:extLst>
          </a:blip>
          <a:srcRect/>
          <a:stretch>
            <a:fillRect/>
          </a:stretch>
        </p:blipFill>
        <p:spPr bwMode="auto">
          <a:xfrm>
            <a:off x="7596336" y="260648"/>
            <a:ext cx="1224136" cy="720080"/>
          </a:xfrm>
          <a:prstGeom prst="rect">
            <a:avLst/>
          </a:prstGeom>
          <a:noFill/>
          <a:ln>
            <a:noFill/>
          </a:ln>
        </p:spPr>
      </p:pic>
      <p:pic>
        <p:nvPicPr>
          <p:cNvPr id="6" name="Picture 5"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611560" y="305177"/>
            <a:ext cx="1196168" cy="675551"/>
          </a:xfrm>
          <a:prstGeom prst="rect">
            <a:avLst/>
          </a:prstGeom>
          <a:noFill/>
          <a:ln>
            <a:noFill/>
          </a:ln>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772816"/>
            <a:ext cx="3096344" cy="3763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6656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2241"/>
            <a:ext cx="8784976" cy="6740307"/>
          </a:xfrm>
          <a:prstGeom prst="rect">
            <a:avLst/>
          </a:prstGeom>
        </p:spPr>
        <p:txBody>
          <a:bodyPr wrap="square">
            <a:spAutoFit/>
          </a:bodyPr>
          <a:lstStyle/>
          <a:p>
            <a:pPr algn="just"/>
            <a:r>
              <a:rPr lang="ar-SA" sz="1600" b="1" dirty="0"/>
              <a:t> </a:t>
            </a:r>
            <a:endParaRPr lang="en-US" sz="1600" dirty="0"/>
          </a:p>
          <a:p>
            <a:pPr lvl="0" algn="just"/>
            <a:r>
              <a:rPr lang="ar-EG" sz="3200" b="1" dirty="0" smtClean="0">
                <a:cs typeface="PT Bold Heading" panose="02010400000000000000" pitchFamily="2" charset="-78"/>
              </a:rPr>
              <a:t>- </a:t>
            </a:r>
            <a:r>
              <a:rPr lang="ar-SA" sz="3200" b="1" dirty="0" smtClean="0">
                <a:cs typeface="PT Bold Heading" panose="02010400000000000000" pitchFamily="2" charset="-78"/>
              </a:rPr>
              <a:t>مستوى </a:t>
            </a:r>
            <a:r>
              <a:rPr lang="ar-SA" sz="3200" b="1" dirty="0">
                <a:cs typeface="PT Bold Heading" panose="02010400000000000000" pitchFamily="2" charset="-78"/>
              </a:rPr>
              <a:t>التحليل ويعبر هذا المستوى بأفعال مثل : يحلل – يقسم – يجزىء – يفصل – يميز .</a:t>
            </a:r>
            <a:endParaRPr lang="en-US" sz="3200" b="1" dirty="0">
              <a:cs typeface="PT Bold Heading" panose="02010400000000000000" pitchFamily="2" charset="-78"/>
            </a:endParaRPr>
          </a:p>
          <a:p>
            <a:pPr lvl="0" algn="just"/>
            <a:r>
              <a:rPr lang="ar-EG" sz="3200" b="1" dirty="0" smtClean="0">
                <a:cs typeface="PT Bold Heading" panose="02010400000000000000" pitchFamily="2" charset="-78"/>
              </a:rPr>
              <a:t>- </a:t>
            </a:r>
            <a:r>
              <a:rPr lang="ar-SA" sz="3200" b="1" dirty="0" smtClean="0">
                <a:cs typeface="PT Bold Heading" panose="02010400000000000000" pitchFamily="2" charset="-78"/>
              </a:rPr>
              <a:t>مستوى </a:t>
            </a:r>
            <a:r>
              <a:rPr lang="ar-SA" sz="3200" b="1" dirty="0">
                <a:cs typeface="PT Bold Heading" panose="02010400000000000000" pitchFamily="2" charset="-78"/>
              </a:rPr>
              <a:t>التركيب ويعبر عن هذا المستوى بأفعال مثل : يصمم – يؤلف – يجمع – يعيد تركيب – يبتكر .</a:t>
            </a:r>
            <a:endParaRPr lang="en-US" sz="3200" b="1" dirty="0">
              <a:cs typeface="PT Bold Heading" panose="02010400000000000000" pitchFamily="2" charset="-78"/>
            </a:endParaRPr>
          </a:p>
          <a:p>
            <a:pPr lvl="0" algn="just"/>
            <a:r>
              <a:rPr lang="ar-EG" sz="3200" b="1" dirty="0" smtClean="0">
                <a:cs typeface="PT Bold Heading" panose="02010400000000000000" pitchFamily="2" charset="-78"/>
              </a:rPr>
              <a:t>- </a:t>
            </a:r>
            <a:r>
              <a:rPr lang="ar-SA" sz="3200" b="1" dirty="0" smtClean="0">
                <a:cs typeface="PT Bold Heading" panose="02010400000000000000" pitchFamily="2" charset="-78"/>
              </a:rPr>
              <a:t>مستوى </a:t>
            </a:r>
            <a:r>
              <a:rPr lang="ar-SA" sz="3200" b="1" dirty="0">
                <a:cs typeface="PT Bold Heading" panose="02010400000000000000" pitchFamily="2" charset="-78"/>
              </a:rPr>
              <a:t>التقويم ويعبر عن هذا المستوى بأفعال مثل : يقيم -  ينقد – يقارن – يؤيد – يهاجم – يمدح .</a:t>
            </a:r>
            <a:endParaRPr lang="en-US" sz="3200" b="1" dirty="0">
              <a:cs typeface="PT Bold Heading" panose="02010400000000000000" pitchFamily="2" charset="-78"/>
            </a:endParaRPr>
          </a:p>
          <a:p>
            <a:pPr algn="just"/>
            <a:r>
              <a:rPr lang="ar-SA" sz="3200" b="1" dirty="0">
                <a:cs typeface="PT Bold Heading" panose="02010400000000000000" pitchFamily="2" charset="-78"/>
              </a:rPr>
              <a:t>وقد تكون التغيرات القابلة للقياس فى سلوك التلاميذ </a:t>
            </a:r>
            <a:r>
              <a:rPr lang="ar-SA" sz="3200" b="1" dirty="0" smtClean="0">
                <a:cs typeface="PT Bold Heading" panose="02010400000000000000" pitchFamily="2" charset="-78"/>
              </a:rPr>
              <a:t>محكا </a:t>
            </a:r>
            <a:r>
              <a:rPr lang="ar-SA" sz="3200" b="1" dirty="0">
                <a:cs typeface="PT Bold Heading" panose="02010400000000000000" pitchFamily="2" charset="-78"/>
              </a:rPr>
              <a:t>صادقا لفاعلية التعليم ولكن العقبة الأساسية التى قد </a:t>
            </a:r>
            <a:r>
              <a:rPr lang="ar-SA" sz="3200" b="1" dirty="0" smtClean="0">
                <a:cs typeface="PT Bold Heading" panose="02010400000000000000" pitchFamily="2" charset="-78"/>
              </a:rPr>
              <a:t>يواجهها، </a:t>
            </a:r>
            <a:r>
              <a:rPr lang="ar-SA" sz="3200" b="1" dirty="0">
                <a:cs typeface="PT Bold Heading" panose="02010400000000000000" pitchFamily="2" charset="-78"/>
              </a:rPr>
              <a:t>تتجلى فى عملية القياس ، إذ يصادف فى بعض الأحيان الوقوف على بيانات ثابته وصادقة حول التغيرات التى تتناول جوانب سلوك التلاميذ المختلفة خاصة عندما يتعذر الوقوف على بعض التغيرات التى تطرأ على سلوك المتعلم والتى لا يمكن إخضاعها لعمليات القياس</a:t>
            </a:r>
            <a:endParaRPr lang="ar-EG" sz="3200" b="1" dirty="0">
              <a:cs typeface="PT Bold Heading" panose="02010400000000000000" pitchFamily="2" charset="-78"/>
            </a:endParaRPr>
          </a:p>
        </p:txBody>
      </p:sp>
    </p:spTree>
    <p:extLst>
      <p:ext uri="{BB962C8B-B14F-4D97-AF65-F5344CB8AC3E}">
        <p14:creationId xmlns:p14="http://schemas.microsoft.com/office/powerpoint/2010/main" val="82852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6740307"/>
          </a:xfrm>
          <a:prstGeom prst="rect">
            <a:avLst/>
          </a:prstGeom>
        </p:spPr>
        <p:txBody>
          <a:bodyPr wrap="square">
            <a:spAutoFit/>
          </a:bodyPr>
          <a:lstStyle/>
          <a:p>
            <a:pPr algn="just"/>
            <a:r>
              <a:rPr lang="ar-SA" sz="3600" b="1" dirty="0">
                <a:solidFill>
                  <a:srgbClr val="FF0000"/>
                </a:solidFill>
                <a:cs typeface="PT Bold Heading" panose="02010400000000000000" pitchFamily="2" charset="-78"/>
              </a:rPr>
              <a:t>ثانيا : العملية التعليمية </a:t>
            </a:r>
            <a:r>
              <a:rPr lang="en-US" sz="3600" b="1" dirty="0">
                <a:solidFill>
                  <a:srgbClr val="FF0000"/>
                </a:solidFill>
                <a:cs typeface="PT Bold Heading" panose="02010400000000000000" pitchFamily="2" charset="-78"/>
              </a:rPr>
              <a:t>Process</a:t>
            </a:r>
          </a:p>
          <a:p>
            <a:pPr algn="just"/>
            <a:r>
              <a:rPr lang="ar-SA" sz="3600" b="1" dirty="0">
                <a:cs typeface="PT Bold Heading" panose="02010400000000000000" pitchFamily="2" charset="-78"/>
              </a:rPr>
              <a:t>يشير هذا المحك إلى أنماط السلوك التفاعلى السائد أثناء العملية التعليمية – التعليمية ذاتها ، والتى تنجم عادة عن تفاعل أنماط السلوك التعليمى للمعلم مع أنماط السلوك التعليمى للتلميذ والتى يمارسها كل منهما داخل حجرة الدراسة وتظهر الأنماط السلوكية التعليمية للمعلم أثناء إدارة الموقف التعليمى كما تتمثل فى الإستحواذ على انتباه التلاميذ واستثارة دافعيتهم والطرق التى يستخدمها مع شرح المادة وتوجيه الأسئلة وإدارة الحوار والمناقشة مع التلاميذ وحفظ النظام داخل الفصل وفى تعزيز استجابات التلاميذ </a:t>
            </a:r>
            <a:r>
              <a:rPr lang="ar-SA" sz="3600" b="1" dirty="0" smtClean="0">
                <a:cs typeface="PT Bold Heading" panose="02010400000000000000" pitchFamily="2" charset="-78"/>
              </a:rPr>
              <a:t>وتقويم</a:t>
            </a:r>
            <a:r>
              <a:rPr lang="ar-EG" sz="3600" b="1" dirty="0" smtClean="0">
                <a:cs typeface="PT Bold Heading" panose="02010400000000000000" pitchFamily="2" charset="-78"/>
              </a:rPr>
              <a:t>هم</a:t>
            </a:r>
            <a:endParaRPr lang="ar-EG" sz="3600" b="1" dirty="0">
              <a:cs typeface="PT Bold Heading" panose="02010400000000000000" pitchFamily="2" charset="-78"/>
            </a:endParaRPr>
          </a:p>
        </p:txBody>
      </p:sp>
    </p:spTree>
    <p:extLst>
      <p:ext uri="{BB962C8B-B14F-4D97-AF65-F5344CB8AC3E}">
        <p14:creationId xmlns:p14="http://schemas.microsoft.com/office/powerpoint/2010/main" val="828521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5019"/>
            <a:ext cx="8712968" cy="6186309"/>
          </a:xfrm>
          <a:prstGeom prst="rect">
            <a:avLst/>
          </a:prstGeom>
        </p:spPr>
        <p:txBody>
          <a:bodyPr wrap="square">
            <a:spAutoFit/>
          </a:bodyPr>
          <a:lstStyle/>
          <a:p>
            <a:pPr algn="just"/>
            <a:r>
              <a:rPr lang="ar-SA" sz="3600" b="1" dirty="0" smtClean="0">
                <a:cs typeface="PT Bold Heading" panose="02010400000000000000" pitchFamily="2" charset="-78"/>
              </a:rPr>
              <a:t>أما </a:t>
            </a:r>
            <a:r>
              <a:rPr lang="ar-SA" sz="3600" b="1" dirty="0">
                <a:cs typeface="PT Bold Heading" panose="02010400000000000000" pitchFamily="2" charset="-78"/>
              </a:rPr>
              <a:t>الأنماط السلوكية للتلميذ المتعلم فتتمثل فى مدى مشاركته وإيجابيته فى العملية التعليمية وقدرته على تركيز الإنتباه وبذل الجهد والمثابرة والقيام بالأنشطة وإجراء التجارب وإنجاز الأعمال والمهام الدراسية ولتقويم فاعلية المعلم ونجاح التعليم فى ضوء هذا المحك ، يستخدم الباحثون أساليب الملاحظة المباشرة للوقوف على الأنماط السلوكية للمعلم والمتعلم والتى يمارسها كل منهما أثناء العملية التعليمية بحيث تتم ملاحظة هذه الأنماط وتقديرها وتفسيرها للحكم على فاعلية التعليم فى ضوء التفاعل داخل حجرة الدراسة .</a:t>
            </a:r>
            <a:endParaRPr lang="en-US" sz="3600" b="1" dirty="0">
              <a:cs typeface="PT Bold Heading" panose="02010400000000000000" pitchFamily="2" charset="-78"/>
            </a:endParaRPr>
          </a:p>
        </p:txBody>
      </p:sp>
    </p:spTree>
    <p:extLst>
      <p:ext uri="{BB962C8B-B14F-4D97-AF65-F5344CB8AC3E}">
        <p14:creationId xmlns:p14="http://schemas.microsoft.com/office/powerpoint/2010/main" val="82852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260648"/>
            <a:ext cx="7272808" cy="5586145"/>
          </a:xfrm>
          <a:prstGeom prst="rect">
            <a:avLst/>
          </a:prstGeom>
        </p:spPr>
        <p:txBody>
          <a:bodyPr wrap="square">
            <a:spAutoFit/>
          </a:bodyPr>
          <a:lstStyle/>
          <a:p>
            <a:pPr algn="ctr">
              <a:lnSpc>
                <a:spcPct val="150000"/>
              </a:lnSpc>
            </a:pPr>
            <a:r>
              <a:rPr lang="ar-SA" sz="4400" b="1" dirty="0" smtClean="0">
                <a:solidFill>
                  <a:srgbClr val="FFFF00"/>
                </a:solidFill>
                <a:cs typeface="PT Bold Heading" panose="02010400000000000000" pitchFamily="2" charset="-78"/>
              </a:rPr>
              <a:t>المعلم </a:t>
            </a:r>
            <a:r>
              <a:rPr lang="ar-SA" sz="4400" b="1" dirty="0">
                <a:solidFill>
                  <a:srgbClr val="FFFF00"/>
                </a:solidFill>
                <a:cs typeface="PT Bold Heading" panose="02010400000000000000" pitchFamily="2" charset="-78"/>
              </a:rPr>
              <a:t>وعلم </a:t>
            </a:r>
            <a:r>
              <a:rPr lang="ar-SA" sz="4400" b="1" dirty="0" smtClean="0">
                <a:solidFill>
                  <a:srgbClr val="FFFF00"/>
                </a:solidFill>
                <a:cs typeface="PT Bold Heading" panose="02010400000000000000" pitchFamily="2" charset="-78"/>
              </a:rPr>
              <a:t>النفس</a:t>
            </a:r>
            <a:endParaRPr lang="ar-EG" sz="4400" b="1" dirty="0" smtClean="0">
              <a:solidFill>
                <a:srgbClr val="FFFF00"/>
              </a:solidFill>
              <a:cs typeface="PT Bold Heading" panose="02010400000000000000" pitchFamily="2" charset="-78"/>
            </a:endParaRPr>
          </a:p>
          <a:p>
            <a:pPr>
              <a:lnSpc>
                <a:spcPct val="150000"/>
              </a:lnSpc>
            </a:pPr>
            <a:endParaRPr lang="en-US" dirty="0">
              <a:cs typeface="PT Bold Heading" panose="02010400000000000000" pitchFamily="2" charset="-78"/>
            </a:endParaRPr>
          </a:p>
          <a:p>
            <a:pPr>
              <a:lnSpc>
                <a:spcPct val="150000"/>
              </a:lnSpc>
            </a:pPr>
            <a:r>
              <a:rPr lang="ar-SA" sz="4400" b="1" dirty="0">
                <a:solidFill>
                  <a:srgbClr val="FF0000"/>
                </a:solidFill>
                <a:cs typeface="PT Bold Heading" panose="02010400000000000000" pitchFamily="2" charset="-78"/>
              </a:rPr>
              <a:t>محكات التعليم الفعال</a:t>
            </a:r>
            <a:endParaRPr lang="en-US" sz="4400" dirty="0">
              <a:solidFill>
                <a:srgbClr val="FF0000"/>
              </a:solidFill>
              <a:cs typeface="PT Bold Heading" panose="02010400000000000000" pitchFamily="2" charset="-78"/>
            </a:endParaRPr>
          </a:p>
          <a:p>
            <a:pPr>
              <a:lnSpc>
                <a:spcPct val="150000"/>
              </a:lnSpc>
            </a:pPr>
            <a:r>
              <a:rPr lang="ar-SA" sz="4400" b="1" dirty="0" smtClean="0">
                <a:cs typeface="PT Bold Heading" panose="02010400000000000000" pitchFamily="2" charset="-78"/>
              </a:rPr>
              <a:t>أولا </a:t>
            </a:r>
            <a:r>
              <a:rPr lang="ar-SA" sz="4400" b="1" dirty="0">
                <a:cs typeface="PT Bold Heading" panose="02010400000000000000" pitchFamily="2" charset="-78"/>
              </a:rPr>
              <a:t>: نواتج التعلم </a:t>
            </a:r>
            <a:r>
              <a:rPr lang="en-US" sz="4400" b="1" dirty="0">
                <a:cs typeface="PT Bold Heading" panose="02010400000000000000" pitchFamily="2" charset="-78"/>
              </a:rPr>
              <a:t>Products </a:t>
            </a:r>
            <a:endParaRPr lang="en-US" sz="4400" dirty="0">
              <a:cs typeface="PT Bold Heading" panose="02010400000000000000" pitchFamily="2" charset="-78"/>
            </a:endParaRPr>
          </a:p>
          <a:p>
            <a:pPr>
              <a:lnSpc>
                <a:spcPct val="150000"/>
              </a:lnSpc>
            </a:pPr>
            <a:r>
              <a:rPr lang="ar-SA" sz="4400" b="1" dirty="0">
                <a:cs typeface="PT Bold Heading" panose="02010400000000000000" pitchFamily="2" charset="-78"/>
              </a:rPr>
              <a:t>ثانيا : العملية التعليمية </a:t>
            </a:r>
            <a:r>
              <a:rPr lang="en-US" sz="4400" b="1" dirty="0">
                <a:cs typeface="PT Bold Heading" panose="02010400000000000000" pitchFamily="2" charset="-78"/>
              </a:rPr>
              <a:t>Process</a:t>
            </a:r>
            <a:endParaRPr lang="en-US" sz="4400" dirty="0">
              <a:cs typeface="PT Bold Heading" panose="02010400000000000000" pitchFamily="2" charset="-78"/>
            </a:endParaRPr>
          </a:p>
          <a:p>
            <a:pPr>
              <a:lnSpc>
                <a:spcPct val="150000"/>
              </a:lnSpc>
            </a:pPr>
            <a:r>
              <a:rPr lang="ar-SA" sz="4400" b="1" dirty="0">
                <a:solidFill>
                  <a:srgbClr val="FF0000"/>
                </a:solidFill>
                <a:cs typeface="PT Bold Heading" panose="02010400000000000000" pitchFamily="2" charset="-78"/>
              </a:rPr>
              <a:t>العملية التعليمية </a:t>
            </a:r>
            <a:endParaRPr lang="en-US" sz="44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76062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496944" cy="6186309"/>
          </a:xfrm>
          <a:prstGeom prst="rect">
            <a:avLst/>
          </a:prstGeom>
        </p:spPr>
        <p:txBody>
          <a:bodyPr wrap="square">
            <a:spAutoFit/>
          </a:bodyPr>
          <a:lstStyle/>
          <a:p>
            <a:pPr algn="just"/>
            <a:r>
              <a:rPr lang="ar-SA" sz="3600" b="1" dirty="0">
                <a:solidFill>
                  <a:srgbClr val="FF0000"/>
                </a:solidFill>
                <a:cs typeface="PT Bold Heading" panose="02010400000000000000" pitchFamily="2" charset="-78"/>
              </a:rPr>
              <a:t>محكات التعليم الفعال :</a:t>
            </a:r>
            <a:endParaRPr lang="en-US" sz="3600" b="1" dirty="0">
              <a:solidFill>
                <a:srgbClr val="FF0000"/>
              </a:solidFill>
              <a:cs typeface="PT Bold Heading" panose="02010400000000000000" pitchFamily="2" charset="-78"/>
            </a:endParaRPr>
          </a:p>
          <a:p>
            <a:pPr algn="just"/>
            <a:r>
              <a:rPr lang="ar-SA" sz="3600" b="1" dirty="0">
                <a:cs typeface="PT Bold Heading" panose="02010400000000000000" pitchFamily="2" charset="-78"/>
              </a:rPr>
              <a:t>إن التعليم عملية معقدة ، يدخل فيها المعلمون ، والدارسون والمواد الدراسية – فى تفاعل دينامى – ولقد فشلت دراسات كفاءة المعلم فى تحقيق هوية نموذج واحد للتعليم الفعال : فمع أن نماذج تعليم معينة لاشك أفضل من غيرها ، قد لا يوجد نوع واحد من التعليم الجيد يصلح فى كل مكان بكافة مواقف التعليم ، ولكافة المعلمين ، ولجميع الدارسين ، ويكاد يكون هناك شبه إجماع بين الباحثين والمربيين المسئولين عن التعليم على ثلاثة محكات أساسية للتعليم الفعال وهى :</a:t>
            </a:r>
            <a:endParaRPr lang="en-US" sz="3600" b="1"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1554"/>
            <a:ext cx="8352928" cy="6045758"/>
          </a:xfrm>
          <a:prstGeom prst="rect">
            <a:avLst/>
          </a:prstGeom>
        </p:spPr>
        <p:txBody>
          <a:bodyPr wrap="square">
            <a:spAutoFit/>
          </a:bodyPr>
          <a:lstStyle/>
          <a:p>
            <a:pPr algn="just">
              <a:lnSpc>
                <a:spcPct val="120000"/>
              </a:lnSpc>
            </a:pPr>
            <a:r>
              <a:rPr lang="ar-SA" sz="3600" b="1" dirty="0">
                <a:solidFill>
                  <a:srgbClr val="FF0000"/>
                </a:solidFill>
                <a:cs typeface="PT Bold Heading" panose="02010400000000000000" pitchFamily="2" charset="-78"/>
              </a:rPr>
              <a:t>أولا : نواتج التعلم </a:t>
            </a:r>
            <a:r>
              <a:rPr lang="en-US" sz="3600" b="1" dirty="0">
                <a:solidFill>
                  <a:srgbClr val="FF0000"/>
                </a:solidFill>
                <a:cs typeface="PT Bold Heading" panose="02010400000000000000" pitchFamily="2" charset="-78"/>
              </a:rPr>
              <a:t>Products</a:t>
            </a:r>
            <a:r>
              <a:rPr lang="ar-SA" sz="3600" b="1" dirty="0">
                <a:solidFill>
                  <a:srgbClr val="FF0000"/>
                </a:solidFill>
                <a:cs typeface="PT Bold Heading" panose="02010400000000000000" pitchFamily="2" charset="-78"/>
              </a:rPr>
              <a:t> :-</a:t>
            </a:r>
            <a:endParaRPr lang="en-US" sz="3600" b="1" dirty="0">
              <a:solidFill>
                <a:srgbClr val="FF0000"/>
              </a:solidFill>
              <a:cs typeface="PT Bold Heading" panose="02010400000000000000" pitchFamily="2" charset="-78"/>
            </a:endParaRPr>
          </a:p>
          <a:p>
            <a:pPr algn="just">
              <a:lnSpc>
                <a:spcPct val="120000"/>
              </a:lnSpc>
            </a:pPr>
            <a:r>
              <a:rPr lang="ar-SA" sz="3600" b="1" dirty="0">
                <a:cs typeface="PT Bold Heading" panose="02010400000000000000" pitchFamily="2" charset="-78"/>
              </a:rPr>
              <a:t>يشير هذا المحك إلى ما يتعلمه التلميذ ويكتسبه من خبرات نتيجة للنشاطات التعليمية المدرسية </a:t>
            </a:r>
            <a:r>
              <a:rPr lang="ar-SA" sz="3600" b="1" dirty="0" smtClean="0">
                <a:cs typeface="PT Bold Heading" panose="02010400000000000000" pitchFamily="2" charset="-78"/>
              </a:rPr>
              <a:t>ويمكن </a:t>
            </a:r>
            <a:r>
              <a:rPr lang="ar-SA" sz="3600" b="1" dirty="0">
                <a:cs typeface="PT Bold Heading" panose="02010400000000000000" pitchFamily="2" charset="-78"/>
              </a:rPr>
              <a:t>الوقوف على النتاج التعليمى من خلال مقارنة أداء المتعلم قبل التعليم ، بأدائه بعد التعليم ، أى بالتغيرات المرغوب فيها والقابلة للقياس التى تطرأ على سلوكه ، والتى تبتدى فى اكتساب القدرات المعرفية والميول والإتجاهات والقيم وكافة جوانب شخصية الطالب المتعلم .</a:t>
            </a:r>
            <a:endParaRPr lang="en-US" sz="3600" b="1"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63860"/>
            <a:ext cx="8784976" cy="6740307"/>
          </a:xfrm>
          <a:prstGeom prst="rect">
            <a:avLst/>
          </a:prstGeom>
        </p:spPr>
        <p:txBody>
          <a:bodyPr wrap="square">
            <a:spAutoFit/>
          </a:bodyPr>
          <a:lstStyle/>
          <a:p>
            <a:pPr algn="just"/>
            <a:r>
              <a:rPr lang="ar-SA" sz="3600" b="1" dirty="0">
                <a:cs typeface="PT Bold Heading" panose="02010400000000000000" pitchFamily="2" charset="-78"/>
              </a:rPr>
              <a:t>ويؤكد بعض الباحثين على أن التعليم الناجح هو الذى ينتج التعلم الفعال </a:t>
            </a:r>
            <a:r>
              <a:rPr lang="en-US" sz="3600" b="1" dirty="0">
                <a:cs typeface="PT Bold Heading" panose="02010400000000000000" pitchFamily="2" charset="-78"/>
              </a:rPr>
              <a:t>effective learning</a:t>
            </a:r>
            <a:r>
              <a:rPr lang="ar-SA" sz="3600" b="1" dirty="0">
                <a:cs typeface="PT Bold Heading" panose="02010400000000000000" pitchFamily="2" charset="-78"/>
              </a:rPr>
              <a:t> وأن الميزان الأساسى للنجاح فى التعليم هو النتائج أى نمو التلاميذ فى الإتجاه الصحيح ، ومقدار المهارة التى اكتسبوها ، وتحصيلهم فى المواد الدراسية المقررة ، وقدراتهم على توظيف ما تعلموه فى حياتهم اليومية ، ويستلزم هذا المحك لفاعلية التعليم أن يقوم المعلم بتحديد السلوك النهائى للتلميذ فى صورة المخرجات التى يتوقعها المعلم والظروف التى يحدث فيها هذا السلوك ، والمسئوليات المقبولة لأداء التلاميذ فى صورة غجرائية قابلة للملاحظة والقياس .</a:t>
            </a:r>
            <a:endParaRPr lang="en-US" sz="3600"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16555"/>
            <a:ext cx="8568952" cy="6036781"/>
          </a:xfrm>
          <a:prstGeom prst="rect">
            <a:avLst/>
          </a:prstGeom>
        </p:spPr>
        <p:txBody>
          <a:bodyPr wrap="square">
            <a:spAutoFit/>
          </a:bodyPr>
          <a:lstStyle/>
          <a:p>
            <a:pPr algn="just">
              <a:lnSpc>
                <a:spcPct val="110000"/>
              </a:lnSpc>
            </a:pPr>
            <a:r>
              <a:rPr lang="ar-SA" sz="3200" b="1" dirty="0">
                <a:cs typeface="PT Bold Heading" panose="02010400000000000000" pitchFamily="2" charset="-78"/>
              </a:rPr>
              <a:t>وقد اظهرت بعض الدراسات أثر المعلمين فى تحصيل التلاميذ ، حيث تمكن تلاميذ بعض المعلمين ، لدى تشابه الشروط الأخرى من إنجاز مستويات تحصيلية أعلى من المستويات التى أنجزها تلاميذ معلمين آخرين ، غير أنه قد تتدخل عوامل أخرى تؤثر فى التحصيل الدراسى للتلاميذ وقد تتعلق بالتلميذ نفسه أو بالمدرسة أو بالمنزل . ويفترض الآخرون بهذا المحك لفاعلية التعليم أن هناك أهدافا محددة للتعليم يتم الحكم على مقدار هذه الفاعلية فى ضوء قدرة المعلم على تحقيقها ، ويدخل ذلك فى نطاق اتجاه التعليم بالأهداف </a:t>
            </a:r>
            <a:r>
              <a:rPr lang="en-US" sz="3200" b="1" dirty="0">
                <a:cs typeface="PT Bold Heading" panose="02010400000000000000" pitchFamily="2" charset="-78"/>
              </a:rPr>
              <a:t>Teaching by objective</a:t>
            </a:r>
            <a:r>
              <a:rPr lang="ar-SA" sz="3200" b="1" dirty="0">
                <a:cs typeface="PT Bold Heading" panose="02010400000000000000" pitchFamily="2" charset="-78"/>
              </a:rPr>
              <a:t> التى يتم من خلال خمس خطوات :</a:t>
            </a:r>
            <a:endParaRPr lang="en-US" sz="3200" b="1"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186309"/>
          </a:xfrm>
          <a:prstGeom prst="rect">
            <a:avLst/>
          </a:prstGeom>
        </p:spPr>
        <p:txBody>
          <a:bodyPr wrap="square">
            <a:spAutoFit/>
          </a:bodyPr>
          <a:lstStyle/>
          <a:p>
            <a:pPr lvl="0" algn="just"/>
            <a:r>
              <a:rPr lang="ar-EG" sz="3600" b="1" dirty="0">
                <a:cs typeface="PT Bold Heading" panose="02010400000000000000" pitchFamily="2" charset="-78"/>
              </a:rPr>
              <a:t>- </a:t>
            </a:r>
            <a:r>
              <a:rPr lang="ar-SA" sz="3600" b="1" dirty="0">
                <a:cs typeface="PT Bold Heading" panose="02010400000000000000" pitchFamily="2" charset="-78"/>
              </a:rPr>
              <a:t>أن تصاغ الأهداف فى صورة سلوكية إجرائية .</a:t>
            </a:r>
            <a:endParaRPr lang="en-US" sz="3600" b="1" dirty="0">
              <a:cs typeface="PT Bold Heading" panose="02010400000000000000" pitchFamily="2" charset="-78"/>
            </a:endParaRPr>
          </a:p>
          <a:p>
            <a:pPr lvl="0" algn="just"/>
            <a:r>
              <a:rPr lang="ar-EG" sz="3600" b="1" dirty="0">
                <a:cs typeface="PT Bold Heading" panose="02010400000000000000" pitchFamily="2" charset="-78"/>
              </a:rPr>
              <a:t>- </a:t>
            </a:r>
            <a:r>
              <a:rPr lang="ar-SA" sz="3600" b="1" dirty="0">
                <a:cs typeface="PT Bold Heading" panose="02010400000000000000" pitchFamily="2" charset="-78"/>
              </a:rPr>
              <a:t>يحدد المعلم المشكلات التى يمكن أن تعترض الوصول إلى هذه الأهداف ويحللها ، ويعد نفسه لمواجهتها .</a:t>
            </a:r>
            <a:endParaRPr lang="en-US" sz="3600" b="1" dirty="0">
              <a:cs typeface="PT Bold Heading" panose="02010400000000000000" pitchFamily="2" charset="-78"/>
            </a:endParaRPr>
          </a:p>
          <a:p>
            <a:pPr lvl="0" algn="just"/>
            <a:r>
              <a:rPr lang="ar-EG" sz="3600" b="1" dirty="0">
                <a:cs typeface="PT Bold Heading" panose="02010400000000000000" pitchFamily="2" charset="-78"/>
              </a:rPr>
              <a:t>- </a:t>
            </a:r>
            <a:r>
              <a:rPr lang="ar-SA" sz="3600" b="1" dirty="0">
                <a:cs typeface="PT Bold Heading" panose="02010400000000000000" pitchFamily="2" charset="-78"/>
              </a:rPr>
              <a:t>يعد المعلم أدوات التى تساعده على تحقيق هذه الأهداف </a:t>
            </a:r>
            <a:endParaRPr lang="en-US" sz="3600" b="1" dirty="0">
              <a:cs typeface="PT Bold Heading" panose="02010400000000000000" pitchFamily="2" charset="-78"/>
            </a:endParaRPr>
          </a:p>
          <a:p>
            <a:pPr algn="just"/>
            <a:r>
              <a:rPr lang="ar-SA" sz="3600" b="1" dirty="0">
                <a:cs typeface="PT Bold Heading" panose="02010400000000000000" pitchFamily="2" charset="-78"/>
              </a:rPr>
              <a:t>( مصادر – تجهيزات ومعدات ووسائل تعليمية ) .</a:t>
            </a:r>
            <a:endParaRPr lang="en-US" sz="3600" b="1" dirty="0">
              <a:cs typeface="PT Bold Heading" panose="02010400000000000000" pitchFamily="2" charset="-78"/>
            </a:endParaRPr>
          </a:p>
          <a:p>
            <a:pPr lvl="0" algn="just"/>
            <a:r>
              <a:rPr lang="ar-EG" sz="3600" b="1" dirty="0">
                <a:cs typeface="PT Bold Heading" panose="02010400000000000000" pitchFamily="2" charset="-78"/>
              </a:rPr>
              <a:t>- </a:t>
            </a:r>
            <a:r>
              <a:rPr lang="ar-SA" sz="3600" b="1" dirty="0">
                <a:cs typeface="PT Bold Heading" panose="02010400000000000000" pitchFamily="2" charset="-78"/>
              </a:rPr>
              <a:t>يضع المعلم خطة العمل التى يتبعها للوصول إلى هذه الأهداف .</a:t>
            </a:r>
            <a:endParaRPr lang="en-US" sz="3600" b="1" dirty="0">
              <a:cs typeface="PT Bold Heading" panose="02010400000000000000" pitchFamily="2" charset="-78"/>
            </a:endParaRPr>
          </a:p>
          <a:p>
            <a:pPr lvl="0" algn="just"/>
            <a:r>
              <a:rPr lang="ar-EG" sz="3600" b="1" dirty="0">
                <a:cs typeface="PT Bold Heading" panose="02010400000000000000" pitchFamily="2" charset="-78"/>
              </a:rPr>
              <a:t>- </a:t>
            </a:r>
            <a:r>
              <a:rPr lang="ar-SA" sz="3600" b="1" dirty="0">
                <a:cs typeface="PT Bold Heading" panose="02010400000000000000" pitchFamily="2" charset="-78"/>
              </a:rPr>
              <a:t>تستخدم وسائل التقويم والقياس المختلفة للخكم على مدى تحقيق المعلم لهذه الأهداف .</a:t>
            </a:r>
            <a:endParaRPr lang="en-US" sz="3600" b="1"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40960" cy="6247864"/>
          </a:xfrm>
          <a:prstGeom prst="rect">
            <a:avLst/>
          </a:prstGeom>
        </p:spPr>
        <p:txBody>
          <a:bodyPr wrap="square">
            <a:spAutoFit/>
          </a:bodyPr>
          <a:lstStyle/>
          <a:p>
            <a:pPr algn="just"/>
            <a:r>
              <a:rPr lang="ar-SA" sz="4000" b="1" dirty="0">
                <a:cs typeface="PT Bold Heading" panose="02010400000000000000" pitchFamily="2" charset="-78"/>
              </a:rPr>
              <a:t>وينبغى أن نأخذ فى الاعتبار أهداف التلاميذ </a:t>
            </a:r>
            <a:r>
              <a:rPr lang="ar-SA" sz="4000" b="1" dirty="0" smtClean="0">
                <a:cs typeface="PT Bold Heading" panose="02010400000000000000" pitchFamily="2" charset="-78"/>
              </a:rPr>
              <a:t>وأهداف </a:t>
            </a:r>
            <a:r>
              <a:rPr lang="ar-SA" sz="4000" b="1" dirty="0">
                <a:cs typeface="PT Bold Heading" panose="02010400000000000000" pitchFamily="2" charset="-78"/>
              </a:rPr>
              <a:t>المنهج الدراسى وأهداف المادة الدراسية ، وأهداف الدرس ، وكلها ترجمة لأهداف المرحلة التعليمية التى يعمل بها المعلم ، وتظهر فى السلوك النهائى للمتعلم .ويستفاد فى الحكم على فاعلية التعليم بمحك الأهداف من التصنيفات المختلفة التى قدمها علماء النفس ، ومن أشهرها تصنيف بلوم </a:t>
            </a:r>
            <a:r>
              <a:rPr lang="en-US" sz="4000" b="1" dirty="0">
                <a:cs typeface="PT Bold Heading" panose="02010400000000000000" pitchFamily="2" charset="-78"/>
              </a:rPr>
              <a:t>Bloom</a:t>
            </a:r>
            <a:r>
              <a:rPr lang="ar-SA" sz="4000" b="1" dirty="0">
                <a:cs typeface="PT Bold Heading" panose="02010400000000000000" pitchFamily="2" charset="-78"/>
              </a:rPr>
              <a:t> ( 1956 ) وينقسم إلى ثلاث مجالات:- *معرفية *ووجدانية *وحركية . </a:t>
            </a:r>
            <a:endParaRPr lang="en-US" sz="4000" b="1"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60985"/>
            <a:ext cx="8712968" cy="5632311"/>
          </a:xfrm>
          <a:prstGeom prst="rect">
            <a:avLst/>
          </a:prstGeom>
        </p:spPr>
        <p:txBody>
          <a:bodyPr wrap="square">
            <a:spAutoFit/>
          </a:bodyPr>
          <a:lstStyle/>
          <a:p>
            <a:pPr algn="just"/>
            <a:r>
              <a:rPr lang="ar-SA" sz="3600" b="1" dirty="0">
                <a:cs typeface="PT Bold Heading" panose="02010400000000000000" pitchFamily="2" charset="-78"/>
              </a:rPr>
              <a:t>ففى </a:t>
            </a:r>
            <a:r>
              <a:rPr lang="ar-SA" sz="3600" b="1" dirty="0">
                <a:solidFill>
                  <a:srgbClr val="FF0000"/>
                </a:solidFill>
                <a:cs typeface="PT Bold Heading" panose="02010400000000000000" pitchFamily="2" charset="-78"/>
              </a:rPr>
              <a:t>المجال المعرفى </a:t>
            </a:r>
            <a:r>
              <a:rPr lang="ar-SA" sz="3600" b="1" dirty="0">
                <a:cs typeface="PT Bold Heading" panose="02010400000000000000" pitchFamily="2" charset="-78"/>
              </a:rPr>
              <a:t>يمكن أن تكون الأهداف التعليمية تشمل ستة مستويات متدرجة من البسيط إلى المعقد وهى :</a:t>
            </a:r>
            <a:endParaRPr lang="en-US" sz="3600" b="1" dirty="0">
              <a:cs typeface="PT Bold Heading" panose="02010400000000000000" pitchFamily="2" charset="-78"/>
            </a:endParaRPr>
          </a:p>
          <a:p>
            <a:pPr lvl="0" algn="just"/>
            <a:r>
              <a:rPr lang="ar-SA" sz="3600" b="1" dirty="0">
                <a:cs typeface="PT Bold Heading" panose="02010400000000000000" pitchFamily="2" charset="-78"/>
              </a:rPr>
              <a:t>مستويات المعلومات عند حد التذكر ويعبر عن نواتج التعلم فى صورة أفعال سلوكية مثل : يحدد – يذكر – يسمى – يستدعى – يعمل قائمة.</a:t>
            </a:r>
            <a:endParaRPr lang="en-US" sz="3600" b="1" dirty="0">
              <a:cs typeface="PT Bold Heading" panose="02010400000000000000" pitchFamily="2" charset="-78"/>
            </a:endParaRPr>
          </a:p>
          <a:p>
            <a:pPr lvl="0" algn="just"/>
            <a:r>
              <a:rPr lang="ar-SA" sz="3600" b="1" dirty="0">
                <a:cs typeface="PT Bold Heading" panose="02010400000000000000" pitchFamily="2" charset="-78"/>
              </a:rPr>
              <a:t>مستوى الفهم ويعبر عن هذا المستوى بأفعال مثل : يوضح – يشرح – يصنف – يعطى أمثلة – يلخص .</a:t>
            </a:r>
            <a:endParaRPr lang="en-US" sz="3600" b="1" dirty="0">
              <a:cs typeface="PT Bold Heading" panose="02010400000000000000" pitchFamily="2" charset="-78"/>
            </a:endParaRPr>
          </a:p>
          <a:p>
            <a:pPr lvl="0" algn="just"/>
            <a:r>
              <a:rPr lang="ar-SA" sz="3600" b="1" dirty="0">
                <a:cs typeface="PT Bold Heading" panose="02010400000000000000" pitchFamily="2" charset="-78"/>
              </a:rPr>
              <a:t>مستوى التطبيق ويعبر عن هذا المستوى بأفعال مثل : يستخدم – يحل – يعدل – يحسب – يؤدى .</a:t>
            </a:r>
            <a:endParaRPr lang="en-US" sz="3600" b="1" dirty="0">
              <a:cs typeface="PT Bold Heading" panose="02010400000000000000" pitchFamily="2" charset="-78"/>
            </a:endParaRPr>
          </a:p>
        </p:txBody>
      </p:sp>
    </p:spTree>
    <p:extLst>
      <p:ext uri="{BB962C8B-B14F-4D97-AF65-F5344CB8AC3E}">
        <p14:creationId xmlns:p14="http://schemas.microsoft.com/office/powerpoint/2010/main" val="4093609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200</TotalTime>
  <Words>732</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Ienovo</cp:lastModifiedBy>
  <cp:revision>19</cp:revision>
  <dcterms:created xsi:type="dcterms:W3CDTF">2020-03-06T19:24:55Z</dcterms:created>
  <dcterms:modified xsi:type="dcterms:W3CDTF">2020-03-17T01:43:31Z</dcterms:modified>
</cp:coreProperties>
</file>