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288" y="16768"/>
            <a:ext cx="9144000" cy="6858000"/>
            <a:chOff x="0" y="504825"/>
            <a:chExt cx="9144000" cy="5848350"/>
          </a:xfrm>
        </p:grpSpPr>
        <p:pic>
          <p:nvPicPr>
            <p:cNvPr id="3"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5" name="Rectangle 4"/>
          <p:cNvSpPr/>
          <p:nvPr/>
        </p:nvSpPr>
        <p:spPr>
          <a:xfrm>
            <a:off x="3203848" y="3236549"/>
            <a:ext cx="5884502" cy="2640723"/>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06" y="3212976"/>
            <a:ext cx="356029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84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7524328" cy="6186309"/>
          </a:xfrm>
          <a:prstGeom prst="rect">
            <a:avLst/>
          </a:prstGeom>
        </p:spPr>
        <p:txBody>
          <a:bodyPr wrap="square">
            <a:spAutoFit/>
          </a:bodyPr>
          <a:lstStyle/>
          <a:p>
            <a:pPr algn="just" rtl="1"/>
            <a:r>
              <a:rPr lang="ar-EG" sz="4400" b="1" dirty="0"/>
              <a:t>* </a:t>
            </a:r>
            <a:r>
              <a:rPr lang="ar-SA" sz="4400" b="1" u="sng" dirty="0"/>
              <a:t>مآل مرضى الاضطراب الوجداني ثنائي القطب</a:t>
            </a:r>
            <a:r>
              <a:rPr lang="ar-SA" sz="4400" b="1" dirty="0"/>
              <a:t>:</a:t>
            </a:r>
            <a:endParaRPr lang="en-US" sz="4400" dirty="0"/>
          </a:p>
          <a:p>
            <a:pPr algn="just" rtl="1"/>
            <a:r>
              <a:rPr lang="ar-SA" sz="4400" b="1" dirty="0"/>
              <a:t>مريض الاكتئاب الشديد</a:t>
            </a:r>
            <a:r>
              <a:rPr lang="ar-SA" sz="4400" dirty="0"/>
              <a:t>:</a:t>
            </a:r>
            <a:endParaRPr lang="en-US" sz="4400" dirty="0"/>
          </a:p>
          <a:p>
            <a:pPr algn="just" rtl="1"/>
            <a:r>
              <a:rPr lang="ar-SA" sz="4400" dirty="0"/>
              <a:t>غالبا ما يأخذ الاكتئاب صورة دورية متكررة قد تتراوح بين مرة أو مرتين في السنة أو أكثر ، وقد تستمر مع المريض طوال حياته ، ولكن يصعب التكهن باحتمال حدوث النكسات وعددها في حياة كل مريض </a:t>
            </a:r>
            <a:endParaRPr lang="ar-EG" sz="4400" dirty="0"/>
          </a:p>
        </p:txBody>
      </p:sp>
    </p:spTree>
    <p:extLst>
      <p:ext uri="{BB962C8B-B14F-4D97-AF65-F5344CB8AC3E}">
        <p14:creationId xmlns:p14="http://schemas.microsoft.com/office/powerpoint/2010/main" val="427514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8136904" cy="5632311"/>
          </a:xfrm>
          <a:prstGeom prst="rect">
            <a:avLst/>
          </a:prstGeom>
        </p:spPr>
        <p:txBody>
          <a:bodyPr wrap="square">
            <a:spAutoFit/>
          </a:bodyPr>
          <a:lstStyle/>
          <a:p>
            <a:pPr algn="just" rtl="1"/>
            <a:r>
              <a:rPr lang="ar-EG" sz="6000" b="1" dirty="0"/>
              <a:t>-</a:t>
            </a:r>
            <a:r>
              <a:rPr lang="ar-SA" sz="6000" b="1" dirty="0"/>
              <a:t> الهوس</a:t>
            </a:r>
            <a:r>
              <a:rPr lang="ar-SA" sz="6000" dirty="0"/>
              <a:t>:</a:t>
            </a:r>
            <a:endParaRPr lang="en-US" sz="6000" dirty="0"/>
          </a:p>
          <a:p>
            <a:pPr algn="just" rtl="1"/>
            <a:r>
              <a:rPr lang="ar-SA" sz="6000" dirty="0"/>
              <a:t>مآل الاضطراب الوجداني ثنائي القطب يعتبر أسوأ في حالة الهوس الاكتئابي منه في حالة الهوس المتكرر دون حدوث نوبات اكتئابية </a:t>
            </a:r>
            <a:endParaRPr lang="ar-EG" sz="6000" dirty="0"/>
          </a:p>
        </p:txBody>
      </p:sp>
    </p:spTree>
    <p:extLst>
      <p:ext uri="{BB962C8B-B14F-4D97-AF65-F5344CB8AC3E}">
        <p14:creationId xmlns:p14="http://schemas.microsoft.com/office/powerpoint/2010/main" val="48012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884368" cy="5262979"/>
          </a:xfrm>
          <a:prstGeom prst="rect">
            <a:avLst/>
          </a:prstGeom>
        </p:spPr>
        <p:txBody>
          <a:bodyPr wrap="square">
            <a:spAutoFit/>
          </a:bodyPr>
          <a:lstStyle/>
          <a:p>
            <a:pPr algn="just" rtl="1"/>
            <a:r>
              <a:rPr lang="ar-SA" sz="4800" dirty="0"/>
              <a:t>* </a:t>
            </a:r>
            <a:r>
              <a:rPr lang="ar-SA" sz="4800" b="1" u="sng" dirty="0"/>
              <a:t>علاج الاضطراب الوجداني ثنائي القطب</a:t>
            </a:r>
            <a:r>
              <a:rPr lang="ar-SA" sz="4800" dirty="0"/>
              <a:t>:</a:t>
            </a:r>
            <a:endParaRPr lang="en-US" sz="4800" dirty="0"/>
          </a:p>
          <a:p>
            <a:pPr algn="just" rtl="1"/>
            <a:r>
              <a:rPr lang="ar-SA" sz="4800" dirty="0"/>
              <a:t>- </a:t>
            </a:r>
            <a:r>
              <a:rPr lang="ar-SA" sz="4800" b="1" dirty="0"/>
              <a:t>العلاج النفسى والاجتماعى</a:t>
            </a:r>
            <a:r>
              <a:rPr lang="ar-SA" sz="4800" dirty="0"/>
              <a:t>: لمحاولة فهم مشاكل المريض وصراعاته الداخلية وتشجيعه على مقاومة الافكار الانتحارية، وأكثر أنواع العلاجات المستخدمة العلاج النفسى المعرفى.</a:t>
            </a:r>
            <a:endParaRPr lang="en-US" sz="4800" dirty="0"/>
          </a:p>
        </p:txBody>
      </p:sp>
    </p:spTree>
    <p:extLst>
      <p:ext uri="{BB962C8B-B14F-4D97-AF65-F5344CB8AC3E}">
        <p14:creationId xmlns:p14="http://schemas.microsoft.com/office/powerpoint/2010/main" val="3426877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884368" cy="5909310"/>
          </a:xfrm>
          <a:prstGeom prst="rect">
            <a:avLst/>
          </a:prstGeom>
        </p:spPr>
        <p:txBody>
          <a:bodyPr wrap="square">
            <a:spAutoFit/>
          </a:bodyPr>
          <a:lstStyle/>
          <a:p>
            <a:pPr algn="just" rtl="1"/>
            <a:r>
              <a:rPr lang="ar-SA" sz="5400" dirty="0"/>
              <a:t>- </a:t>
            </a:r>
            <a:r>
              <a:rPr lang="ar-SA" sz="5400" b="1" dirty="0"/>
              <a:t>العلاج بالعقاقير</a:t>
            </a:r>
            <a:r>
              <a:rPr lang="ar-SA" sz="5400" dirty="0"/>
              <a:t>: عقاقير مضادة للهوس ، وعقاقير مضادة للاكتئاب.</a:t>
            </a:r>
            <a:endParaRPr lang="en-US" sz="5400" dirty="0"/>
          </a:p>
          <a:p>
            <a:pPr algn="just" rtl="1"/>
            <a:r>
              <a:rPr lang="ar-SA" sz="5400" dirty="0"/>
              <a:t>- </a:t>
            </a:r>
            <a:r>
              <a:rPr lang="ar-SA" sz="5400" b="1" dirty="0"/>
              <a:t>العلاج بجلسات الكهرباء</a:t>
            </a:r>
            <a:r>
              <a:rPr lang="ar-SA" sz="5400" dirty="0"/>
              <a:t>:</a:t>
            </a:r>
            <a:r>
              <a:rPr lang="ar-EG" sz="5400" dirty="0"/>
              <a:t> لتنظيم ايقاع الدماغ وتقليل اعراض الاكتئاب ويحتاج المريض الى حوالى 6- 8 جلسات بواقع جلستين أو ثلاث كل اسبوع.</a:t>
            </a:r>
            <a:endParaRPr lang="en-US" sz="5400" dirty="0"/>
          </a:p>
        </p:txBody>
      </p:sp>
    </p:spTree>
    <p:extLst>
      <p:ext uri="{BB962C8B-B14F-4D97-AF65-F5344CB8AC3E}">
        <p14:creationId xmlns:p14="http://schemas.microsoft.com/office/powerpoint/2010/main" val="398107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836712"/>
            <a:ext cx="7596336" cy="5632311"/>
          </a:xfrm>
          <a:prstGeom prst="rect">
            <a:avLst/>
          </a:prstGeom>
        </p:spPr>
        <p:txBody>
          <a:bodyPr wrap="square">
            <a:spAutoFit/>
          </a:bodyPr>
          <a:lstStyle/>
          <a:p>
            <a:pPr algn="just" rtl="1"/>
            <a:r>
              <a:rPr lang="ar-EG" sz="6000" dirty="0"/>
              <a:t>- </a:t>
            </a:r>
            <a:r>
              <a:rPr lang="ar-SA" sz="6000" b="1" dirty="0"/>
              <a:t>العلاج بالجراحة</a:t>
            </a:r>
            <a:r>
              <a:rPr lang="ar-EG" sz="6000" dirty="0"/>
              <a:t>: فى حالات الاكتئاب الشديدة، </a:t>
            </a:r>
            <a:r>
              <a:rPr lang="ar-SA" sz="6000" dirty="0"/>
              <a:t>ويتم قطع الالياف العصبية الموصلة بين الفص الجبهى والثلاموس فتتوقف الدائرة </a:t>
            </a:r>
            <a:r>
              <a:rPr lang="ar-EG" sz="6000" dirty="0"/>
              <a:t>الكهربائية الخاصة بالانفعال.</a:t>
            </a:r>
            <a:endParaRPr lang="en-US" sz="6000" dirty="0"/>
          </a:p>
        </p:txBody>
      </p:sp>
    </p:spTree>
    <p:extLst>
      <p:ext uri="{BB962C8B-B14F-4D97-AF65-F5344CB8AC3E}">
        <p14:creationId xmlns:p14="http://schemas.microsoft.com/office/powerpoint/2010/main" val="285506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596336" cy="6186309"/>
          </a:xfrm>
          <a:prstGeom prst="rect">
            <a:avLst/>
          </a:prstGeom>
        </p:spPr>
        <p:txBody>
          <a:bodyPr wrap="square">
            <a:spAutoFit/>
          </a:bodyPr>
          <a:lstStyle/>
          <a:p>
            <a:pPr algn="just" rtl="1"/>
            <a:r>
              <a:rPr lang="ar-EG" sz="3600" b="1" dirty="0"/>
              <a:t>(2) الاكتئاب الذهانى</a:t>
            </a:r>
            <a:r>
              <a:rPr lang="ar-SA" sz="3600" b="1" dirty="0"/>
              <a:t> (الاضطراب الوجداني ثنائي القطب)</a:t>
            </a:r>
            <a:endParaRPr lang="en-US" sz="3600" dirty="0"/>
          </a:p>
          <a:p>
            <a:pPr algn="just" rtl="1"/>
            <a:r>
              <a:rPr lang="en-US" sz="3600" b="1" dirty="0"/>
              <a:t>Bipolar Affective Disorder</a:t>
            </a:r>
            <a:endParaRPr lang="en-US" sz="3600" dirty="0"/>
          </a:p>
          <a:p>
            <a:pPr algn="just" rtl="1"/>
            <a:r>
              <a:rPr lang="ar-EG" sz="3600" b="1" dirty="0"/>
              <a:t>* </a:t>
            </a:r>
            <a:r>
              <a:rPr lang="ar-SA" sz="3600" b="1" u="sng" dirty="0"/>
              <a:t>تعريف الاضطراب الوجداني ثنائي القطب</a:t>
            </a:r>
            <a:r>
              <a:rPr lang="ar-SA" sz="3600" b="1" dirty="0"/>
              <a:t>:</a:t>
            </a:r>
            <a:r>
              <a:rPr lang="ar-SA" sz="3600" dirty="0"/>
              <a:t> هو اضطراب يتميز بنوبات متكررة (أي اثنتين على الأقل) يضطرب فيها مزاج الشخص ومستوى نشاطه بشكل عميق، ويتكون هذا الاضطراب في بعض الأحيان من ارتفاع في المزاج وزيادة في الطاقة والنشاط (هوس أو هوس خفيف)، وفي أحيان أخرى من هبوط في المزاج، وانخفاض في الطاقة والنشاط (اكتئاب).</a:t>
            </a:r>
            <a:endParaRPr lang="en-US" sz="3600" dirty="0"/>
          </a:p>
        </p:txBody>
      </p:sp>
    </p:spTree>
    <p:extLst>
      <p:ext uri="{BB962C8B-B14F-4D97-AF65-F5344CB8AC3E}">
        <p14:creationId xmlns:p14="http://schemas.microsoft.com/office/powerpoint/2010/main" val="125843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92696"/>
            <a:ext cx="7632848" cy="5632311"/>
          </a:xfrm>
          <a:prstGeom prst="rect">
            <a:avLst/>
          </a:prstGeom>
        </p:spPr>
        <p:txBody>
          <a:bodyPr wrap="square">
            <a:spAutoFit/>
          </a:bodyPr>
          <a:lstStyle/>
          <a:p>
            <a:pPr algn="just" rtl="1"/>
            <a:r>
              <a:rPr lang="ar-EG" sz="3600" b="1" dirty="0"/>
              <a:t> *</a:t>
            </a:r>
            <a:r>
              <a:rPr lang="ar-EG" sz="3600" dirty="0"/>
              <a:t> </a:t>
            </a:r>
            <a:r>
              <a:rPr lang="ar-SA" sz="3600" b="1" u="sng" dirty="0"/>
              <a:t>أشكال</a:t>
            </a:r>
            <a:r>
              <a:rPr lang="ar-SA" sz="3600" u="sng" dirty="0"/>
              <a:t> </a:t>
            </a:r>
            <a:r>
              <a:rPr lang="ar-SA" sz="3600" b="1" u="sng" dirty="0"/>
              <a:t>الاضطراب الوجداني ثنائي القطب</a:t>
            </a:r>
            <a:r>
              <a:rPr lang="ar-SA" sz="3600" b="1" dirty="0"/>
              <a:t>:-</a:t>
            </a:r>
            <a:r>
              <a:rPr lang="ar-SA" sz="3600" dirty="0"/>
              <a:t> </a:t>
            </a:r>
            <a:endParaRPr lang="en-US" sz="3600" dirty="0"/>
          </a:p>
          <a:p>
            <a:pPr algn="just" rtl="1"/>
            <a:r>
              <a:rPr lang="ar-SA" sz="3600" dirty="0"/>
              <a:t> (1) هوس خفيف الشدة ( النوبة الحالية </a:t>
            </a:r>
            <a:r>
              <a:rPr lang="ar-SA" sz="3600" dirty="0" smtClean="0"/>
              <a:t>)</a:t>
            </a:r>
            <a:endParaRPr lang="ar-EG" sz="3600" dirty="0" smtClean="0"/>
          </a:p>
          <a:p>
            <a:pPr algn="just" rtl="1"/>
            <a:r>
              <a:rPr lang="ar-SA" sz="3600" dirty="0" smtClean="0"/>
              <a:t> </a:t>
            </a:r>
            <a:r>
              <a:rPr lang="ar-SA" sz="3600" dirty="0"/>
              <a:t>(ب) هوسي بدون أعراض ذهانية (النوبة الحالية) </a:t>
            </a:r>
            <a:endParaRPr lang="en-US" sz="3600" dirty="0"/>
          </a:p>
          <a:p>
            <a:pPr algn="just" rtl="1"/>
            <a:r>
              <a:rPr lang="ar-SA" sz="3600" dirty="0"/>
              <a:t>(ج) هوس مع أعراض ذهانية (النوبة الحالية)</a:t>
            </a:r>
            <a:endParaRPr lang="en-US" sz="3600" dirty="0"/>
          </a:p>
          <a:p>
            <a:pPr algn="just" rtl="1"/>
            <a:r>
              <a:rPr lang="ar-SA" sz="3600" dirty="0"/>
              <a:t> (د) اكتئاب متوسط أو خفيف الشدة (النوبة الحالية)</a:t>
            </a:r>
            <a:endParaRPr lang="en-US" sz="3600" dirty="0"/>
          </a:p>
          <a:p>
            <a:pPr algn="just" rtl="1"/>
            <a:r>
              <a:rPr lang="ar-SA" sz="3600" dirty="0"/>
              <a:t>1- بدون أعراض جسدية </a:t>
            </a:r>
            <a:endParaRPr lang="ar-EG" sz="3600" dirty="0" smtClean="0"/>
          </a:p>
          <a:p>
            <a:pPr algn="just" rtl="1"/>
            <a:r>
              <a:rPr lang="ar-SA" sz="3600" dirty="0" smtClean="0"/>
              <a:t>2- </a:t>
            </a:r>
            <a:r>
              <a:rPr lang="ar-SA" sz="3600" dirty="0"/>
              <a:t>مع أعراض جسدية </a:t>
            </a:r>
            <a:endParaRPr lang="en-US" sz="3600" dirty="0"/>
          </a:p>
          <a:p>
            <a:pPr algn="just" rtl="1"/>
            <a:r>
              <a:rPr lang="ar-SA" sz="3600" dirty="0"/>
              <a:t>(هـ) اكتئاب شديد (النوبة الحالية)</a:t>
            </a:r>
            <a:endParaRPr lang="en-US" sz="3600" dirty="0"/>
          </a:p>
          <a:p>
            <a:pPr algn="r" rtl="1"/>
            <a:r>
              <a:rPr lang="ar-SA" sz="3600" dirty="0"/>
              <a:t>1- بدون أعراض ذهانية                                             2  - مع أعراض ذهانية</a:t>
            </a:r>
            <a:endParaRPr lang="en-US" sz="3600" dirty="0"/>
          </a:p>
        </p:txBody>
      </p:sp>
    </p:spTree>
    <p:extLst>
      <p:ext uri="{BB962C8B-B14F-4D97-AF65-F5344CB8AC3E}">
        <p14:creationId xmlns:p14="http://schemas.microsoft.com/office/powerpoint/2010/main" val="197133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33464"/>
            <a:ext cx="7812360" cy="6247864"/>
          </a:xfrm>
          <a:prstGeom prst="rect">
            <a:avLst/>
          </a:prstGeom>
        </p:spPr>
        <p:txBody>
          <a:bodyPr wrap="square">
            <a:spAutoFit/>
          </a:bodyPr>
          <a:lstStyle/>
          <a:p>
            <a:pPr algn="just" rtl="1"/>
            <a:r>
              <a:rPr lang="ar-EG" sz="4000" b="1" dirty="0"/>
              <a:t>* </a:t>
            </a:r>
            <a:r>
              <a:rPr lang="ar-SA" sz="4000" b="1" u="sng" dirty="0"/>
              <a:t>الأعراض الإكلينيكية</a:t>
            </a:r>
            <a:r>
              <a:rPr lang="ar-SA" sz="4000" b="1" dirty="0"/>
              <a:t>:-</a:t>
            </a:r>
            <a:endParaRPr lang="en-US" sz="4000" dirty="0"/>
          </a:p>
          <a:p>
            <a:pPr algn="just" rtl="1"/>
            <a:r>
              <a:rPr lang="ar-SA" sz="4000" dirty="0"/>
              <a:t>توجد صورتان أساسيتان لاضطراب المزاج أو الاضطراب الوجداني وهي الاكتئاب والهوس ، وصورة الاكتتاب في مرض الاضطراب الوجداني  الثنائي القطب تكون متشابهة إلى حد كبير لما تكون عليه صورة الاكتئاب في مرض الاضطراب الوجداني الأحادي القطب</a:t>
            </a:r>
            <a:endParaRPr lang="en-US" sz="4000" dirty="0"/>
          </a:p>
          <a:p>
            <a:pPr algn="just" rtl="1"/>
            <a:r>
              <a:rPr lang="ar-SA" sz="4000" dirty="0"/>
              <a:t>والأعراض حادة تزحف نحو المريض ببطء ، ولكنها في بعض الأحيان قد تظهر فجأة بعد عوامل مثيرة في البيئة .</a:t>
            </a:r>
            <a:endParaRPr lang="en-US" sz="4000" dirty="0"/>
          </a:p>
        </p:txBody>
      </p:sp>
    </p:spTree>
    <p:extLst>
      <p:ext uri="{BB962C8B-B14F-4D97-AF65-F5344CB8AC3E}">
        <p14:creationId xmlns:p14="http://schemas.microsoft.com/office/powerpoint/2010/main" val="375984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8136904" cy="6001643"/>
          </a:xfrm>
          <a:prstGeom prst="rect">
            <a:avLst/>
          </a:prstGeom>
        </p:spPr>
        <p:txBody>
          <a:bodyPr wrap="square">
            <a:spAutoFit/>
          </a:bodyPr>
          <a:lstStyle/>
          <a:p>
            <a:pPr algn="just" rtl="1"/>
            <a:r>
              <a:rPr lang="ar-EG" sz="4800" b="1" dirty="0"/>
              <a:t>- </a:t>
            </a:r>
            <a:r>
              <a:rPr lang="ar-SA" sz="4800" b="1" dirty="0"/>
              <a:t>نوبة الاكتئاب:-</a:t>
            </a:r>
            <a:endParaRPr lang="en-US" sz="4800" dirty="0"/>
          </a:p>
          <a:p>
            <a:pPr algn="just" rtl="1"/>
            <a:r>
              <a:rPr lang="ar-SA" sz="4800" b="1" dirty="0"/>
              <a:t>1. الوصف العام أو المظهر الخارجي</a:t>
            </a:r>
            <a:r>
              <a:rPr lang="ar-SA" sz="4800" dirty="0"/>
              <a:t> : يتميز مرض الاكتئاب بالهبوط الحركي  والشعور بالخمول الجسدي والذهني </a:t>
            </a:r>
            <a:endParaRPr lang="en-US" sz="4800" dirty="0"/>
          </a:p>
          <a:p>
            <a:pPr algn="just" rtl="1"/>
            <a:r>
              <a:rPr lang="ar-SA" sz="4800" dirty="0"/>
              <a:t> </a:t>
            </a:r>
            <a:r>
              <a:rPr lang="ar-SA" sz="4800" b="1" dirty="0"/>
              <a:t>2- المزاج</a:t>
            </a:r>
            <a:r>
              <a:rPr lang="ar-SA" sz="4800" dirty="0"/>
              <a:t> : الاكتئاب هو أهم عرض وأوضح ظاهرة ، ورغم ذلك فإن حوالي 50% من المرضی قد يخفون إحساسهم بالاكتئاب فلا يظهر في تعبيراتهم </a:t>
            </a:r>
            <a:endParaRPr lang="en-US" sz="4800" dirty="0"/>
          </a:p>
        </p:txBody>
      </p:sp>
    </p:spTree>
    <p:extLst>
      <p:ext uri="{BB962C8B-B14F-4D97-AF65-F5344CB8AC3E}">
        <p14:creationId xmlns:p14="http://schemas.microsoft.com/office/powerpoint/2010/main" val="344224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88640"/>
            <a:ext cx="7992888" cy="6555641"/>
          </a:xfrm>
          <a:prstGeom prst="rect">
            <a:avLst/>
          </a:prstGeom>
        </p:spPr>
        <p:txBody>
          <a:bodyPr wrap="square">
            <a:spAutoFit/>
          </a:bodyPr>
          <a:lstStyle/>
          <a:p>
            <a:pPr algn="r" rtl="1"/>
            <a:r>
              <a:rPr lang="ar-SA" sz="5400" b="1" dirty="0"/>
              <a:t>3- بعض الأعراض الفيزيولوجية مثل</a:t>
            </a:r>
            <a:r>
              <a:rPr lang="ar-SA" sz="5400" dirty="0"/>
              <a:t> :</a:t>
            </a:r>
            <a:endParaRPr lang="en-US" sz="5400" dirty="0"/>
          </a:p>
          <a:p>
            <a:pPr algn="just" rtl="1"/>
            <a:r>
              <a:rPr lang="ar-SA" sz="6000" dirty="0"/>
              <a:t>(6) أضطراب النوم والصعوبة في بداية النوم أو الاستيقاظ المبكر مع الشعور بالإرهاق والتعب . (ب) فقدان الشهية مع فقدان واضح للوزن </a:t>
            </a:r>
            <a:endParaRPr lang="ar-EG" sz="6000" dirty="0"/>
          </a:p>
        </p:txBody>
      </p:sp>
    </p:spTree>
    <p:extLst>
      <p:ext uri="{BB962C8B-B14F-4D97-AF65-F5344CB8AC3E}">
        <p14:creationId xmlns:p14="http://schemas.microsoft.com/office/powerpoint/2010/main" val="125019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072" y="404664"/>
            <a:ext cx="7668344" cy="6247864"/>
          </a:xfrm>
          <a:prstGeom prst="rect">
            <a:avLst/>
          </a:prstGeom>
        </p:spPr>
        <p:txBody>
          <a:bodyPr wrap="square">
            <a:spAutoFit/>
          </a:bodyPr>
          <a:lstStyle/>
          <a:p>
            <a:pPr algn="just" rtl="1"/>
            <a:r>
              <a:rPr lang="ar-SA" sz="4000" b="1" dirty="0"/>
              <a:t> 4. الوظائف النفسية في مريض الاكتئاب:</a:t>
            </a:r>
            <a:endParaRPr lang="en-US" sz="4000" dirty="0"/>
          </a:p>
          <a:p>
            <a:pPr algn="just" rtl="1"/>
            <a:r>
              <a:rPr lang="ar-SA" sz="4000" dirty="0"/>
              <a:t>قد تتأثر إلى حد شدید و تأخذ عدة مظاهر كالآتي :</a:t>
            </a:r>
            <a:endParaRPr lang="en-US" sz="4000" dirty="0"/>
          </a:p>
          <a:p>
            <a:pPr algn="just" rtl="1"/>
            <a:r>
              <a:rPr lang="ar-SA" sz="4000" dirty="0"/>
              <a:t>(1) </a:t>
            </a:r>
            <a:r>
              <a:rPr lang="ar-SA" sz="4000" b="1" dirty="0"/>
              <a:t>الضلالات</a:t>
            </a:r>
            <a:r>
              <a:rPr lang="ar-SA" sz="4000" dirty="0"/>
              <a:t> : من أكثرها شيوعا في مرض الاكتئاب </a:t>
            </a:r>
            <a:endParaRPr lang="en-US" sz="4000" dirty="0"/>
          </a:p>
          <a:p>
            <a:pPr algn="just" rtl="1"/>
            <a:r>
              <a:rPr lang="ar-SA" sz="4000" dirty="0"/>
              <a:t>ب) </a:t>
            </a:r>
            <a:r>
              <a:rPr lang="ar-SA" sz="4000" b="1" dirty="0"/>
              <a:t>الهلاوس</a:t>
            </a:r>
            <a:r>
              <a:rPr lang="ar-SA" sz="4000" dirty="0"/>
              <a:t> - </a:t>
            </a:r>
            <a:endParaRPr lang="en-US" sz="4000" dirty="0"/>
          </a:p>
          <a:p>
            <a:pPr algn="just" rtl="1"/>
            <a:r>
              <a:rPr lang="ar-SA" sz="4000" dirty="0"/>
              <a:t>ج) </a:t>
            </a:r>
            <a:r>
              <a:rPr lang="ar-SA" sz="4000" b="1" dirty="0"/>
              <a:t>التفكير</a:t>
            </a:r>
            <a:r>
              <a:rPr lang="ar-SA" sz="4000" dirty="0"/>
              <a:t> - </a:t>
            </a:r>
            <a:endParaRPr lang="en-US" sz="4000" dirty="0"/>
          </a:p>
          <a:p>
            <a:pPr algn="just" rtl="1"/>
            <a:r>
              <a:rPr lang="ar-SA" sz="4000" dirty="0"/>
              <a:t>(د) </a:t>
            </a:r>
            <a:r>
              <a:rPr lang="ar-SA" sz="4000" b="1" dirty="0"/>
              <a:t>اختلال الانتباه</a:t>
            </a:r>
            <a:r>
              <a:rPr lang="ar-SA" sz="4000" dirty="0"/>
              <a:t> :</a:t>
            </a:r>
            <a:endParaRPr lang="en-US" sz="4000" dirty="0"/>
          </a:p>
          <a:p>
            <a:pPr algn="just" rtl="1"/>
            <a:r>
              <a:rPr lang="ar-SA" sz="4000" dirty="0"/>
              <a:t>(هـ) كما يتأثر كل من </a:t>
            </a:r>
            <a:r>
              <a:rPr lang="ar-SA" sz="4000" b="1" dirty="0"/>
              <a:t>التركيز والذاكرة</a:t>
            </a:r>
            <a:r>
              <a:rPr lang="ar-SA" sz="4000" dirty="0"/>
              <a:t> </a:t>
            </a:r>
            <a:endParaRPr lang="en-US" sz="4000" dirty="0"/>
          </a:p>
          <a:p>
            <a:pPr algn="just" rtl="1"/>
            <a:r>
              <a:rPr lang="ar-SA" sz="4000" dirty="0"/>
              <a:t>(و) </a:t>
            </a:r>
            <a:r>
              <a:rPr lang="ar-SA" sz="4000" b="1" dirty="0"/>
              <a:t>الانتحار والاندفاعية</a:t>
            </a:r>
            <a:r>
              <a:rPr lang="ar-SA" sz="4000" dirty="0"/>
              <a:t> </a:t>
            </a:r>
            <a:endParaRPr lang="en-US" sz="4000" dirty="0"/>
          </a:p>
        </p:txBody>
      </p:sp>
    </p:spTree>
    <p:extLst>
      <p:ext uri="{BB962C8B-B14F-4D97-AF65-F5344CB8AC3E}">
        <p14:creationId xmlns:p14="http://schemas.microsoft.com/office/powerpoint/2010/main" val="347099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8112" y="404664"/>
            <a:ext cx="7164288" cy="6186309"/>
          </a:xfrm>
          <a:prstGeom prst="rect">
            <a:avLst/>
          </a:prstGeom>
        </p:spPr>
        <p:txBody>
          <a:bodyPr wrap="square">
            <a:spAutoFit/>
          </a:bodyPr>
          <a:lstStyle/>
          <a:p>
            <a:pPr algn="just" rtl="1"/>
            <a:r>
              <a:rPr lang="ar-EG" sz="4400" b="1" dirty="0"/>
              <a:t>- </a:t>
            </a:r>
            <a:r>
              <a:rPr lang="ar-SA" sz="4400" b="1" u="sng" dirty="0"/>
              <a:t>نوبة الهوس</a:t>
            </a:r>
            <a:r>
              <a:rPr lang="ar-SA" sz="4400" b="1" dirty="0"/>
              <a:t>:</a:t>
            </a:r>
            <a:r>
              <a:rPr lang="ar-SA" sz="4400" dirty="0"/>
              <a:t> وهي إما :</a:t>
            </a:r>
            <a:endParaRPr lang="en-US" sz="4400" dirty="0"/>
          </a:p>
          <a:p>
            <a:pPr algn="just" rtl="1"/>
            <a:r>
              <a:rPr lang="ar-SA" sz="4400" dirty="0"/>
              <a:t> 1- الهوس تحت الحاد </a:t>
            </a:r>
            <a:r>
              <a:rPr lang="en-US" sz="4400" dirty="0"/>
              <a:t>subacute mania </a:t>
            </a:r>
            <a:r>
              <a:rPr lang="ar-SA" sz="4400" dirty="0"/>
              <a:t>              </a:t>
            </a:r>
            <a:endParaRPr lang="ar-EG" sz="4400" dirty="0" smtClean="0"/>
          </a:p>
          <a:p>
            <a:pPr algn="just" rtl="1"/>
            <a:r>
              <a:rPr lang="ar-SA" sz="4400" dirty="0" smtClean="0"/>
              <a:t>2- </a:t>
            </a:r>
            <a:r>
              <a:rPr lang="ar-SA" sz="4400" dirty="0"/>
              <a:t>الهوس الحاد </a:t>
            </a:r>
            <a:r>
              <a:rPr lang="en-US" sz="4400" dirty="0"/>
              <a:t>acute mania</a:t>
            </a:r>
            <a:r>
              <a:rPr lang="ar-SA" sz="4400" dirty="0"/>
              <a:t>.     </a:t>
            </a:r>
            <a:endParaRPr lang="en-US" sz="4400" dirty="0"/>
          </a:p>
          <a:p>
            <a:pPr algn="just" rtl="1"/>
            <a:r>
              <a:rPr lang="ar-SA" sz="4400" dirty="0"/>
              <a:t> 3- الهوس المزمن </a:t>
            </a:r>
            <a:r>
              <a:rPr lang="en-US" sz="4400" dirty="0"/>
              <a:t>chronic mania</a:t>
            </a:r>
          </a:p>
          <a:p>
            <a:pPr algn="just" rtl="1"/>
            <a:r>
              <a:rPr lang="ar-SA" sz="4400" dirty="0"/>
              <a:t>1- </a:t>
            </a:r>
            <a:r>
              <a:rPr lang="ar-SA" sz="4400" b="1" dirty="0"/>
              <a:t>المظهر الخارجي:</a:t>
            </a:r>
            <a:r>
              <a:rPr lang="ar-SA" sz="4400" dirty="0"/>
              <a:t> يتميز المريض بحالة من المرح والنشوة والبهجة المستمرة ، مع كثرة الكلام وزيادة النشاط الحركي </a:t>
            </a:r>
            <a:endParaRPr lang="ar-EG" sz="4400" dirty="0"/>
          </a:p>
        </p:txBody>
      </p:sp>
    </p:spTree>
    <p:extLst>
      <p:ext uri="{BB962C8B-B14F-4D97-AF65-F5344CB8AC3E}">
        <p14:creationId xmlns:p14="http://schemas.microsoft.com/office/powerpoint/2010/main" val="144075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92696"/>
            <a:ext cx="7380312" cy="5509200"/>
          </a:xfrm>
          <a:prstGeom prst="rect">
            <a:avLst/>
          </a:prstGeom>
        </p:spPr>
        <p:txBody>
          <a:bodyPr wrap="square">
            <a:spAutoFit/>
          </a:bodyPr>
          <a:lstStyle/>
          <a:p>
            <a:pPr algn="just" rtl="1"/>
            <a:r>
              <a:rPr lang="ar-SA" sz="4400" dirty="0"/>
              <a:t>2 – </a:t>
            </a:r>
            <a:r>
              <a:rPr lang="ar-SA" sz="4400" b="1" dirty="0"/>
              <a:t>المزاج</a:t>
            </a:r>
            <a:r>
              <a:rPr lang="ar-SA" sz="4400" dirty="0"/>
              <a:t>: غالبا ما يبدو على المريض المرح الزائد والنشوة </a:t>
            </a:r>
            <a:endParaRPr lang="en-US" sz="4400" dirty="0"/>
          </a:p>
          <a:p>
            <a:pPr algn="just" rtl="1"/>
            <a:r>
              <a:rPr lang="ar-SA" sz="4400" dirty="0"/>
              <a:t>الثورة والعنف .</a:t>
            </a:r>
            <a:endParaRPr lang="en-US" sz="4400" dirty="0"/>
          </a:p>
          <a:p>
            <a:pPr algn="just" rtl="1"/>
            <a:r>
              <a:rPr lang="ar-SA" sz="4400" dirty="0"/>
              <a:t> 3- </a:t>
            </a:r>
            <a:r>
              <a:rPr lang="ar-SA" sz="4400" b="1" dirty="0"/>
              <a:t>التفكير</a:t>
            </a:r>
            <a:r>
              <a:rPr lang="ar-SA" sz="4400" dirty="0"/>
              <a:t>: ينشغل المريض بأفكار تعبر عن ثقته الزائدة وشعوره بالعظمة </a:t>
            </a:r>
            <a:endParaRPr lang="en-US" sz="4400" dirty="0"/>
          </a:p>
          <a:p>
            <a:pPr algn="just" rtl="1"/>
            <a:r>
              <a:rPr lang="ar-SA" sz="4400" dirty="0"/>
              <a:t> 4- </a:t>
            </a:r>
            <a:r>
              <a:rPr lang="ar-SA" sz="4400" b="1" dirty="0"/>
              <a:t>الاندفاعية</a:t>
            </a:r>
            <a:endParaRPr lang="en-US" sz="4400" dirty="0"/>
          </a:p>
          <a:p>
            <a:pPr algn="just" rtl="1"/>
            <a:r>
              <a:rPr lang="ar-SA" sz="4400" dirty="0"/>
              <a:t>5- </a:t>
            </a:r>
            <a:r>
              <a:rPr lang="ar-SA" sz="4400" b="1" dirty="0"/>
              <a:t>الوظائف العقلية</a:t>
            </a:r>
            <a:r>
              <a:rPr lang="ar-SA" sz="4400" dirty="0"/>
              <a:t>: يزداد نشاط الوظائف المعرفية والعقلية بازدياد الانتباه </a:t>
            </a:r>
            <a:endParaRPr lang="en-US" sz="4400" dirty="0"/>
          </a:p>
        </p:txBody>
      </p:sp>
    </p:spTree>
    <p:extLst>
      <p:ext uri="{BB962C8B-B14F-4D97-AF65-F5344CB8AC3E}">
        <p14:creationId xmlns:p14="http://schemas.microsoft.com/office/powerpoint/2010/main" val="183100331"/>
      </p:ext>
    </p:extLst>
  </p:cSld>
  <p:clrMapOvr>
    <a:masterClrMapping/>
  </p:clrMapOvr>
</p:sld>
</file>

<file path=ppt/theme/theme1.xml><?xml version="1.0" encoding="utf-8"?>
<a:theme xmlns:a="http://schemas.openxmlformats.org/drawingml/2006/main" name="Quill design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8</TotalTime>
  <Words>613</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5</cp:revision>
  <cp:lastPrinted>1601-01-01T00:00:00Z</cp:lastPrinted>
  <dcterms:created xsi:type="dcterms:W3CDTF">2020-03-23T17:29:05Z</dcterms:created>
  <dcterms:modified xsi:type="dcterms:W3CDTF">2020-03-24T00:53:22Z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