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ar.wikipedia.org/wiki/%D8%B9%D9%84%D8%A7%D8%AC_%D9%86%D9%81%D8%B3%D9%8A"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ar.wikipedia.org/wiki/%D8%AA%D8%AD%D9%84%D9%8A%D9%84_%D9%86%D9%81%D8%B3%D9%8A"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288" y="16768"/>
            <a:ext cx="9144000" cy="6858000"/>
            <a:chOff x="0" y="504825"/>
            <a:chExt cx="9144000" cy="5848350"/>
          </a:xfrm>
        </p:grpSpPr>
        <p:pic>
          <p:nvPicPr>
            <p:cNvPr id="3"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5" name="Rectangle 4"/>
          <p:cNvSpPr/>
          <p:nvPr/>
        </p:nvSpPr>
        <p:spPr>
          <a:xfrm>
            <a:off x="3203848" y="3236549"/>
            <a:ext cx="5884502" cy="2640723"/>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06" y="3212976"/>
            <a:ext cx="356029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84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776864" cy="5632311"/>
          </a:xfrm>
          <a:prstGeom prst="rect">
            <a:avLst/>
          </a:prstGeom>
        </p:spPr>
        <p:txBody>
          <a:bodyPr wrap="square">
            <a:spAutoFit/>
          </a:bodyPr>
          <a:lstStyle/>
          <a:p>
            <a:pPr algn="just" rtl="1"/>
            <a:r>
              <a:rPr lang="ar-SA" sz="4000" b="1" dirty="0"/>
              <a:t>2-  الاضطرابات الانشقاقية:</a:t>
            </a:r>
            <a:endParaRPr lang="en-US" sz="4000" dirty="0"/>
          </a:p>
          <a:p>
            <a:pPr algn="just" rtl="1"/>
            <a:r>
              <a:rPr lang="ar-SA" sz="4000" dirty="0"/>
              <a:t>عندما يزداد القلق ويصبح غير محتمل ومحطما لكيان الفرد، هنا تبدأ بعض وظائف الشخصية في الانفصال عن الأصل ؛ لحماية الإنسان ، بالأعراض الآتية :</a:t>
            </a:r>
            <a:endParaRPr lang="en-US" sz="4000" dirty="0"/>
          </a:p>
          <a:p>
            <a:pPr algn="just" rtl="1"/>
            <a:r>
              <a:rPr lang="ar-SA" sz="4000" b="1" dirty="0"/>
              <a:t> (</a:t>
            </a:r>
            <a:r>
              <a:rPr lang="fa-IR" sz="4000" b="1" dirty="0"/>
              <a:t>۱</a:t>
            </a:r>
            <a:r>
              <a:rPr lang="ar-SA" sz="4000" b="1" dirty="0"/>
              <a:t>) فقدان الذاكرة (النساوة) </a:t>
            </a:r>
            <a:r>
              <a:rPr lang="en-US" sz="4000" b="1" dirty="0"/>
              <a:t>Amnesia</a:t>
            </a:r>
            <a:r>
              <a:rPr lang="ar-SA" sz="4000" b="1" dirty="0"/>
              <a:t> </a:t>
            </a:r>
            <a:endParaRPr lang="en-US" sz="4000" dirty="0"/>
          </a:p>
          <a:p>
            <a:pPr algn="just" rtl="1"/>
            <a:r>
              <a:rPr lang="ar-SA" sz="4000" b="1" dirty="0"/>
              <a:t>(</a:t>
            </a:r>
            <a:r>
              <a:rPr lang="fa-IR" sz="4000" b="1" dirty="0"/>
              <a:t>۲</a:t>
            </a:r>
            <a:r>
              <a:rPr lang="ar-SA" sz="4000" b="1" dirty="0"/>
              <a:t>) الشرود الهستيري </a:t>
            </a:r>
            <a:r>
              <a:rPr lang="en-US" sz="4000" b="1" dirty="0"/>
              <a:t>Fugue</a:t>
            </a:r>
            <a:r>
              <a:rPr lang="ar-SA" sz="4000" b="1" dirty="0"/>
              <a:t> </a:t>
            </a:r>
            <a:endParaRPr lang="en-US" sz="4000" dirty="0"/>
          </a:p>
          <a:p>
            <a:pPr algn="just" rtl="1"/>
            <a:r>
              <a:rPr lang="ar-SA" sz="4000" b="1" dirty="0"/>
              <a:t>(</a:t>
            </a:r>
            <a:r>
              <a:rPr lang="fa-IR" sz="4000" b="1" dirty="0"/>
              <a:t>۳</a:t>
            </a:r>
            <a:r>
              <a:rPr lang="ar-SA" sz="4000" b="1" dirty="0"/>
              <a:t>) تشوش الوعي والهذيان الهستيری </a:t>
            </a:r>
            <a:endParaRPr lang="en-US" sz="4000" dirty="0"/>
          </a:p>
          <a:p>
            <a:pPr algn="just" rtl="1"/>
            <a:r>
              <a:rPr lang="ar-SA" sz="4000" b="1" dirty="0"/>
              <a:t>(4) الغشية (التجلى) والتلبس (المس</a:t>
            </a:r>
            <a:r>
              <a:rPr lang="ar-SA" sz="4000" b="1" dirty="0" smtClean="0"/>
              <a:t>)</a:t>
            </a:r>
            <a:endParaRPr lang="en-US" sz="4000" dirty="0"/>
          </a:p>
        </p:txBody>
      </p:sp>
    </p:spTree>
    <p:extLst>
      <p:ext uri="{BB962C8B-B14F-4D97-AF65-F5344CB8AC3E}">
        <p14:creationId xmlns:p14="http://schemas.microsoft.com/office/powerpoint/2010/main" val="427514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704856" cy="5632311"/>
          </a:xfrm>
          <a:prstGeom prst="rect">
            <a:avLst/>
          </a:prstGeom>
        </p:spPr>
        <p:txBody>
          <a:bodyPr wrap="square">
            <a:spAutoFit/>
          </a:bodyPr>
          <a:lstStyle/>
          <a:p>
            <a:pPr algn="just" rtl="1"/>
            <a:r>
              <a:rPr lang="ar-SA" sz="3600" b="1" dirty="0"/>
              <a:t> (5) الجوال الليلي أو السير أثناء النوم </a:t>
            </a:r>
            <a:endParaRPr lang="en-US" sz="3600" dirty="0"/>
          </a:p>
          <a:p>
            <a:pPr algn="just" rtl="1"/>
            <a:r>
              <a:rPr lang="ar-SA" sz="3600" b="1" dirty="0"/>
              <a:t>(6) تعدد الشخصيات </a:t>
            </a:r>
            <a:endParaRPr lang="en-US" sz="3600" dirty="0"/>
          </a:p>
          <a:p>
            <a:pPr algn="just" rtl="1"/>
            <a:r>
              <a:rPr lang="ar-SA" sz="3600" b="1" dirty="0"/>
              <a:t>(</a:t>
            </a:r>
            <a:r>
              <a:rPr lang="fa-IR" sz="3600" b="1" dirty="0"/>
              <a:t>۷</a:t>
            </a:r>
            <a:r>
              <a:rPr lang="ar-SA" sz="3600" b="1" dirty="0"/>
              <a:t>) شبه العته الهستيري (زملة جانسر)</a:t>
            </a:r>
            <a:endParaRPr lang="en-US" sz="3600" dirty="0"/>
          </a:p>
          <a:p>
            <a:pPr algn="just" rtl="1"/>
            <a:r>
              <a:rPr lang="ar-SA" sz="3600" dirty="0"/>
              <a:t>* </a:t>
            </a:r>
            <a:r>
              <a:rPr lang="ar-SA" sz="3600" u="sng" dirty="0"/>
              <a:t>علاج الاضطرابات النفسية</a:t>
            </a:r>
            <a:r>
              <a:rPr lang="ar-SA" sz="3600" dirty="0"/>
              <a:t>:</a:t>
            </a:r>
            <a:endParaRPr lang="en-US" sz="3600" dirty="0"/>
          </a:p>
          <a:p>
            <a:pPr algn="just" rtl="1"/>
            <a:r>
              <a:rPr lang="ar-SA" sz="3600" dirty="0"/>
              <a:t>   يعتبر </a:t>
            </a:r>
            <a:r>
              <a:rPr lang="ar-SA" sz="3600" dirty="0">
                <a:hlinkClick r:id="rId2" tooltip="علاج نفسي"/>
              </a:rPr>
              <a:t>العلاج النفسي</a:t>
            </a:r>
            <a:r>
              <a:rPr lang="en-US" sz="3600" dirty="0"/>
              <a:t> </a:t>
            </a:r>
            <a:r>
              <a:rPr lang="ar-SA" sz="3600" dirty="0"/>
              <a:t>خيارًا رئيسيًا لعلاج العديد من الاضطرابات النفسية، وهناك أنواع رئيسية عديدة من العلاج تتمثل فى:</a:t>
            </a:r>
            <a:endParaRPr lang="en-US" sz="3600" dirty="0"/>
          </a:p>
          <a:p>
            <a:pPr algn="just" rtl="1"/>
            <a:r>
              <a:rPr lang="ar-SA" sz="3600" dirty="0"/>
              <a:t>1- العلاج النفسى  2- العلاج العضوى (العقاقير – الانسولين – جلسات الكهرباء – الجراحة)    3- العلاج السلوكى  4- العلاج الاجتماعى البيئى.</a:t>
            </a:r>
            <a:endParaRPr lang="en-US" sz="3600" dirty="0"/>
          </a:p>
        </p:txBody>
      </p:sp>
    </p:spTree>
    <p:extLst>
      <p:ext uri="{BB962C8B-B14F-4D97-AF65-F5344CB8AC3E}">
        <p14:creationId xmlns:p14="http://schemas.microsoft.com/office/powerpoint/2010/main" val="48012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2018"/>
            <a:ext cx="8280920" cy="5909310"/>
          </a:xfrm>
          <a:prstGeom prst="rect">
            <a:avLst/>
          </a:prstGeom>
        </p:spPr>
        <p:txBody>
          <a:bodyPr wrap="square">
            <a:spAutoFit/>
          </a:bodyPr>
          <a:lstStyle/>
          <a:p>
            <a:pPr algn="just" rtl="1"/>
            <a:r>
              <a:rPr lang="ar-SA" sz="5400" b="1" dirty="0"/>
              <a:t>1- العلاج النفسى</a:t>
            </a:r>
            <a:r>
              <a:rPr lang="ar-SA" sz="5400" dirty="0"/>
              <a:t>: تتعدد اساليبه وتتمثل فى:</a:t>
            </a:r>
            <a:endParaRPr lang="en-US" sz="5400" dirty="0"/>
          </a:p>
          <a:p>
            <a:pPr algn="just" rtl="1"/>
            <a:r>
              <a:rPr lang="ar-SA" sz="5400" dirty="0"/>
              <a:t>- </a:t>
            </a:r>
            <a:r>
              <a:rPr lang="ar-SA" sz="5400" b="1" dirty="0"/>
              <a:t>العلاج ب</a:t>
            </a:r>
            <a:r>
              <a:rPr lang="ar-SA" sz="5400" b="1" dirty="0">
                <a:hlinkClick r:id="rId2" tooltip="تحليل نفسي"/>
              </a:rPr>
              <a:t>التحليل النفسي</a:t>
            </a:r>
            <a:r>
              <a:rPr lang="ar-SA" sz="5400" dirty="0"/>
              <a:t>، الذي يستهدف الصراعات النفسية وأساليب الدفاع اللاشعورى، ويستخدم التداعى الحر وتفسير الاحلام وزلات اللسان فى علاج الاضطرابات.</a:t>
            </a:r>
            <a:endParaRPr lang="en-US" sz="5400" dirty="0"/>
          </a:p>
        </p:txBody>
      </p:sp>
    </p:spTree>
    <p:extLst>
      <p:ext uri="{BB962C8B-B14F-4D97-AF65-F5344CB8AC3E}">
        <p14:creationId xmlns:p14="http://schemas.microsoft.com/office/powerpoint/2010/main" val="3426877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704856" cy="6247864"/>
          </a:xfrm>
          <a:prstGeom prst="rect">
            <a:avLst/>
          </a:prstGeom>
        </p:spPr>
        <p:txBody>
          <a:bodyPr wrap="square">
            <a:spAutoFit/>
          </a:bodyPr>
          <a:lstStyle/>
          <a:p>
            <a:pPr algn="just" rtl="1"/>
            <a:r>
              <a:rPr lang="ar-SA" sz="4000" dirty="0"/>
              <a:t>-  </a:t>
            </a:r>
            <a:r>
              <a:rPr lang="ar-SA" sz="4000" b="1" dirty="0"/>
              <a:t>العلاج السلوكي المعرفي</a:t>
            </a:r>
            <a:r>
              <a:rPr lang="ar-SA" sz="4000" dirty="0"/>
              <a:t> ، وهو يعتمد على تعديل أنماط التفكير والسلوك المرتبطة باضطراب معين.</a:t>
            </a:r>
            <a:endParaRPr lang="en-US" sz="4000" dirty="0"/>
          </a:p>
          <a:p>
            <a:pPr algn="just" rtl="1"/>
            <a:r>
              <a:rPr lang="ar-SA" sz="4000" dirty="0"/>
              <a:t>- </a:t>
            </a:r>
            <a:r>
              <a:rPr lang="ar-SA" sz="4000" b="1" dirty="0"/>
              <a:t>العلاج النفسى الجماعى</a:t>
            </a:r>
            <a:r>
              <a:rPr lang="ar-SA" sz="4000" dirty="0"/>
              <a:t>، يجتمع عدد من المرضى يتراوح عددهم ما بين 5 – 15 مريض مع الطبيب ويتم مناقشة المشاكل والاضطرابات أثناء هذه الجلسات ولها عدة أنواع: (العلاج التعليمى، النوادى الاجتماعية العلاجية، الدراما النفسية ولعب الادوار، طريقة التداعى الحر التحليلية).</a:t>
            </a:r>
            <a:endParaRPr lang="en-US" sz="4000" dirty="0"/>
          </a:p>
        </p:txBody>
      </p:sp>
    </p:spTree>
    <p:extLst>
      <p:ext uri="{BB962C8B-B14F-4D97-AF65-F5344CB8AC3E}">
        <p14:creationId xmlns:p14="http://schemas.microsoft.com/office/powerpoint/2010/main" val="398107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472" y="520512"/>
            <a:ext cx="7920880" cy="5632311"/>
          </a:xfrm>
          <a:prstGeom prst="rect">
            <a:avLst/>
          </a:prstGeom>
        </p:spPr>
        <p:txBody>
          <a:bodyPr wrap="square">
            <a:spAutoFit/>
          </a:bodyPr>
          <a:lstStyle/>
          <a:p>
            <a:pPr algn="just" rtl="1"/>
            <a:r>
              <a:rPr lang="ar-SA" sz="4000" dirty="0"/>
              <a:t>- </a:t>
            </a:r>
            <a:r>
              <a:rPr lang="ar-SA" sz="4000" b="1" dirty="0"/>
              <a:t>العلاج النفسى الاسرى</a:t>
            </a:r>
            <a:r>
              <a:rPr lang="ar-SA" sz="4000" dirty="0"/>
              <a:t>: فالمريض يتفاعل مع شبكة من الأشخاص الآخرين المؤثرين، وكذلك اسرته لحل المشكلات التى يعانى منها.</a:t>
            </a:r>
            <a:endParaRPr lang="en-US" sz="4000" dirty="0"/>
          </a:p>
          <a:p>
            <a:pPr algn="just" rtl="1"/>
            <a:r>
              <a:rPr lang="ar-SA" sz="4000" b="1" dirty="0"/>
              <a:t>2- العلاج العضوى</a:t>
            </a:r>
            <a:r>
              <a:rPr lang="ar-SA" sz="4000" dirty="0"/>
              <a:t>:</a:t>
            </a:r>
            <a:endParaRPr lang="en-US" sz="4000" dirty="0"/>
          </a:p>
          <a:p>
            <a:pPr algn="just" rtl="1"/>
            <a:r>
              <a:rPr lang="ar-SA" sz="4000" dirty="0"/>
              <a:t>- </a:t>
            </a:r>
            <a:r>
              <a:rPr lang="ar-SA" sz="4000" b="1" dirty="0"/>
              <a:t>بالعقاقير</a:t>
            </a:r>
            <a:r>
              <a:rPr lang="ar-SA" sz="4000" dirty="0"/>
              <a:t>:(المنومات وخاصة فى حالات القلق الحاد – المطمئنات البسيطة للشعور بالاسترخاء الذهنى والعضلى – المطمئنات الكبرى كميات بسيطة لعلاج القلق المصحوب بأعراض جسمية – مضادات الاكتئاب).</a:t>
            </a:r>
            <a:endParaRPr lang="en-US" sz="4000" dirty="0"/>
          </a:p>
        </p:txBody>
      </p:sp>
    </p:spTree>
    <p:extLst>
      <p:ext uri="{BB962C8B-B14F-4D97-AF65-F5344CB8AC3E}">
        <p14:creationId xmlns:p14="http://schemas.microsoft.com/office/powerpoint/2010/main" val="2855060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87857"/>
            <a:ext cx="7920880" cy="6247864"/>
          </a:xfrm>
          <a:prstGeom prst="rect">
            <a:avLst/>
          </a:prstGeom>
        </p:spPr>
        <p:txBody>
          <a:bodyPr wrap="square">
            <a:spAutoFit/>
          </a:bodyPr>
          <a:lstStyle/>
          <a:p>
            <a:pPr algn="just" rtl="1"/>
            <a:r>
              <a:rPr lang="ar-SA" sz="4000" dirty="0"/>
              <a:t>- </a:t>
            </a:r>
            <a:r>
              <a:rPr lang="ar-SA" sz="4000" b="1" dirty="0"/>
              <a:t>العلاج بالانسولين</a:t>
            </a:r>
            <a:r>
              <a:rPr lang="ar-SA" sz="4000" dirty="0"/>
              <a:t>: بكميات بسيطة مع حالات التوتر والقلق العصبى والادمان والامراض السيكوسوماتية.</a:t>
            </a:r>
            <a:endParaRPr lang="en-US" sz="4000" dirty="0"/>
          </a:p>
          <a:p>
            <a:pPr algn="just" rtl="1"/>
            <a:r>
              <a:rPr lang="ar-SA" sz="4000" dirty="0"/>
              <a:t>- </a:t>
            </a:r>
            <a:r>
              <a:rPr lang="ar-SA" sz="4000" b="1" dirty="0"/>
              <a:t>العلاج الكهربائى</a:t>
            </a:r>
            <a:r>
              <a:rPr lang="ar-SA" sz="4000" dirty="0"/>
              <a:t>: عندما يصاحب العصاب أعراض اكتئابية حادة وأفكار انتحارية.</a:t>
            </a:r>
            <a:endParaRPr lang="en-US" sz="4000" dirty="0"/>
          </a:p>
          <a:p>
            <a:pPr algn="just" rtl="1"/>
            <a:r>
              <a:rPr lang="ar-SA" sz="4000" dirty="0"/>
              <a:t>- </a:t>
            </a:r>
            <a:r>
              <a:rPr lang="ar-SA" sz="4000" b="1" dirty="0"/>
              <a:t>العلاج الجراحى</a:t>
            </a:r>
            <a:r>
              <a:rPr lang="ar-SA" sz="4000" dirty="0"/>
              <a:t>: فى حالات القلق النفسى المزمن، والوسواس القهرى، والاكتئاب الشديد، ويتم قطع الالياف العصبية الموصلة بين الفص الجبهى والثلاموس فتتوقف الدائرة </a:t>
            </a:r>
            <a:r>
              <a:rPr lang="ar-EG" sz="4000" dirty="0"/>
              <a:t>الكهربائية الخاصة بالانفعال.</a:t>
            </a:r>
            <a:endParaRPr lang="en-US" sz="4000" dirty="0"/>
          </a:p>
        </p:txBody>
      </p:sp>
    </p:spTree>
    <p:extLst>
      <p:ext uri="{BB962C8B-B14F-4D97-AF65-F5344CB8AC3E}">
        <p14:creationId xmlns:p14="http://schemas.microsoft.com/office/powerpoint/2010/main" val="2005427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620688"/>
            <a:ext cx="7704856" cy="5909310"/>
          </a:xfrm>
          <a:prstGeom prst="rect">
            <a:avLst/>
          </a:prstGeom>
        </p:spPr>
        <p:txBody>
          <a:bodyPr wrap="square">
            <a:spAutoFit/>
          </a:bodyPr>
          <a:lstStyle/>
          <a:p>
            <a:pPr algn="just" rtl="1"/>
            <a:r>
              <a:rPr lang="ar-SA" sz="5400" b="1" dirty="0"/>
              <a:t>3- العلاج السلوكى</a:t>
            </a:r>
            <a:r>
              <a:rPr lang="ar-EG" sz="5400" dirty="0"/>
              <a:t>: وتتنوع اساليبه (الكف المتبادل- الممارسة السلبية – العلاج بالنفور- التشكيل – التعرض – الاعادة الحيوية).</a:t>
            </a:r>
            <a:endParaRPr lang="en-US" sz="5400" dirty="0"/>
          </a:p>
          <a:p>
            <a:pPr algn="just" rtl="1"/>
            <a:r>
              <a:rPr lang="ar-SA" sz="5400" b="1" dirty="0"/>
              <a:t>4- العلاج البيئى والاجتماعى</a:t>
            </a:r>
            <a:r>
              <a:rPr lang="ar-EG" sz="5400" dirty="0"/>
              <a:t>: يعتمد على تحسين النواحى البيئية والاجتماعية للمريض.</a:t>
            </a:r>
            <a:endParaRPr lang="en-US" sz="5400" dirty="0"/>
          </a:p>
        </p:txBody>
      </p:sp>
    </p:spTree>
    <p:extLst>
      <p:ext uri="{BB962C8B-B14F-4D97-AF65-F5344CB8AC3E}">
        <p14:creationId xmlns:p14="http://schemas.microsoft.com/office/powerpoint/2010/main" val="354202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6"/>
            <a:ext cx="7704856" cy="6001643"/>
          </a:xfrm>
          <a:prstGeom prst="rect">
            <a:avLst/>
          </a:prstGeom>
        </p:spPr>
        <p:txBody>
          <a:bodyPr wrap="square">
            <a:spAutoFit/>
          </a:bodyPr>
          <a:lstStyle/>
          <a:p>
            <a:pPr algn="just" rtl="1"/>
            <a:r>
              <a:rPr lang="ar-SA" sz="4800" b="1" dirty="0"/>
              <a:t>(</a:t>
            </a:r>
            <a:r>
              <a:rPr lang="fa-IR" sz="4800" b="1" dirty="0"/>
              <a:t>۳</a:t>
            </a:r>
            <a:r>
              <a:rPr lang="ar-SA" sz="4800" b="1" dirty="0"/>
              <a:t>) الصمم الهستيری </a:t>
            </a:r>
            <a:r>
              <a:rPr lang="en-US" sz="4800" b="1" dirty="0"/>
              <a:t>Hysterical Deafness</a:t>
            </a:r>
            <a:r>
              <a:rPr lang="ar-SA" sz="4800" b="1" dirty="0"/>
              <a:t> :</a:t>
            </a:r>
            <a:endParaRPr lang="en-US" sz="4800" dirty="0"/>
          </a:p>
          <a:p>
            <a:pPr algn="just" rtl="1"/>
            <a:r>
              <a:rPr lang="ar-SA" sz="4800" dirty="0"/>
              <a:t>هنا تفقد المريضة فجأة قدرتها على السمع ، ولكننا لا نجد بالكشف العضوي الدقيق على الأذن أي علامات عضوية، وكالعمى الهستيري ، فالمريض يرغب لاشعوريا في عدم الاستماع لحوادث أو أخبار مؤذية أو مؤلمة.</a:t>
            </a:r>
            <a:endParaRPr lang="en-US" sz="4800" dirty="0"/>
          </a:p>
        </p:txBody>
      </p:sp>
    </p:spTree>
    <p:extLst>
      <p:ext uri="{BB962C8B-B14F-4D97-AF65-F5344CB8AC3E}">
        <p14:creationId xmlns:p14="http://schemas.microsoft.com/office/powerpoint/2010/main" val="125843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8064896" cy="6001643"/>
          </a:xfrm>
          <a:prstGeom prst="rect">
            <a:avLst/>
          </a:prstGeom>
        </p:spPr>
        <p:txBody>
          <a:bodyPr wrap="square">
            <a:spAutoFit/>
          </a:bodyPr>
          <a:lstStyle/>
          <a:p>
            <a:pPr algn="just" rtl="1"/>
            <a:r>
              <a:rPr lang="ar-SA" sz="4800" b="1" dirty="0"/>
              <a:t> (4) فقدان التذوق أو فقدان الشم الهستيری :</a:t>
            </a:r>
            <a:endParaRPr lang="en-US" sz="4800" dirty="0"/>
          </a:p>
          <a:p>
            <a:pPr algn="just" rtl="1"/>
            <a:r>
              <a:rPr lang="ar-SA" sz="4800" dirty="0"/>
              <a:t>يفقد المريض هنا قدرته على تذوق الطعوم المختلفة ، على الرغم من اختفاء أي سبب عضوي ، أو أحيانا يفقد قدرته على الشم ، لرغبة لاشعورية مصحوبة بشحنة وجدانية قوية لها علاقة بالتذوق أو الشم .</a:t>
            </a:r>
            <a:endParaRPr lang="en-US" sz="4800" dirty="0"/>
          </a:p>
        </p:txBody>
      </p:sp>
    </p:spTree>
    <p:extLst>
      <p:ext uri="{BB962C8B-B14F-4D97-AF65-F5344CB8AC3E}">
        <p14:creationId xmlns:p14="http://schemas.microsoft.com/office/powerpoint/2010/main" val="197133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848872" cy="5632311"/>
          </a:xfrm>
          <a:prstGeom prst="rect">
            <a:avLst/>
          </a:prstGeom>
        </p:spPr>
        <p:txBody>
          <a:bodyPr wrap="square">
            <a:spAutoFit/>
          </a:bodyPr>
          <a:lstStyle/>
          <a:p>
            <a:pPr algn="just" rtl="1"/>
            <a:r>
              <a:rPr lang="ar-SA" sz="6000" b="1" dirty="0"/>
              <a:t>(5) الآلام الهستيرية :</a:t>
            </a:r>
            <a:endParaRPr lang="en-US" sz="6000" dirty="0"/>
          </a:p>
          <a:p>
            <a:pPr algn="just" rtl="1"/>
            <a:r>
              <a:rPr lang="ar-SA" sz="6000" dirty="0"/>
              <a:t>هي من أكثر الأعراض الهستيرية شيوعا، وغالبا ما تعالج وتشخص هذه الآلام بطريقة خاطئة ، ويستمر المريض في التردد على الأطباء </a:t>
            </a:r>
            <a:endParaRPr lang="ar-EG" sz="6000" dirty="0"/>
          </a:p>
        </p:txBody>
      </p:sp>
    </p:spTree>
    <p:extLst>
      <p:ext uri="{BB962C8B-B14F-4D97-AF65-F5344CB8AC3E}">
        <p14:creationId xmlns:p14="http://schemas.microsoft.com/office/powerpoint/2010/main" val="375984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8064896" cy="5509200"/>
          </a:xfrm>
          <a:prstGeom prst="rect">
            <a:avLst/>
          </a:prstGeom>
        </p:spPr>
        <p:txBody>
          <a:bodyPr wrap="square">
            <a:spAutoFit/>
          </a:bodyPr>
          <a:lstStyle/>
          <a:p>
            <a:pPr algn="just" rtl="1"/>
            <a:r>
              <a:rPr lang="ar-SA" sz="4400" b="1" dirty="0"/>
              <a:t>(ج) </a:t>
            </a:r>
            <a:r>
              <a:rPr lang="ar-SA" sz="4400" b="1" u="sng" dirty="0"/>
              <a:t>اضطرابات حشوية</a:t>
            </a:r>
            <a:r>
              <a:rPr lang="ar-SA" sz="4400" b="1" dirty="0"/>
              <a:t> :</a:t>
            </a:r>
            <a:endParaRPr lang="en-US" sz="4400" dirty="0"/>
          </a:p>
          <a:p>
            <a:pPr algn="just" rtl="1"/>
            <a:r>
              <a:rPr lang="ar-SA" sz="4400" b="1" dirty="0"/>
              <a:t> (1) الصداع :</a:t>
            </a:r>
            <a:endParaRPr lang="en-US" sz="4400" dirty="0"/>
          </a:p>
          <a:p>
            <a:pPr algn="just" rtl="1"/>
            <a:r>
              <a:rPr lang="ar-SA" sz="4400" dirty="0"/>
              <a:t>لا يتساءل الفرد عند إصابته بالصداع أو أي ألم في الرأس عن سببه ، خاصة إذا كان هذا الألم متكررة ، بل يتناول بعض مهدئات الألم كالأسبرين ، حتى يتحسن ويكرر الشئ نفسه بعده بأيام   أو أحيانا بعدها بساعات، ومن أسباب الصداع النفسية القلق والاكتئاب</a:t>
            </a:r>
            <a:endParaRPr lang="ar-EG" sz="4400" dirty="0"/>
          </a:p>
        </p:txBody>
      </p:sp>
    </p:spTree>
    <p:extLst>
      <p:ext uri="{BB962C8B-B14F-4D97-AF65-F5344CB8AC3E}">
        <p14:creationId xmlns:p14="http://schemas.microsoft.com/office/powerpoint/2010/main" val="344224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8136904" cy="5632311"/>
          </a:xfrm>
          <a:prstGeom prst="rect">
            <a:avLst/>
          </a:prstGeom>
        </p:spPr>
        <p:txBody>
          <a:bodyPr wrap="square">
            <a:spAutoFit/>
          </a:bodyPr>
          <a:lstStyle/>
          <a:p>
            <a:pPr algn="just" rtl="1"/>
            <a:r>
              <a:rPr lang="ar-SA" sz="6000" b="1" dirty="0"/>
              <a:t> (</a:t>
            </a:r>
            <a:r>
              <a:rPr lang="fa-IR" sz="6000" b="1" dirty="0"/>
              <a:t>۲</a:t>
            </a:r>
            <a:r>
              <a:rPr lang="ar-SA" sz="6000" b="1" dirty="0"/>
              <a:t>) الغثيان والقي الهستيري :</a:t>
            </a:r>
            <a:endParaRPr lang="en-US" sz="6000" dirty="0"/>
          </a:p>
          <a:p>
            <a:pPr algn="just" rtl="1"/>
            <a:r>
              <a:rPr lang="ar-SA" sz="6000" dirty="0"/>
              <a:t>هو تعبير عن الاشمئزاز أو عدم قبول موقف معين ، ويمر المرضى من هذا النوع بسلسلة من الأبحاث الطبية لاستبعاد القرحة والأورام ... إلخ .</a:t>
            </a:r>
            <a:endParaRPr lang="en-US" sz="6000" dirty="0"/>
          </a:p>
        </p:txBody>
      </p:sp>
    </p:spTree>
    <p:extLst>
      <p:ext uri="{BB962C8B-B14F-4D97-AF65-F5344CB8AC3E}">
        <p14:creationId xmlns:p14="http://schemas.microsoft.com/office/powerpoint/2010/main" val="125019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58309"/>
            <a:ext cx="7704856" cy="5262979"/>
          </a:xfrm>
          <a:prstGeom prst="rect">
            <a:avLst/>
          </a:prstGeom>
        </p:spPr>
        <p:txBody>
          <a:bodyPr wrap="square">
            <a:spAutoFit/>
          </a:bodyPr>
          <a:lstStyle/>
          <a:p>
            <a:pPr algn="just" rtl="1"/>
            <a:r>
              <a:rPr lang="ar-SA" sz="4800" b="1" dirty="0"/>
              <a:t>(3) السعال الهستيري:</a:t>
            </a:r>
            <a:endParaRPr lang="en-US" sz="4800" dirty="0"/>
          </a:p>
          <a:p>
            <a:pPr algn="just" rtl="1"/>
            <a:r>
              <a:rPr lang="ar-SA" sz="4800" dirty="0"/>
              <a:t>يبدأ بعد صدمة وجدانية شديدة ، ولا تفيد هنا العقاقير المضادة للسعال ؛ لأن السعال هنا يعبر عن رغبة لاشعورية في النفور من حدث ما، أو الاحتجاج على موقف لا يستطيع المريض أن يفصح عنه بصراحة .</a:t>
            </a:r>
            <a:endParaRPr lang="en-US" sz="4800" dirty="0"/>
          </a:p>
        </p:txBody>
      </p:sp>
    </p:spTree>
    <p:extLst>
      <p:ext uri="{BB962C8B-B14F-4D97-AF65-F5344CB8AC3E}">
        <p14:creationId xmlns:p14="http://schemas.microsoft.com/office/powerpoint/2010/main" val="347099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776864" cy="6001643"/>
          </a:xfrm>
          <a:prstGeom prst="rect">
            <a:avLst/>
          </a:prstGeom>
        </p:spPr>
        <p:txBody>
          <a:bodyPr wrap="square">
            <a:spAutoFit/>
          </a:bodyPr>
          <a:lstStyle/>
          <a:p>
            <a:pPr algn="just" rtl="1"/>
            <a:r>
              <a:rPr lang="ar-SA" sz="4800" b="1" dirty="0"/>
              <a:t>(4) البرود الجنسي وآلام الجماع والتقلص المهبلي :</a:t>
            </a:r>
            <a:endParaRPr lang="en-US" sz="4800" dirty="0"/>
          </a:p>
          <a:p>
            <a:pPr algn="just" rtl="1"/>
            <a:r>
              <a:rPr lang="ar-SA" sz="4800" dirty="0"/>
              <a:t>عادة ما يكون سبب هذه الأعراض هو الشخصية الهستيرية أو مرض الهستيريا ويتضح ذلك عند بدء الزواج وتواجه الزوجة بعد ذلك آلام الجماع الجنسي والبرود وتشكل الحالة أزمة عائلية تهدد استمرار الزواج</a:t>
            </a:r>
            <a:endParaRPr lang="ar-EG" sz="4800" dirty="0"/>
          </a:p>
        </p:txBody>
      </p:sp>
    </p:spTree>
    <p:extLst>
      <p:ext uri="{BB962C8B-B14F-4D97-AF65-F5344CB8AC3E}">
        <p14:creationId xmlns:p14="http://schemas.microsoft.com/office/powerpoint/2010/main" val="144075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76672"/>
            <a:ext cx="7704856" cy="6001643"/>
          </a:xfrm>
          <a:prstGeom prst="rect">
            <a:avLst/>
          </a:prstGeom>
        </p:spPr>
        <p:txBody>
          <a:bodyPr wrap="square">
            <a:spAutoFit/>
          </a:bodyPr>
          <a:lstStyle/>
          <a:p>
            <a:pPr algn="just" rtl="1"/>
            <a:r>
              <a:rPr lang="ar-SA" sz="4800" b="1" dirty="0"/>
              <a:t>(5) التجشؤ ، الزغطة (الفواق) انتفاخ البطن، الإمساك ، الإسهال ، كثرة التبول  وغيرها من الأعراض:</a:t>
            </a:r>
            <a:endParaRPr lang="en-US" sz="4800" dirty="0"/>
          </a:p>
          <a:p>
            <a:pPr algn="just" rtl="1"/>
            <a:r>
              <a:rPr lang="ar-SA" sz="4800" dirty="0"/>
              <a:t> لكل عرض معناه الرمزی فهذه السيدة التي بدأت تتجشأ بشدة طوال النهار ، بعد اقتران زوجها بزوجة أخرى ، فالتجشؤ هنا احتجاج وسخط ونفور من تصرفات زوجها ... وهكذا .</a:t>
            </a:r>
            <a:endParaRPr lang="en-US" sz="4800" dirty="0"/>
          </a:p>
        </p:txBody>
      </p:sp>
    </p:spTree>
    <p:extLst>
      <p:ext uri="{BB962C8B-B14F-4D97-AF65-F5344CB8AC3E}">
        <p14:creationId xmlns:p14="http://schemas.microsoft.com/office/powerpoint/2010/main" val="183100331"/>
      </p:ext>
    </p:extLst>
  </p:cSld>
  <p:clrMapOvr>
    <a:masterClrMapping/>
  </p:clrMapOvr>
</p:sld>
</file>

<file path=ppt/theme/theme1.xml><?xml version="1.0" encoding="utf-8"?>
<a:theme xmlns:a="http://schemas.openxmlformats.org/drawingml/2006/main" name="Quill design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9</TotalTime>
  <Words>740</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4</cp:revision>
  <cp:lastPrinted>1601-01-01T00:00:00Z</cp:lastPrinted>
  <dcterms:created xsi:type="dcterms:W3CDTF">2020-03-23T17:29:05Z</dcterms:created>
  <dcterms:modified xsi:type="dcterms:W3CDTF">2020-03-24T00:32:36Z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