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EG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ar-EG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22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279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9294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219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2763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747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195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7829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745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EG" smtClean="0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5321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ar-EG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ar-EG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288" y="16768"/>
            <a:ext cx="9144000" cy="6858000"/>
            <a:chOff x="0" y="504825"/>
            <a:chExt cx="9144000" cy="5848350"/>
          </a:xfrm>
        </p:grpSpPr>
        <p:pic>
          <p:nvPicPr>
            <p:cNvPr id="3" name="Picture 2" descr="C:\Users\Ienovo\Desktop\امينة ونعمة\نعمة\New folder (2)\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04825"/>
              <a:ext cx="9144000" cy="5848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نتيجة بحث الصور عن اداب بنها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721057"/>
              <a:ext cx="1777008" cy="11957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Rectangle 4"/>
          <p:cNvSpPr/>
          <p:nvPr/>
        </p:nvSpPr>
        <p:spPr>
          <a:xfrm>
            <a:off x="3203848" y="3236549"/>
            <a:ext cx="588450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EG" sz="4800" dirty="0" smtClean="0">
                <a:solidFill>
                  <a:prstClr val="white"/>
                </a:solidFill>
                <a:cs typeface="PT Bold Heading" panose="02010400000000000000" pitchFamily="2" charset="-78"/>
              </a:rPr>
              <a:t>الطب النفسى</a:t>
            </a:r>
          </a:p>
          <a:p>
            <a:pPr algn="ctr">
              <a:lnSpc>
                <a:spcPct val="115000"/>
              </a:lnSpc>
            </a:pPr>
            <a:r>
              <a:rPr lang="ar-EG" sz="4800" dirty="0" smtClean="0">
                <a:solidFill>
                  <a:prstClr val="white"/>
                </a:solidFill>
                <a:cs typeface="PT Bold Heading" panose="02010400000000000000" pitchFamily="2" charset="-78"/>
              </a:rPr>
              <a:t>الفرقة الرابعة</a:t>
            </a:r>
          </a:p>
          <a:p>
            <a:pPr algn="ctr">
              <a:lnSpc>
                <a:spcPct val="115000"/>
              </a:lnSpc>
            </a:pPr>
            <a:r>
              <a:rPr lang="ar-EG" sz="4800" dirty="0" smtClean="0">
                <a:solidFill>
                  <a:prstClr val="white"/>
                </a:solidFill>
                <a:cs typeface="PT Bold Heading" panose="02010400000000000000" pitchFamily="2" charset="-78"/>
              </a:rPr>
              <a:t>د.أمنية خيرى</a:t>
            </a:r>
            <a:endParaRPr lang="en-US" sz="48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06" y="3212976"/>
            <a:ext cx="356029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845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92696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800" b="1" dirty="0"/>
              <a:t>(6) الغيبوبة الهستيرية </a:t>
            </a:r>
            <a:r>
              <a:rPr lang="en-US" sz="4800" b="1" dirty="0"/>
              <a:t>Hysterical Coma</a:t>
            </a:r>
            <a:r>
              <a:rPr lang="ar-SA" sz="4800" b="1" dirty="0"/>
              <a:t> :</a:t>
            </a:r>
            <a:endParaRPr lang="en-US" sz="4800" dirty="0"/>
          </a:p>
          <a:p>
            <a:pPr algn="just" rtl="1"/>
            <a:r>
              <a:rPr lang="ar-SA" sz="4800" dirty="0"/>
              <a:t>ويصاب المريض هنا بغيبوبة تشبه النوم الطبيعي ، ولا يستجيب لأي منبه ولا يرد على أي أسئلة ولا يأكل أو يشرب ، ويحتاج لرعاية خاصة لعمليات التبول والتبرز والتغذية ، خاصة إن طالت مدة الغيبوبة 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427514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60648"/>
            <a:ext cx="77768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6000" b="1" dirty="0"/>
              <a:t>(</a:t>
            </a:r>
            <a:r>
              <a:rPr lang="fa-IR" sz="6000" b="1" dirty="0"/>
              <a:t>۷</a:t>
            </a:r>
            <a:r>
              <a:rPr lang="ar-SA" sz="6000" b="1" dirty="0"/>
              <a:t>) الاضطرابات الجلدية </a:t>
            </a:r>
            <a:r>
              <a:rPr lang="en-US" sz="6000" b="1" dirty="0"/>
              <a:t>Dermatitis </a:t>
            </a:r>
            <a:r>
              <a:rPr lang="en-US" sz="6000" b="1" dirty="0" err="1"/>
              <a:t>Artefacta</a:t>
            </a:r>
            <a:r>
              <a:rPr lang="ar-SA" sz="6000" b="1" dirty="0"/>
              <a:t> :</a:t>
            </a:r>
            <a:endParaRPr lang="en-US" sz="6000" dirty="0"/>
          </a:p>
          <a:p>
            <a:pPr algn="just" rtl="1"/>
            <a:r>
              <a:rPr lang="ar-SA" sz="6000" dirty="0"/>
              <a:t>هذه الحالات نادرة ، ومن مظاهرها أن تبدأ المريضة في الحفر في جلدها بأظافرها  حتى تصل إلى عمق يسبب ألما ونزيفا من الجلد </a:t>
            </a:r>
            <a:endParaRPr lang="ar-EG" sz="6000" dirty="0"/>
          </a:p>
        </p:txBody>
      </p:sp>
    </p:spTree>
    <p:extLst>
      <p:ext uri="{BB962C8B-B14F-4D97-AF65-F5344CB8AC3E}">
        <p14:creationId xmlns:p14="http://schemas.microsoft.com/office/powerpoint/2010/main" val="480126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264" y="476672"/>
            <a:ext cx="76328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b="1" dirty="0"/>
              <a:t>(</a:t>
            </a:r>
            <a:r>
              <a:rPr lang="fa-IR" sz="5400" b="1" dirty="0"/>
              <a:t>۸</a:t>
            </a:r>
            <a:r>
              <a:rPr lang="ar-SA" sz="5400" b="1" dirty="0"/>
              <a:t>) الجوال أو السير الهستيري </a:t>
            </a:r>
            <a:r>
              <a:rPr lang="en-US" sz="5400" b="1" dirty="0"/>
              <a:t>Hysterical Gait</a:t>
            </a:r>
            <a:r>
              <a:rPr lang="ar-SA" sz="5400" b="1" dirty="0"/>
              <a:t> :</a:t>
            </a:r>
            <a:endParaRPr lang="en-US" sz="5400" dirty="0"/>
          </a:p>
          <a:p>
            <a:pPr algn="just" rtl="1"/>
            <a:r>
              <a:rPr lang="ar-SA" sz="5400" dirty="0"/>
              <a:t>نلاحظ أن لكل مرض عضوي في الجهاز العصبي من شلل نصفي إلى الشلل الاهتزازی ، وكذلك التصلب المتناثر، لكل من هذه الأمراض طريقة سير مميزة 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3426877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54868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6000" b="1" dirty="0"/>
              <a:t>(9) اعوجاج الرقبة </a:t>
            </a:r>
            <a:r>
              <a:rPr lang="en-US" sz="6000" b="1" dirty="0"/>
              <a:t>Torticollis</a:t>
            </a:r>
            <a:r>
              <a:rPr lang="ar-SA" sz="6000" b="1" dirty="0"/>
              <a:t> :</a:t>
            </a:r>
            <a:endParaRPr lang="en-US" sz="6000" dirty="0"/>
          </a:p>
          <a:p>
            <a:pPr algn="just" rtl="1"/>
            <a:r>
              <a:rPr lang="ar-SA" sz="6000" dirty="0"/>
              <a:t>كثيرا ما يصحو الفرد صباحا ليجد ألما شديدا في الرقبة ، وبالتالي لا يستطيع تحريكها ، وتأخذ وضعة على أحد الجانبين </a:t>
            </a:r>
            <a:endParaRPr lang="ar-EG" sz="6000" dirty="0"/>
          </a:p>
        </p:txBody>
      </p:sp>
    </p:spTree>
    <p:extLst>
      <p:ext uri="{BB962C8B-B14F-4D97-AF65-F5344CB8AC3E}">
        <p14:creationId xmlns:p14="http://schemas.microsoft.com/office/powerpoint/2010/main" val="398107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548680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b="1" dirty="0"/>
              <a:t>(ب) </a:t>
            </a:r>
            <a:r>
              <a:rPr lang="ar-SA" sz="5400" b="1" u="sng" dirty="0"/>
              <a:t>اضطرابات حسية</a:t>
            </a:r>
            <a:r>
              <a:rPr lang="ar-SA" sz="5400" b="1" dirty="0"/>
              <a:t> :</a:t>
            </a:r>
            <a:endParaRPr lang="en-US" sz="5400" dirty="0"/>
          </a:p>
          <a:p>
            <a:pPr algn="just" rtl="1"/>
            <a:r>
              <a:rPr lang="ar-SA" sz="5400" b="1" dirty="0"/>
              <a:t> (1) فقدان الإحساس </a:t>
            </a:r>
            <a:r>
              <a:rPr lang="en-US" sz="5400" b="1" dirty="0" err="1"/>
              <a:t>Anaesthesia</a:t>
            </a:r>
            <a:r>
              <a:rPr lang="ar-SA" sz="5400" b="1" dirty="0"/>
              <a:t> :</a:t>
            </a:r>
            <a:endParaRPr lang="en-US" sz="5400" dirty="0"/>
          </a:p>
          <a:p>
            <a:pPr algn="just" rtl="1"/>
            <a:r>
              <a:rPr lang="ar-SA" sz="5400" dirty="0"/>
              <a:t>لا يشعر المريض هنا بأي ألم عند لمسه بآلة حادة ، أو حتى عند حرقه ، وأحيانا يكون ذلك في كل الجسم ، وأحيانا في أماكن متفرقة 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2855060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548680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dirty="0"/>
              <a:t>.</a:t>
            </a:r>
            <a:r>
              <a:rPr lang="ar-SA" sz="5400" b="1" dirty="0"/>
              <a:t>(</a:t>
            </a:r>
            <a:r>
              <a:rPr lang="fa-IR" sz="5400" b="1" dirty="0"/>
              <a:t>۲</a:t>
            </a:r>
            <a:r>
              <a:rPr lang="ar-SA" sz="5400" b="1" dirty="0"/>
              <a:t>) العمى الهستيری </a:t>
            </a:r>
            <a:r>
              <a:rPr lang="en-US" sz="5400" b="1" dirty="0"/>
              <a:t>Hysterical Blindness</a:t>
            </a:r>
            <a:r>
              <a:rPr lang="ar-SA" sz="5400" b="1" dirty="0"/>
              <a:t> :</a:t>
            </a:r>
            <a:endParaRPr lang="en-US" sz="5400" dirty="0"/>
          </a:p>
          <a:p>
            <a:pPr algn="just" rtl="1"/>
            <a:r>
              <a:rPr lang="ar-SA" sz="5400" dirty="0"/>
              <a:t>يبدأ فجأة بعد صدمة انفعالية شديدة ، يرغب الفرد لاشعوريا في عدم تذكرها أو رؤيتها  فيفقد البصر ، وبالطبع لا توجد علامات عضوية عند الكشف الطبي على العين 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200542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980728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b="1" dirty="0"/>
              <a:t> التصنيف الإكلينيكي للأعراض الهستيرية :</a:t>
            </a:r>
            <a:endParaRPr lang="en-US" sz="5400" dirty="0"/>
          </a:p>
          <a:p>
            <a:pPr algn="just" rtl="1"/>
            <a:r>
              <a:rPr lang="ar-SA" sz="5400" dirty="0"/>
              <a:t>تستجيب الشخصية الهستيرية أو أحيانا الفرد السوى للشدائد والإجهاد والقلق بالأعراض الهستيرية  التي يمكننا تصنيفها إلى نوعين :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125843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76672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000" b="1" dirty="0"/>
              <a:t> (1) الاضطراب التحولی </a:t>
            </a:r>
            <a:r>
              <a:rPr lang="en-US" sz="4000" b="1" dirty="0"/>
              <a:t>Conversion Disorders</a:t>
            </a:r>
            <a:r>
              <a:rPr lang="ar-SA" sz="4000" b="1" dirty="0"/>
              <a:t> :</a:t>
            </a:r>
            <a:endParaRPr lang="en-US" sz="4000" dirty="0"/>
          </a:p>
          <a:p>
            <a:pPr algn="just" rtl="1"/>
            <a:r>
              <a:rPr lang="ar-SA" sz="4000" dirty="0"/>
              <a:t>أي يتحول القلق والصراع النفسي بعد كبته إلى عرض عضوي أو جسمي ، يكون له معناه الرمزي ، ويكون ذلك بطريقة لاشعورية ؛ أي لا يفهم المريض المعنى الكامل لأعراضه العضوية وآلامه المختلفة ، وينفصل هذا السبب عن العرض ، ولا يستطيع المريض أن يربط بين أعراض وظروفه البيئية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133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20688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800" b="1" dirty="0"/>
              <a:t> (</a:t>
            </a:r>
            <a:r>
              <a:rPr lang="fa-IR" sz="4800" b="1" dirty="0"/>
              <a:t>۲) </a:t>
            </a:r>
            <a:r>
              <a:rPr lang="ar-SA" sz="4800" b="1" dirty="0"/>
              <a:t>الاضطراب الانشقاقی </a:t>
            </a:r>
            <a:r>
              <a:rPr lang="en-US" sz="4800" b="1" dirty="0"/>
              <a:t>Dissociative Disorders</a:t>
            </a:r>
            <a:r>
              <a:rPr lang="ar-SA" sz="4800" b="1" dirty="0"/>
              <a:t> :</a:t>
            </a:r>
            <a:endParaRPr lang="en-US" sz="4800" dirty="0"/>
          </a:p>
          <a:p>
            <a:pPr algn="just" rtl="1"/>
            <a:r>
              <a:rPr lang="ar-SA" sz="4800" dirty="0"/>
              <a:t>وتنفصل أثناءها شخصية المريض إلى شخصيات أخرى ، يقوم أثناءها بتصرفات غريبة عنه ، أو يفقد أثناءها ذاكرته ، للهروب من مواقف مؤلمة نفسية أو لاجتلاب اهتمام أو رعاية خاصة 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5984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620688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400" b="1" dirty="0"/>
              <a:t>- الاضطرابات التحولية :</a:t>
            </a:r>
            <a:endParaRPr lang="en-US" sz="4400" dirty="0"/>
          </a:p>
          <a:p>
            <a:pPr algn="just" rtl="1"/>
            <a:r>
              <a:rPr lang="ar-SA" sz="4400" b="1" dirty="0"/>
              <a:t> (أ) </a:t>
            </a:r>
            <a:r>
              <a:rPr lang="ar-SA" sz="4400" b="1" u="sng" dirty="0"/>
              <a:t>اضطرابات حركية</a:t>
            </a:r>
            <a:r>
              <a:rPr lang="ar-SA" sz="4400" b="1" dirty="0"/>
              <a:t> :</a:t>
            </a:r>
            <a:endParaRPr lang="en-US" sz="4400" dirty="0"/>
          </a:p>
          <a:p>
            <a:pPr algn="just" rtl="1"/>
            <a:r>
              <a:rPr lang="ar-SA" sz="4400" b="1" dirty="0"/>
              <a:t> (1) الشلل </a:t>
            </a:r>
            <a:r>
              <a:rPr lang="en-US" sz="4400" b="1" dirty="0"/>
              <a:t>Paralysis</a:t>
            </a:r>
            <a:r>
              <a:rPr lang="ar-SA" sz="4400" b="1" dirty="0"/>
              <a:t> :</a:t>
            </a:r>
            <a:endParaRPr lang="en-US" sz="4400" dirty="0"/>
          </a:p>
          <a:p>
            <a:pPr algn="just" rtl="1"/>
            <a:r>
              <a:rPr lang="ar-SA" sz="4400" dirty="0"/>
              <a:t>وهو من أكثر الأعراض الحركية الهستيرية شيوعا خاصة في مصر ، ويأخذ عدة مظاهر ، فمن شلل في أحد الأطراف إلى شلل نصفي في الذراع والساق ، إلى شلل بالساقين ، وأحيانة شلل بجميع الأطراف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4224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52267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6000" b="1" dirty="0"/>
              <a:t>(</a:t>
            </a:r>
            <a:r>
              <a:rPr lang="fa-IR" sz="6000" b="1" dirty="0"/>
              <a:t>۲</a:t>
            </a:r>
            <a:r>
              <a:rPr lang="ar-SA" sz="6000" b="1" dirty="0"/>
              <a:t>) فقدان الصوت </a:t>
            </a:r>
            <a:r>
              <a:rPr lang="en-US" sz="6000" b="1" dirty="0" err="1"/>
              <a:t>Aphonia</a:t>
            </a:r>
            <a:r>
              <a:rPr lang="ar-SA" sz="6000" b="1" dirty="0"/>
              <a:t> </a:t>
            </a:r>
            <a:r>
              <a:rPr lang="ar-SA" sz="6000" dirty="0" smtClean="0"/>
              <a:t>يأتي </a:t>
            </a:r>
            <a:r>
              <a:rPr lang="ar-SA" sz="6000" dirty="0"/>
              <a:t>المريض هامسة لا يستطيع الكلام بل يفتح فمه ، دون أن تصدر منه أي ذبذبات صوتية  ويعبر عن نفسه بالإشارة .</a:t>
            </a:r>
            <a:endParaRPr lang="ar-EG" sz="6000" dirty="0"/>
          </a:p>
        </p:txBody>
      </p:sp>
    </p:spTree>
    <p:extLst>
      <p:ext uri="{BB962C8B-B14F-4D97-AF65-F5344CB8AC3E}">
        <p14:creationId xmlns:p14="http://schemas.microsoft.com/office/powerpoint/2010/main" val="125019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25899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b="1" dirty="0"/>
              <a:t>(</a:t>
            </a:r>
            <a:r>
              <a:rPr lang="fa-IR" sz="5400" b="1" dirty="0"/>
              <a:t>۳</a:t>
            </a:r>
            <a:r>
              <a:rPr lang="ar-SA" sz="5400" b="1" dirty="0"/>
              <a:t>) ارتجاف الأطراف </a:t>
            </a:r>
            <a:r>
              <a:rPr lang="en-US" sz="5400" b="1" dirty="0"/>
              <a:t>Tremors</a:t>
            </a:r>
            <a:r>
              <a:rPr lang="ar-SA" sz="5400" b="1" dirty="0"/>
              <a:t> </a:t>
            </a:r>
            <a:endParaRPr lang="en-US" sz="5400" dirty="0"/>
          </a:p>
          <a:p>
            <a:pPr algn="just" rtl="1"/>
            <a:r>
              <a:rPr lang="ar-SA" sz="5400" dirty="0"/>
              <a:t>وأحيانا يصحب ارتعاش الأيدي رجفة أو هزة في الرأس أو كل الجسم ، وتختلف الرعشة هنا عنها في القلق العصابی والاكتئاب 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347099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44624"/>
            <a:ext cx="75608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b="1" dirty="0"/>
              <a:t> (4) اللوازم </a:t>
            </a:r>
            <a:r>
              <a:rPr lang="en-US" sz="5400" b="1" dirty="0"/>
              <a:t>Tics</a:t>
            </a:r>
            <a:r>
              <a:rPr lang="ar-SA" sz="5400" b="1" dirty="0"/>
              <a:t> :</a:t>
            </a:r>
            <a:endParaRPr lang="en-US" sz="5400" dirty="0"/>
          </a:p>
          <a:p>
            <a:pPr algn="just" rtl="1"/>
            <a:r>
              <a:rPr lang="ar-SA" sz="5400" dirty="0"/>
              <a:t>ونعني هنا أي حركة عضلية فجائية تزيد في المواقف الحرجة ، وتأخذ اللازمة عدة مظاهر ، فمن رجفة في عضلات الوجه ، إلى ارتعاش في جفون العين ، إلى حركة الرقبة أو الرأس فجأة إلى الجانب </a:t>
            </a:r>
            <a:r>
              <a:rPr lang="ar-EG" sz="5400" dirty="0" smtClean="0"/>
              <a:t>الخ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144075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548680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b="1" dirty="0"/>
              <a:t>(5) النوبات الهستيرية </a:t>
            </a:r>
            <a:r>
              <a:rPr lang="en-US" sz="5400" b="1" dirty="0"/>
              <a:t>Hysterical Fits</a:t>
            </a:r>
            <a:r>
              <a:rPr lang="ar-SA" sz="5400" b="1" dirty="0"/>
              <a:t> :</a:t>
            </a:r>
            <a:endParaRPr lang="en-US" sz="5400" dirty="0"/>
          </a:p>
          <a:p>
            <a:pPr algn="just" rtl="1"/>
            <a:r>
              <a:rPr lang="ar-SA" sz="5400" dirty="0"/>
              <a:t>وهي من أكثر الأعراض شيوعا ، خاصة في الشخصيات الهستيرية وتترواح شدة هذه النوبات من اغماءة بسيطة الى تهيج عصبي مع تحطيم كل شيء أمامه 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183100331"/>
      </p:ext>
    </p:extLst>
  </p:cSld>
  <p:clrMapOvr>
    <a:masterClrMapping/>
  </p:clrMapOvr>
</p:sld>
</file>

<file path=ppt/theme/theme1.xml><?xml version="1.0" encoding="utf-8"?>
<a:theme xmlns:a="http://schemas.openxmlformats.org/drawingml/2006/main" name="Quill design templat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8</TotalTime>
  <Words>530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Quill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DrMohsen</dc:creator>
  <cp:lastModifiedBy>Ienovo</cp:lastModifiedBy>
  <cp:revision>4</cp:revision>
  <cp:lastPrinted>1601-01-01T00:00:00Z</cp:lastPrinted>
  <dcterms:created xsi:type="dcterms:W3CDTF">2020-03-23T17:29:05Z</dcterms:created>
  <dcterms:modified xsi:type="dcterms:W3CDTF">2020-03-24T00:23:16Z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