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trictFirstAndLastChars="0"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6288" y="16768"/>
            <a:ext cx="9144000" cy="6858000"/>
            <a:chOff x="0" y="504825"/>
            <a:chExt cx="9144000" cy="5848350"/>
          </a:xfrm>
        </p:grpSpPr>
        <p:pic>
          <p:nvPicPr>
            <p:cNvPr id="3"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5" name="Rectangle 4"/>
          <p:cNvSpPr/>
          <p:nvPr/>
        </p:nvSpPr>
        <p:spPr>
          <a:xfrm>
            <a:off x="3203848" y="3236549"/>
            <a:ext cx="5884502" cy="2640723"/>
          </a:xfrm>
          <a:prstGeom prst="rect">
            <a:avLst/>
          </a:prstGeom>
        </p:spPr>
        <p:txBody>
          <a:bodyPr wrap="square">
            <a:spAutoFit/>
          </a:bodyPr>
          <a:lstStyle/>
          <a:p>
            <a:pPr algn="ctr">
              <a:lnSpc>
                <a:spcPct val="115000"/>
              </a:lnSpc>
            </a:pPr>
            <a:r>
              <a:rPr lang="ar-EG" sz="4800" dirty="0" smtClean="0">
                <a:solidFill>
                  <a:prstClr val="white"/>
                </a:solidFill>
                <a:cs typeface="PT Bold Heading" panose="02010400000000000000" pitchFamily="2" charset="-78"/>
              </a:rPr>
              <a:t>الطب النفسى</a:t>
            </a:r>
          </a:p>
          <a:p>
            <a:pPr algn="ctr">
              <a:lnSpc>
                <a:spcPct val="115000"/>
              </a:lnSpc>
            </a:pPr>
            <a:r>
              <a:rPr lang="ar-EG" sz="4800" dirty="0" smtClean="0">
                <a:solidFill>
                  <a:prstClr val="white"/>
                </a:solidFill>
                <a:cs typeface="PT Bold Heading" panose="02010400000000000000" pitchFamily="2" charset="-78"/>
              </a:rPr>
              <a:t>الفرقة الرابعة</a:t>
            </a:r>
          </a:p>
          <a:p>
            <a:pPr algn="ctr">
              <a:lnSpc>
                <a:spcPct val="115000"/>
              </a:lnSpc>
            </a:pPr>
            <a:r>
              <a:rPr lang="ar-EG" sz="4800" dirty="0" smtClean="0">
                <a:solidFill>
                  <a:prstClr val="white"/>
                </a:solidFill>
                <a:cs typeface="PT Bold Heading" panose="02010400000000000000" pitchFamily="2" charset="-78"/>
              </a:rPr>
              <a:t>د.أمنية خيرى</a:t>
            </a:r>
            <a:endParaRPr lang="en-US" sz="4800" dirty="0">
              <a:solidFill>
                <a:prstClr val="white"/>
              </a:solidFill>
              <a:cs typeface="PT Bold Heading" panose="02010400000000000000" pitchFamily="2" charset="-78"/>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06" y="3212976"/>
            <a:ext cx="3560298"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4908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548680"/>
            <a:ext cx="7704856" cy="6001643"/>
          </a:xfrm>
          <a:prstGeom prst="rect">
            <a:avLst/>
          </a:prstGeom>
        </p:spPr>
        <p:txBody>
          <a:bodyPr wrap="square">
            <a:spAutoFit/>
          </a:bodyPr>
          <a:lstStyle/>
          <a:p>
            <a:pPr algn="just" rtl="1"/>
            <a:r>
              <a:rPr lang="ar-SA" sz="4800" b="1" dirty="0"/>
              <a:t>أسباب الهستيريا :</a:t>
            </a:r>
            <a:endParaRPr lang="en-US" sz="4800" dirty="0"/>
          </a:p>
          <a:p>
            <a:pPr algn="just" rtl="1"/>
            <a:r>
              <a:rPr lang="ar-SA" sz="4800" dirty="0"/>
              <a:t>بنيت </a:t>
            </a:r>
            <a:r>
              <a:rPr lang="ar-SA" sz="4800" b="1" dirty="0"/>
              <a:t>نظرية التحليل النفسي</a:t>
            </a:r>
            <a:r>
              <a:rPr lang="ar-SA" sz="4800" dirty="0"/>
              <a:t> على أساس دراسة حالات الهستيريا ، وفهم الميكانزمات اللاشعورية المؤدية لهذا المرض ، وتأثير الطفولة في تكوين الشخصية المصابة بهذا المرض ، والأثر القوي للمرحلة النمائية واضطراب الموقف الأوديبي </a:t>
            </a:r>
            <a:endParaRPr lang="ar-EG" sz="4800" dirty="0"/>
          </a:p>
        </p:txBody>
      </p:sp>
    </p:spTree>
    <p:extLst>
      <p:ext uri="{BB962C8B-B14F-4D97-AF65-F5344CB8AC3E}">
        <p14:creationId xmlns:p14="http://schemas.microsoft.com/office/powerpoint/2010/main" val="43827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776864" cy="5262979"/>
          </a:xfrm>
          <a:prstGeom prst="rect">
            <a:avLst/>
          </a:prstGeom>
        </p:spPr>
        <p:txBody>
          <a:bodyPr wrap="square">
            <a:spAutoFit/>
          </a:bodyPr>
          <a:lstStyle/>
          <a:p>
            <a:pPr algn="just" rtl="1"/>
            <a:r>
              <a:rPr lang="ar-SA" sz="4800" b="1" dirty="0"/>
              <a:t>المنحى الفسيولوجي:</a:t>
            </a:r>
            <a:r>
              <a:rPr lang="ar-SA" sz="4800" dirty="0"/>
              <a:t> فقد أوضح العلماء السوفييت وخاصة بافلوف وسيشنوف ، أن هؤلاء المصابين بالهستيريا يتميزون عن غيرهم بوجود قشرة مخية ضعيفة   والقشرة المخية تقوم بدور مهم في كف وإحباط وتنظيم مراکز تحت القشرة في المخ </a:t>
            </a:r>
            <a:endParaRPr lang="ar-EG" sz="4800" dirty="0"/>
          </a:p>
        </p:txBody>
      </p:sp>
    </p:spTree>
    <p:extLst>
      <p:ext uri="{BB962C8B-B14F-4D97-AF65-F5344CB8AC3E}">
        <p14:creationId xmlns:p14="http://schemas.microsoft.com/office/powerpoint/2010/main" val="378578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8064896" cy="5693866"/>
          </a:xfrm>
          <a:prstGeom prst="rect">
            <a:avLst/>
          </a:prstGeom>
        </p:spPr>
        <p:txBody>
          <a:bodyPr wrap="square">
            <a:spAutoFit/>
          </a:bodyPr>
          <a:lstStyle/>
          <a:p>
            <a:pPr algn="just" rtl="1"/>
            <a:r>
              <a:rPr lang="ar-EG" sz="2800" b="1" dirty="0"/>
              <a:t>(*) </a:t>
            </a:r>
            <a:r>
              <a:rPr lang="ar-EG" sz="2800" b="1" u="sng" dirty="0"/>
              <a:t>الاضطرابات الانشقاقية والتحولية  (الهستيريا):</a:t>
            </a:r>
            <a:endParaRPr lang="en-US" sz="2800" b="1" dirty="0"/>
          </a:p>
          <a:p>
            <a:pPr algn="just" rtl="1"/>
            <a:r>
              <a:rPr lang="en-US" sz="2800" b="1" dirty="0"/>
              <a:t>Dissociative and Conversion Disorders (Hysteria)</a:t>
            </a:r>
          </a:p>
          <a:p>
            <a:pPr algn="just" rtl="1"/>
            <a:r>
              <a:rPr lang="ar-EG" sz="2800" b="1" dirty="0"/>
              <a:t>تعريف الهستريا:</a:t>
            </a:r>
            <a:endParaRPr lang="en-US" sz="2800" b="1" dirty="0"/>
          </a:p>
          <a:p>
            <a:pPr algn="just" rtl="1"/>
            <a:r>
              <a:rPr lang="ar-SA" sz="2800" b="1" dirty="0"/>
              <a:t>تعرف الهستيريا على أنها مرض عصابي أولى ، يتميز بظهور علامات وأعراض مرضية بطريقة لاشعورية ، ويكون الدافع في هذه الحالة الحصول على منفعة خاصة أو جلب الاهتمام ، أو الهروب من موقف خطير، أو تركيز الاهتمام على الفرد كحماية له من الألم النفسي الشديد    وعادة ما يظهر هذا المرض في الشخصية الهستيرية ، التي تتميز بعدم النضوج الانفعالي مع القابلية للإيحاء ، ولا يعنى ذلك أنها لا تظهر في الشخصيات الأخرى ، بل وجد من خلال التجارب الإكلينيكية ، إن كل فرد مهيأ للأعراض الهستيرية تحت الإجهاد والشدة ، ولكن تختلف عتبة الفرد حسب استعداده الخاص ، وشدة الموقف .</a:t>
            </a:r>
            <a:endParaRPr lang="en-US" sz="2800" b="1" dirty="0"/>
          </a:p>
        </p:txBody>
      </p:sp>
    </p:spTree>
    <p:extLst>
      <p:ext uri="{BB962C8B-B14F-4D97-AF65-F5344CB8AC3E}">
        <p14:creationId xmlns:p14="http://schemas.microsoft.com/office/powerpoint/2010/main" val="254737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6632"/>
            <a:ext cx="7920880" cy="6740307"/>
          </a:xfrm>
          <a:prstGeom prst="rect">
            <a:avLst/>
          </a:prstGeom>
        </p:spPr>
        <p:txBody>
          <a:bodyPr wrap="square">
            <a:spAutoFit/>
          </a:bodyPr>
          <a:lstStyle/>
          <a:p>
            <a:pPr algn="just" rtl="1"/>
            <a:r>
              <a:rPr lang="ar-SA" sz="3600" b="1" dirty="0"/>
              <a:t>الشخصية الهستيرية :</a:t>
            </a:r>
            <a:endParaRPr lang="en-US" sz="3600" dirty="0"/>
          </a:p>
          <a:p>
            <a:pPr algn="just" rtl="1"/>
            <a:r>
              <a:rPr lang="ar-SA" sz="3600" dirty="0"/>
              <a:t>تنشأ الشخصية الهستيرية من تفاعل العوامل الوراثية والبيئية ؛ خاصة علاقة الفرد بالوالدين خاصة الجنس الآخر، وهذه الشخصية هي حصيلة التخلف أو الفشل في عملية النضوج الانفعالي  ولا نستطيع اعتبار هذه الشخصية مرضية في حد ذاتها  ولكنها اضطراب في الشخصية ، يجعل الفرد مهيأ أكثر من الشخصيات الأخرى لتكوين الأعراض الهستيرية، ومن الصعوبة أن نحدد مدى انتشار هذه الشخصية بين أفراد الشعب ، إلا من خلال الخبرة الإكلينيكية ، والتي يحتمل أن تكون حوالی </a:t>
            </a:r>
            <a:r>
              <a:rPr lang="fa-IR" sz="3600" dirty="0"/>
              <a:t>۱۰ </a:t>
            </a:r>
            <a:r>
              <a:rPr lang="ar-SA" sz="3600" dirty="0"/>
              <a:t>٪ ولو أنها بالطبع أكثر شيوعا بين النساء </a:t>
            </a:r>
            <a:endParaRPr lang="ar-EG" sz="3600" dirty="0"/>
          </a:p>
        </p:txBody>
      </p:sp>
    </p:spTree>
    <p:extLst>
      <p:ext uri="{BB962C8B-B14F-4D97-AF65-F5344CB8AC3E}">
        <p14:creationId xmlns:p14="http://schemas.microsoft.com/office/powerpoint/2010/main" val="427011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8280920" cy="6186309"/>
          </a:xfrm>
          <a:prstGeom prst="rect">
            <a:avLst/>
          </a:prstGeom>
        </p:spPr>
        <p:txBody>
          <a:bodyPr wrap="square">
            <a:spAutoFit/>
          </a:bodyPr>
          <a:lstStyle/>
          <a:p>
            <a:pPr algn="just" rtl="1"/>
            <a:r>
              <a:rPr lang="ar-SA" sz="3600" b="1" dirty="0"/>
              <a:t>وتتميز الشخصية الهستيرية بالآتي :</a:t>
            </a:r>
            <a:r>
              <a:rPr lang="ar-SA" sz="3600" dirty="0"/>
              <a:t> </a:t>
            </a:r>
            <a:endParaRPr lang="en-US" sz="3600" dirty="0"/>
          </a:p>
          <a:p>
            <a:pPr algn="just" rtl="1"/>
            <a:r>
              <a:rPr lang="ar-SA" sz="3600" b="1" dirty="0"/>
              <a:t>(</a:t>
            </a:r>
            <a:r>
              <a:rPr lang="fa-IR" sz="3600" b="1" dirty="0"/>
              <a:t>۱</a:t>
            </a:r>
            <a:r>
              <a:rPr lang="ar-SA" sz="3600" b="1" dirty="0"/>
              <a:t>) عدم النضوج الانفعالی :</a:t>
            </a:r>
            <a:endParaRPr lang="en-US" sz="3600" dirty="0"/>
          </a:p>
          <a:p>
            <a:pPr algn="just" rtl="1"/>
            <a:r>
              <a:rPr lang="ar-SA" sz="3600" b="1" dirty="0"/>
              <a:t>(</a:t>
            </a:r>
            <a:r>
              <a:rPr lang="fa-IR" sz="3600" b="1" dirty="0"/>
              <a:t>۲</a:t>
            </a:r>
            <a:r>
              <a:rPr lang="ar-SA" sz="3600" b="1" dirty="0"/>
              <a:t>) الانبساطية في المزاج :</a:t>
            </a:r>
            <a:endParaRPr lang="en-US" sz="3600" dirty="0"/>
          </a:p>
          <a:p>
            <a:pPr algn="just" rtl="1"/>
            <a:r>
              <a:rPr lang="ar-SA" sz="3600" dirty="0"/>
              <a:t>وتعدد المعارف والصداقات ، وحب الاختلاط ، ولكن يتميز هذا التعدد کما سبق أن ذكرنا بالتغير  وعدم الثبات ، فعلى الرغم من كثرة هذه العلاقات إلا أنها سطحية  ولا تأخذ أبدا العمق الكافي للدراسة اللازمة .</a:t>
            </a:r>
            <a:endParaRPr lang="en-US" sz="3600" dirty="0"/>
          </a:p>
          <a:p>
            <a:pPr algn="just" rtl="1"/>
            <a:r>
              <a:rPr lang="ar-SA" sz="3600" b="1" dirty="0"/>
              <a:t>(</a:t>
            </a:r>
            <a:r>
              <a:rPr lang="fa-IR" sz="3600" b="1" dirty="0"/>
              <a:t>۳</a:t>
            </a:r>
            <a:r>
              <a:rPr lang="ar-SA" sz="3600" b="1" dirty="0"/>
              <a:t>) القابلية للإيحاء :</a:t>
            </a:r>
            <a:endParaRPr lang="en-US" sz="3600" dirty="0"/>
          </a:p>
          <a:p>
            <a:pPr algn="just" rtl="1"/>
            <a:r>
              <a:rPr lang="ar-SA" sz="3600" dirty="0"/>
              <a:t>وهي سرعة تأثر هذه الشخصيات بالأحداث اليومية والأخبار المثيرة وتفاعلهم القوي مع هذه المؤثرات، واهتمامهم بما قيل </a:t>
            </a:r>
            <a:r>
              <a:rPr lang="ar-SA" sz="3600" dirty="0" smtClean="0"/>
              <a:t>ويقال</a:t>
            </a:r>
            <a:r>
              <a:rPr lang="ar-EG" sz="3600" dirty="0" smtClean="0"/>
              <a:t>.</a:t>
            </a:r>
            <a:endParaRPr lang="en-US" sz="3600" dirty="0"/>
          </a:p>
        </p:txBody>
      </p:sp>
    </p:spTree>
    <p:extLst>
      <p:ext uri="{BB962C8B-B14F-4D97-AF65-F5344CB8AC3E}">
        <p14:creationId xmlns:p14="http://schemas.microsoft.com/office/powerpoint/2010/main" val="2945711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548680"/>
            <a:ext cx="7560840" cy="5509200"/>
          </a:xfrm>
          <a:prstGeom prst="rect">
            <a:avLst/>
          </a:prstGeom>
        </p:spPr>
        <p:txBody>
          <a:bodyPr wrap="square">
            <a:spAutoFit/>
          </a:bodyPr>
          <a:lstStyle/>
          <a:p>
            <a:pPr algn="just" rtl="1"/>
            <a:r>
              <a:rPr lang="ar-SA" sz="4400" b="1" dirty="0"/>
              <a:t>(4) الأنانية مع حب الظهور :</a:t>
            </a:r>
            <a:endParaRPr lang="en-US" sz="4400" dirty="0"/>
          </a:p>
          <a:p>
            <a:pPr algn="just" rtl="1"/>
            <a:r>
              <a:rPr lang="ar-SA" sz="4400" dirty="0"/>
              <a:t>واستجلاب الاهتمام والمحاولات الدائمة لتكون محور الارتكاز، والنظر للأمور عامة بطريقة ذاتية</a:t>
            </a:r>
            <a:endParaRPr lang="en-US" sz="4400" dirty="0"/>
          </a:p>
          <a:p>
            <a:pPr algn="just" rtl="1"/>
            <a:r>
              <a:rPr lang="ar-SA" sz="4400" b="1" dirty="0"/>
              <a:t>(5) عدم التحكم في الانفعال :</a:t>
            </a:r>
            <a:endParaRPr lang="en-US" sz="4400" dirty="0"/>
          </a:p>
          <a:p>
            <a:pPr algn="just" rtl="1"/>
            <a:r>
              <a:rPr lang="ar-SA" sz="4400" dirty="0"/>
              <a:t>مما يجعلهم عرضة للذبذبات الوجدانية، والشحنات الانفعالية القوية من مرح وحماس ونشوة</a:t>
            </a:r>
            <a:endParaRPr lang="en-US" sz="4400" dirty="0"/>
          </a:p>
        </p:txBody>
      </p:sp>
    </p:spTree>
    <p:extLst>
      <p:ext uri="{BB962C8B-B14F-4D97-AF65-F5344CB8AC3E}">
        <p14:creationId xmlns:p14="http://schemas.microsoft.com/office/powerpoint/2010/main" val="312180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074216"/>
            <a:ext cx="7632848" cy="4154984"/>
          </a:xfrm>
          <a:prstGeom prst="rect">
            <a:avLst/>
          </a:prstGeom>
        </p:spPr>
        <p:txBody>
          <a:bodyPr wrap="square">
            <a:spAutoFit/>
          </a:bodyPr>
          <a:lstStyle/>
          <a:p>
            <a:pPr algn="just" rtl="1"/>
            <a:r>
              <a:rPr lang="ar-SA" sz="6600" b="1" dirty="0"/>
              <a:t>(6) الاستفزاز الجنسي :</a:t>
            </a:r>
            <a:endParaRPr lang="en-US" sz="6600" dirty="0"/>
          </a:p>
          <a:p>
            <a:pPr algn="just" rtl="1"/>
            <a:r>
              <a:rPr lang="ar-SA" sz="6600" dirty="0"/>
              <a:t>وهي لمحاولة الدائمة لهذه الشخصية لاسترعاء الانتباه الجنسي ، للجنس الآخر </a:t>
            </a:r>
            <a:endParaRPr lang="ar-EG" sz="6600" dirty="0"/>
          </a:p>
        </p:txBody>
      </p:sp>
    </p:spTree>
    <p:extLst>
      <p:ext uri="{BB962C8B-B14F-4D97-AF65-F5344CB8AC3E}">
        <p14:creationId xmlns:p14="http://schemas.microsoft.com/office/powerpoint/2010/main" val="208515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92696"/>
            <a:ext cx="7632848" cy="5262979"/>
          </a:xfrm>
          <a:prstGeom prst="rect">
            <a:avLst/>
          </a:prstGeom>
        </p:spPr>
        <p:txBody>
          <a:bodyPr wrap="square">
            <a:spAutoFit/>
          </a:bodyPr>
          <a:lstStyle/>
          <a:p>
            <a:pPr algn="just" rtl="1"/>
            <a:r>
              <a:rPr lang="ar-SA" sz="4800" b="1" dirty="0"/>
              <a:t>(</a:t>
            </a:r>
            <a:r>
              <a:rPr lang="fa-IR" sz="4800" b="1" dirty="0"/>
              <a:t>۷) </a:t>
            </a:r>
            <a:r>
              <a:rPr lang="ar-SA" sz="4800" b="1" dirty="0"/>
              <a:t>القدرة على الانشقاق في الشخصية :</a:t>
            </a:r>
            <a:endParaRPr lang="en-US" sz="4800" dirty="0"/>
          </a:p>
          <a:p>
            <a:pPr algn="just" rtl="1"/>
            <a:r>
              <a:rPr lang="ar-SA" sz="4800" dirty="0"/>
              <a:t>وذلك عند الحاجة ؛ إذ إنهم يمتلكون القدرة على الهروب من مواقف معينة، بالتحلل من شخصيتهم الأصلية، واكتساب شخصيات أخرى تتلاءم مع الظروف الجديدة </a:t>
            </a:r>
            <a:endParaRPr lang="ar-EG" sz="4800" dirty="0"/>
          </a:p>
        </p:txBody>
      </p:sp>
    </p:spTree>
    <p:extLst>
      <p:ext uri="{BB962C8B-B14F-4D97-AF65-F5344CB8AC3E}">
        <p14:creationId xmlns:p14="http://schemas.microsoft.com/office/powerpoint/2010/main" val="2326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86301"/>
            <a:ext cx="7920880" cy="5262979"/>
          </a:xfrm>
          <a:prstGeom prst="rect">
            <a:avLst/>
          </a:prstGeom>
        </p:spPr>
        <p:txBody>
          <a:bodyPr wrap="square">
            <a:spAutoFit/>
          </a:bodyPr>
          <a:lstStyle/>
          <a:p>
            <a:pPr algn="just" rtl="1"/>
            <a:r>
              <a:rPr lang="ar-SA" sz="4800" b="1" dirty="0"/>
              <a:t>(</a:t>
            </a:r>
            <a:r>
              <a:rPr lang="fa-IR" sz="4800" b="1" dirty="0"/>
              <a:t>۸</a:t>
            </a:r>
            <a:r>
              <a:rPr lang="ar-SA" sz="4800" b="1" dirty="0"/>
              <a:t>) التكوين الجسمي للشخصية الهستيرية :</a:t>
            </a:r>
            <a:endParaRPr lang="en-US" sz="4800" dirty="0"/>
          </a:p>
          <a:p>
            <a:pPr algn="just" rtl="1"/>
            <a:r>
              <a:rPr lang="ar-SA" sz="4800" dirty="0"/>
              <a:t>ويميل للنحافة وصغر الحجم وما يسمى بالتكوين الواهن ، ولكن ذلك لا يمنع ظهورها في التكوينات الجسمية الأخرى ، وتكثر نسبة هذه الشخصية في ذوی الذكاء المتوسط </a:t>
            </a:r>
            <a:endParaRPr lang="ar-EG" sz="4800" dirty="0"/>
          </a:p>
        </p:txBody>
      </p:sp>
    </p:spTree>
    <p:extLst>
      <p:ext uri="{BB962C8B-B14F-4D97-AF65-F5344CB8AC3E}">
        <p14:creationId xmlns:p14="http://schemas.microsoft.com/office/powerpoint/2010/main" val="194161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8"/>
            <a:ext cx="7524328" cy="5262979"/>
          </a:xfrm>
          <a:prstGeom prst="rect">
            <a:avLst/>
          </a:prstGeom>
        </p:spPr>
        <p:txBody>
          <a:bodyPr wrap="square">
            <a:spAutoFit/>
          </a:bodyPr>
          <a:lstStyle/>
          <a:p>
            <a:pPr algn="just" rtl="1"/>
            <a:r>
              <a:rPr lang="ar-SA" sz="4800" b="1" dirty="0"/>
              <a:t>(9) العمر:</a:t>
            </a:r>
            <a:endParaRPr lang="en-US" sz="4800" dirty="0"/>
          </a:p>
          <a:p>
            <a:pPr algn="just" rtl="1"/>
            <a:r>
              <a:rPr lang="ar-SA" sz="4800" dirty="0"/>
              <a:t>تزداد الأعراض الهسترية في مراحل العمر المتطرفة ، فتكثر في الأطفال وفي سن البلوغ ؛ نظرا لعدم النضوج الكامل للجهاز العصبي ، وكذلك تزيد نسبتها في الشيخوخة عندما يبوأ الجهاز العصبي في الضمور </a:t>
            </a:r>
            <a:endParaRPr lang="ar-EG" sz="4800" dirty="0"/>
          </a:p>
        </p:txBody>
      </p:sp>
    </p:spTree>
    <p:extLst>
      <p:ext uri="{BB962C8B-B14F-4D97-AF65-F5344CB8AC3E}">
        <p14:creationId xmlns:p14="http://schemas.microsoft.com/office/powerpoint/2010/main" val="3295930610"/>
      </p:ext>
    </p:extLst>
  </p:cSld>
  <p:clrMapOvr>
    <a:masterClrMapping/>
  </p:clrMapOvr>
</p:sld>
</file>

<file path=ppt/theme/theme1.xml><?xml version="1.0" encoding="utf-8"?>
<a:theme xmlns:a="http://schemas.openxmlformats.org/drawingml/2006/main" name="Quill design templat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7</TotalTime>
  <Words>533</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Ienovo</cp:lastModifiedBy>
  <cp:revision>4</cp:revision>
  <cp:lastPrinted>1601-01-01T00:00:00Z</cp:lastPrinted>
  <dcterms:created xsi:type="dcterms:W3CDTF">2020-03-23T17:29:05Z</dcterms:created>
  <dcterms:modified xsi:type="dcterms:W3CDTF">2020-03-24T00:14:30Z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