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trictFirstAndLastChars="0" saveSubsetFonts="1">
  <p:sldMasterIdLst>
    <p:sldMasterId id="2147483649" r:id="rId1"/>
  </p:sldMasterIdLst>
  <p:sldIdLst>
    <p:sldId id="276" r:id="rId2"/>
    <p:sldId id="277" r:id="rId3"/>
    <p:sldId id="291" r:id="rId4"/>
    <p:sldId id="278" r:id="rId5"/>
    <p:sldId id="279" r:id="rId6"/>
    <p:sldId id="292" r:id="rId7"/>
    <p:sldId id="280" r:id="rId8"/>
    <p:sldId id="282" r:id="rId9"/>
    <p:sldId id="283" r:id="rId10"/>
    <p:sldId id="284" r:id="rId11"/>
    <p:sldId id="285" r:id="rId12"/>
    <p:sldId id="286" r:id="rId13"/>
    <p:sldId id="287" r:id="rId14"/>
    <p:sldId id="288" r:id="rId15"/>
    <p:sldId id="289"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r" defTabSz="914400" rtl="1" eaLnBrk="1" latinLnBrk="0" hangingPunct="1">
      <a:defRPr kern="1200">
        <a:solidFill>
          <a:schemeClr val="tx1"/>
        </a:solidFill>
        <a:latin typeface="Times New Roman" pitchFamily="18" charset="0"/>
        <a:ea typeface="+mn-ea"/>
        <a:cs typeface="+mn-cs"/>
      </a:defRPr>
    </a:lvl6pPr>
    <a:lvl7pPr marL="2743200" algn="r" defTabSz="914400" rtl="1" eaLnBrk="1" latinLnBrk="0" hangingPunct="1">
      <a:defRPr kern="1200">
        <a:solidFill>
          <a:schemeClr val="tx1"/>
        </a:solidFill>
        <a:latin typeface="Times New Roman" pitchFamily="18" charset="0"/>
        <a:ea typeface="+mn-ea"/>
        <a:cs typeface="+mn-cs"/>
      </a:defRPr>
    </a:lvl7pPr>
    <a:lvl8pPr marL="3200400" algn="r" defTabSz="914400" rtl="1" eaLnBrk="1" latinLnBrk="0" hangingPunct="1">
      <a:defRPr kern="1200">
        <a:solidFill>
          <a:schemeClr val="tx1"/>
        </a:solidFill>
        <a:latin typeface="Times New Roman" pitchFamily="18" charset="0"/>
        <a:ea typeface="+mn-ea"/>
        <a:cs typeface="+mn-cs"/>
      </a:defRPr>
    </a:lvl8pPr>
    <a:lvl9pPr marL="3657600" algn="r" defTabSz="914400" rtl="1"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endParaRPr lang="ar-EG"/>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endParaRPr lang="ar-EG"/>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442297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1279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409294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962192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12763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endParaRPr lang="ar-EG"/>
          </a:p>
        </p:txBody>
      </p:sp>
      <p:sp>
        <p:nvSpPr>
          <p:cNvPr id="8" name="Footer Placeholder 7"/>
          <p:cNvSpPr>
            <a:spLocks noGrp="1"/>
          </p:cNvSpPr>
          <p:nvPr>
            <p:ph type="ftr" sz="quarter" idx="11"/>
          </p:nvPr>
        </p:nvSpPr>
        <p:spPr/>
        <p:txBody>
          <a:bodyPr/>
          <a:lstStyle>
            <a:lvl1pPr>
              <a:defRPr/>
            </a:lvl1pPr>
          </a:lstStyle>
          <a:p>
            <a:endParaRPr lang="ar-EG"/>
          </a:p>
        </p:txBody>
      </p:sp>
      <p:sp>
        <p:nvSpPr>
          <p:cNvPr id="9" name="Slide Number Placeholder 8"/>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65747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endParaRPr lang="ar-EG"/>
          </a:p>
        </p:txBody>
      </p:sp>
      <p:sp>
        <p:nvSpPr>
          <p:cNvPr id="4" name="Footer Placeholder 3"/>
          <p:cNvSpPr>
            <a:spLocks noGrp="1"/>
          </p:cNvSpPr>
          <p:nvPr>
            <p:ph type="ftr" sz="quarter" idx="11"/>
          </p:nvPr>
        </p:nvSpPr>
        <p:spPr/>
        <p:txBody>
          <a:bodyPr/>
          <a:lstStyle>
            <a:lvl1pPr>
              <a:defRPr/>
            </a:lvl1pPr>
          </a:lstStyle>
          <a:p>
            <a:endParaRPr lang="ar-EG"/>
          </a:p>
        </p:txBody>
      </p:sp>
      <p:sp>
        <p:nvSpPr>
          <p:cNvPr id="5" name="Slide Number Placeholder 4"/>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7195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ar-EG"/>
          </a:p>
        </p:txBody>
      </p:sp>
      <p:sp>
        <p:nvSpPr>
          <p:cNvPr id="3" name="Footer Placeholder 2"/>
          <p:cNvSpPr>
            <a:spLocks noGrp="1"/>
          </p:cNvSpPr>
          <p:nvPr>
            <p:ph type="ftr" sz="quarter" idx="11"/>
          </p:nvPr>
        </p:nvSpPr>
        <p:spPr/>
        <p:txBody>
          <a:bodyPr/>
          <a:lstStyle>
            <a:lvl1pPr>
              <a:defRPr/>
            </a:lvl1pPr>
          </a:lstStyle>
          <a:p>
            <a:endParaRPr lang="ar-EG"/>
          </a:p>
        </p:txBody>
      </p:sp>
      <p:sp>
        <p:nvSpPr>
          <p:cNvPr id="4" name="Slide Number Placeholder 3"/>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67829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52745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15321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ar-EG"/>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endParaRPr lang="ar-EG"/>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6288" y="16768"/>
            <a:ext cx="9144000" cy="6858000"/>
            <a:chOff x="0" y="504825"/>
            <a:chExt cx="9144000" cy="5848350"/>
          </a:xfrm>
        </p:grpSpPr>
        <p:pic>
          <p:nvPicPr>
            <p:cNvPr id="3" name="Picture 2" descr="C:\Users\Ienovo\Desktop\امينة ونعمة\نعمة\New folder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825"/>
              <a:ext cx="9144000" cy="58483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نتيجة بحث الصور عن اداب بنها"/>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21057"/>
              <a:ext cx="1777008" cy="1195775"/>
            </a:xfrm>
            <a:prstGeom prst="rect">
              <a:avLst/>
            </a:prstGeom>
            <a:noFill/>
            <a:ln>
              <a:noFill/>
            </a:ln>
          </p:spPr>
        </p:pic>
      </p:grpSp>
      <p:sp>
        <p:nvSpPr>
          <p:cNvPr id="5" name="Rectangle 4"/>
          <p:cNvSpPr/>
          <p:nvPr/>
        </p:nvSpPr>
        <p:spPr>
          <a:xfrm>
            <a:off x="3203848" y="3236549"/>
            <a:ext cx="5884502" cy="2640723"/>
          </a:xfrm>
          <a:prstGeom prst="rect">
            <a:avLst/>
          </a:prstGeom>
        </p:spPr>
        <p:txBody>
          <a:bodyPr wrap="square">
            <a:spAutoFit/>
          </a:bodyPr>
          <a:lstStyle/>
          <a:p>
            <a:pPr algn="ctr">
              <a:lnSpc>
                <a:spcPct val="115000"/>
              </a:lnSpc>
            </a:pPr>
            <a:r>
              <a:rPr lang="ar-EG" sz="4800" dirty="0" smtClean="0">
                <a:solidFill>
                  <a:prstClr val="white"/>
                </a:solidFill>
                <a:cs typeface="PT Bold Heading" panose="02010400000000000000" pitchFamily="2" charset="-78"/>
              </a:rPr>
              <a:t>الطب النفسى</a:t>
            </a:r>
          </a:p>
          <a:p>
            <a:pPr algn="ctr">
              <a:lnSpc>
                <a:spcPct val="115000"/>
              </a:lnSpc>
            </a:pPr>
            <a:r>
              <a:rPr lang="ar-EG" sz="4800" dirty="0" smtClean="0">
                <a:solidFill>
                  <a:prstClr val="white"/>
                </a:solidFill>
                <a:cs typeface="PT Bold Heading" panose="02010400000000000000" pitchFamily="2" charset="-78"/>
              </a:rPr>
              <a:t>الفرقة الرابعة</a:t>
            </a:r>
          </a:p>
          <a:p>
            <a:pPr algn="ctr">
              <a:lnSpc>
                <a:spcPct val="115000"/>
              </a:lnSpc>
            </a:pPr>
            <a:r>
              <a:rPr lang="ar-EG" sz="4800" dirty="0" smtClean="0">
                <a:solidFill>
                  <a:prstClr val="white"/>
                </a:solidFill>
                <a:cs typeface="PT Bold Heading" panose="02010400000000000000" pitchFamily="2" charset="-78"/>
              </a:rPr>
              <a:t>د.أمنية خيرى</a:t>
            </a:r>
            <a:endParaRPr lang="en-US" sz="4800" dirty="0">
              <a:solidFill>
                <a:prstClr val="white"/>
              </a:solidFill>
              <a:cs typeface="PT Bold Heading" panose="02010400000000000000" pitchFamily="2" charset="-78"/>
            </a:endParaRPr>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06" y="3212976"/>
            <a:ext cx="3560298"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1373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08720"/>
            <a:ext cx="8280920" cy="5632311"/>
          </a:xfrm>
          <a:prstGeom prst="rect">
            <a:avLst/>
          </a:prstGeom>
        </p:spPr>
        <p:txBody>
          <a:bodyPr wrap="square">
            <a:spAutoFit/>
          </a:bodyPr>
          <a:lstStyle/>
          <a:p>
            <a:pPr algn="just" rtl="1"/>
            <a:r>
              <a:rPr lang="ar-SA" sz="4000" b="1" dirty="0"/>
              <a:t>أشكال اضطراب كرب ما بعد الصدمة:</a:t>
            </a:r>
            <a:endParaRPr lang="en-US" sz="4000" dirty="0"/>
          </a:p>
          <a:p>
            <a:pPr algn="just" rtl="1"/>
            <a:r>
              <a:rPr lang="ar-SA" sz="4000" dirty="0"/>
              <a:t>تتخذ اضطراب ما بعد الصدمة أشكالا عدة بحسب فترة الإصابة أهمها:</a:t>
            </a:r>
            <a:endParaRPr lang="en-US" sz="4000" dirty="0"/>
          </a:p>
          <a:p>
            <a:pPr algn="just" rtl="1"/>
            <a:r>
              <a:rPr lang="ar-SA" sz="4000" b="1" dirty="0"/>
              <a:t>الشكل الحاد</a:t>
            </a:r>
            <a:r>
              <a:rPr lang="ar-SA" sz="4000" dirty="0"/>
              <a:t>: مثل الأعراض النفسية تبدأ مباشرة بعد حدوث الصدمة وتستمر لفترة تصل إلى ( 6) أشهر وتكون إمكانات الشفاء أفضل.</a:t>
            </a:r>
            <a:endParaRPr lang="en-US" sz="4000" dirty="0"/>
          </a:p>
          <a:p>
            <a:pPr algn="just" rtl="1"/>
            <a:r>
              <a:rPr lang="ar-SA" sz="4000" dirty="0"/>
              <a:t> </a:t>
            </a:r>
            <a:r>
              <a:rPr lang="ar-SA" sz="4000" b="1" dirty="0"/>
              <a:t>الشكل المزمن</a:t>
            </a:r>
            <a:r>
              <a:rPr lang="ar-SA" sz="4000" dirty="0"/>
              <a:t> : الأعراض تستمر بعد انقضاء (6) أشهر من بداية الصدمة، وتحتاج إلى فترة أطول من العلاج</a:t>
            </a:r>
            <a:endParaRPr lang="en-US" sz="4000" dirty="0"/>
          </a:p>
        </p:txBody>
      </p:sp>
    </p:spTree>
    <p:extLst>
      <p:ext uri="{BB962C8B-B14F-4D97-AF65-F5344CB8AC3E}">
        <p14:creationId xmlns:p14="http://schemas.microsoft.com/office/powerpoint/2010/main" val="361890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548680"/>
            <a:ext cx="7776864" cy="6186309"/>
          </a:xfrm>
          <a:prstGeom prst="rect">
            <a:avLst/>
          </a:prstGeom>
        </p:spPr>
        <p:txBody>
          <a:bodyPr wrap="square">
            <a:spAutoFit/>
          </a:bodyPr>
          <a:lstStyle/>
          <a:p>
            <a:pPr algn="just" rtl="1"/>
            <a:r>
              <a:rPr lang="ar-SA" sz="4400" b="1" dirty="0"/>
              <a:t>الشكل المتأخر</a:t>
            </a:r>
            <a:r>
              <a:rPr lang="ar-SA" sz="4400" dirty="0"/>
              <a:t> : وتبدأ الأعراض في الظهور بعد فترة طويلة من الركود قد تصل إلى أشهر أو سنوات عدة، وتحتاج إلى علاج نفسي يمتد فترات أطول ، ويبقى تطور الاضطراب في المراحل الأولى التي تعقب الصدمة، وهو مهم جدا حيث أن فهم ذلك يساعدنا في التعرف على ردود فعل الشخص المصدوم، وكذلك التقويم ورسم الخطة العلاجية.</a:t>
            </a:r>
            <a:endParaRPr lang="en-US" sz="4400" dirty="0"/>
          </a:p>
        </p:txBody>
      </p:sp>
    </p:spTree>
    <p:extLst>
      <p:ext uri="{BB962C8B-B14F-4D97-AF65-F5344CB8AC3E}">
        <p14:creationId xmlns:p14="http://schemas.microsoft.com/office/powerpoint/2010/main" val="2174469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548680"/>
            <a:ext cx="7776864" cy="6001643"/>
          </a:xfrm>
          <a:prstGeom prst="rect">
            <a:avLst/>
          </a:prstGeom>
        </p:spPr>
        <p:txBody>
          <a:bodyPr wrap="square">
            <a:spAutoFit/>
          </a:bodyPr>
          <a:lstStyle/>
          <a:p>
            <a:pPr algn="just" rtl="1"/>
            <a:r>
              <a:rPr lang="ar-SA" sz="3200" b="1" dirty="0"/>
              <a:t>محكات التشخيص طبقا للدليل التشخيصي الخامس </a:t>
            </a:r>
            <a:r>
              <a:rPr lang="en-US" sz="3200" b="1" dirty="0"/>
              <a:t>5</a:t>
            </a:r>
            <a:r>
              <a:rPr lang="ar-SA" sz="3200" b="1" dirty="0"/>
              <a:t>-</a:t>
            </a:r>
            <a:r>
              <a:rPr lang="en-US" sz="3200" b="1" dirty="0"/>
              <a:t>:DSM </a:t>
            </a:r>
            <a:endParaRPr lang="en-US" sz="3200" dirty="0"/>
          </a:p>
          <a:p>
            <a:pPr algn="just" rtl="1"/>
            <a:r>
              <a:rPr lang="ar-SA" sz="3200" b="1" dirty="0"/>
              <a:t>أ- التعرض الحقيقي للموت أو التهديد بالموت ، أو الإصابة الخطيرة أو الاعتداء الجنسي بواحدة أو أكثر من الط۔رق التالية :</a:t>
            </a:r>
            <a:endParaRPr lang="en-US" sz="3200" dirty="0"/>
          </a:p>
          <a:p>
            <a:pPr algn="just" rtl="1"/>
            <a:r>
              <a:rPr lang="ar-SA" sz="3200" dirty="0"/>
              <a:t>١. التعرض المباشر للحادث الصدمي.</a:t>
            </a:r>
            <a:endParaRPr lang="en-US" sz="3200" dirty="0"/>
          </a:p>
          <a:p>
            <a:pPr algn="just" rtl="1"/>
            <a:r>
              <a:rPr lang="fa-IR" sz="3200" dirty="0"/>
              <a:t>۲. </a:t>
            </a:r>
            <a:r>
              <a:rPr lang="ar-SA" sz="3200" dirty="0"/>
              <a:t>يشهد الشخص بنفسه الحدث كما يقع للآخرين. </a:t>
            </a:r>
            <a:endParaRPr lang="en-US" sz="3200" dirty="0"/>
          </a:p>
          <a:p>
            <a:pPr algn="just" rtl="1"/>
            <a:r>
              <a:rPr lang="ar-SA" sz="3200" dirty="0"/>
              <a:t>٣. وقوع الحدث الصدمي للأشخاص المقربين مثل الأقارب أو الأصدقاء</a:t>
            </a:r>
            <a:endParaRPr lang="en-US" sz="3200" dirty="0"/>
          </a:p>
          <a:p>
            <a:pPr algn="just" rtl="1"/>
            <a:r>
              <a:rPr lang="ar-SA" sz="3200" dirty="0"/>
              <a:t> 4. اعرض الشخص المتكرر والشديد لتفاصيل منفرة لخبرة أو حدث صدمي مثل مشاهدة بقايا آدمية لحادث ، أو التعرض لمشاهدة آثار اعتداء جنسي.</a:t>
            </a:r>
            <a:endParaRPr lang="en-US" sz="3200" dirty="0"/>
          </a:p>
        </p:txBody>
      </p:sp>
    </p:spTree>
    <p:extLst>
      <p:ext uri="{BB962C8B-B14F-4D97-AF65-F5344CB8AC3E}">
        <p14:creationId xmlns:p14="http://schemas.microsoft.com/office/powerpoint/2010/main" val="1798543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776864" cy="6247864"/>
          </a:xfrm>
          <a:prstGeom prst="rect">
            <a:avLst/>
          </a:prstGeom>
        </p:spPr>
        <p:txBody>
          <a:bodyPr wrap="square">
            <a:spAutoFit/>
          </a:bodyPr>
          <a:lstStyle/>
          <a:p>
            <a:pPr algn="just" rtl="1"/>
            <a:r>
              <a:rPr lang="ar-SA" sz="4000" b="1" dirty="0"/>
              <a:t>ب- ظهور واحدة أو أكثر من الأعراض عقب التعرض للحادث الصدمي مثل:</a:t>
            </a:r>
            <a:endParaRPr lang="en-US" sz="4000" dirty="0"/>
          </a:p>
          <a:p>
            <a:pPr algn="just" rtl="1"/>
            <a:r>
              <a:rPr lang="ar-SA" sz="4000" dirty="0"/>
              <a:t>١. التذكر المشوب بالكدر والمتكرر للحادث الصدمی.</a:t>
            </a:r>
            <a:endParaRPr lang="en-US" sz="4000" dirty="0"/>
          </a:p>
          <a:p>
            <a:pPr algn="just" rtl="1"/>
            <a:r>
              <a:rPr lang="ar-SA" sz="4000" dirty="0"/>
              <a:t>٢. تكرار وقوع الأحلام المزعجة ( الكوابيس ) المرتبطة بالحادث الصدمي.</a:t>
            </a:r>
            <a:endParaRPr lang="en-US" sz="4000" dirty="0"/>
          </a:p>
          <a:p>
            <a:pPr algn="just" rtl="1"/>
            <a:r>
              <a:rPr lang="ar-SA" sz="4000" dirty="0"/>
              <a:t>٣. الأعراض الانشقاقية مثل (استعادة المشهد) أو الشعور بأن الحادث الصدمي يمكن أن يتكرر وقوعه ، ويستمر ذلك بشكل واضح لدرجة تخرج الشخص عن الوعي بالمحيطين به.</a:t>
            </a:r>
            <a:endParaRPr lang="en-US" sz="4000" dirty="0"/>
          </a:p>
        </p:txBody>
      </p:sp>
    </p:spTree>
    <p:extLst>
      <p:ext uri="{BB962C8B-B14F-4D97-AF65-F5344CB8AC3E}">
        <p14:creationId xmlns:p14="http://schemas.microsoft.com/office/powerpoint/2010/main" val="2953774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4624"/>
            <a:ext cx="8064896" cy="6863417"/>
          </a:xfrm>
          <a:prstGeom prst="rect">
            <a:avLst/>
          </a:prstGeom>
        </p:spPr>
        <p:txBody>
          <a:bodyPr wrap="square">
            <a:spAutoFit/>
          </a:bodyPr>
          <a:lstStyle/>
          <a:p>
            <a:pPr algn="just" rtl="1"/>
            <a:r>
              <a:rPr lang="ar-SA" sz="4400" dirty="0"/>
              <a:t>4. الكدر النفسي الشديد والممتد عند التعرض لمثيرات داخلية أو خارجية ترمز أو تشير إلى الحادث الصدمي أو أحد جوانبه.</a:t>
            </a:r>
            <a:endParaRPr lang="en-US" sz="4400" dirty="0"/>
          </a:p>
          <a:p>
            <a:pPr algn="just" rtl="1"/>
            <a:r>
              <a:rPr lang="ar-SA" sz="4400" dirty="0"/>
              <a:t>5. ظهور ردود أفعال مميزة لأي تلميحات داخلية أو خارجية متعلقة بالحادث الصدمي أو أحد جوانبه.</a:t>
            </a:r>
            <a:endParaRPr lang="en-US" sz="4400" dirty="0"/>
          </a:p>
          <a:p>
            <a:pPr algn="just" rtl="1"/>
            <a:r>
              <a:rPr lang="ar-SA" sz="4400" dirty="0"/>
              <a:t>6. التجنب الواضح للمثيرات المرتبطة بالحادث الصدمي ويظهر ذلك في أعقاب التعرض للحادث الصدمى، وكما يستدل عليه من:</a:t>
            </a:r>
            <a:endParaRPr lang="en-US" sz="4400" dirty="0"/>
          </a:p>
        </p:txBody>
      </p:sp>
    </p:spTree>
    <p:extLst>
      <p:ext uri="{BB962C8B-B14F-4D97-AF65-F5344CB8AC3E}">
        <p14:creationId xmlns:p14="http://schemas.microsoft.com/office/powerpoint/2010/main" val="1291041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776864" cy="6247864"/>
          </a:xfrm>
          <a:prstGeom prst="rect">
            <a:avLst/>
          </a:prstGeom>
        </p:spPr>
        <p:txBody>
          <a:bodyPr wrap="square">
            <a:spAutoFit/>
          </a:bodyPr>
          <a:lstStyle/>
          <a:p>
            <a:pPr algn="just" rtl="1"/>
            <a:r>
              <a:rPr lang="ar-SA" sz="4000" dirty="0"/>
              <a:t>- تفادي أو بذل الجهد لتفادي الذكريات أو الأفكار أو المشاعر الحزينة المتعلقة بالحادث الصدمي أو القريبة منه.</a:t>
            </a:r>
            <a:endParaRPr lang="en-US" sz="4000" dirty="0"/>
          </a:p>
          <a:p>
            <a:pPr algn="just" rtl="1"/>
            <a:r>
              <a:rPr lang="ar-SA" sz="4000" dirty="0"/>
              <a:t>- تفادي أو بذل الجهد لتفادي أي عناصر خارجية (مثل الأشخاص أو الأماكن أو المحادثات أو الأنشطة أو الأشياء أو المواقف التي يمكن أن تستشير الحادث الصدمي او تذکر به.</a:t>
            </a:r>
            <a:endParaRPr lang="en-US" sz="4000" dirty="0"/>
          </a:p>
          <a:p>
            <a:pPr algn="just" rtl="1"/>
            <a:r>
              <a:rPr lang="ar-SA" sz="4000" dirty="0"/>
              <a:t>ج- التغيرات السلبية في الجوانب المعرفية أو المزاجية عقب وقوع الحادث الصدمي </a:t>
            </a:r>
            <a:endParaRPr lang="ar-EG" sz="4000" dirty="0"/>
          </a:p>
        </p:txBody>
      </p:sp>
    </p:spTree>
    <p:extLst>
      <p:ext uri="{BB962C8B-B14F-4D97-AF65-F5344CB8AC3E}">
        <p14:creationId xmlns:p14="http://schemas.microsoft.com/office/powerpoint/2010/main" val="117860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4048" y="705177"/>
            <a:ext cx="7776864" cy="5509200"/>
          </a:xfrm>
          <a:prstGeom prst="rect">
            <a:avLst/>
          </a:prstGeom>
        </p:spPr>
        <p:txBody>
          <a:bodyPr wrap="square">
            <a:spAutoFit/>
          </a:bodyPr>
          <a:lstStyle/>
          <a:p>
            <a:pPr algn="just" rtl="1"/>
            <a:r>
              <a:rPr lang="ar-EG" sz="4400" b="1" dirty="0"/>
              <a:t>(*) </a:t>
            </a:r>
            <a:r>
              <a:rPr lang="ar-EG" sz="4400" b="1" u="sng" dirty="0"/>
              <a:t>الوسواس القهري</a:t>
            </a:r>
            <a:r>
              <a:rPr lang="ar-EG" sz="4400" b="1" dirty="0"/>
              <a:t>:  </a:t>
            </a:r>
            <a:r>
              <a:rPr lang="en-US" sz="4400" b="1" dirty="0"/>
              <a:t>Obsessive Compulsive disorder (OCD)</a:t>
            </a:r>
            <a:endParaRPr lang="en-US" sz="4400" dirty="0"/>
          </a:p>
          <a:p>
            <a:pPr algn="just" rtl="1"/>
            <a:r>
              <a:rPr lang="ar-EG" sz="4400" b="1" dirty="0"/>
              <a:t>تعريف اضطراب الوسواس القهري:</a:t>
            </a:r>
            <a:endParaRPr lang="en-US" sz="4400" dirty="0"/>
          </a:p>
          <a:p>
            <a:pPr algn="just" rtl="1"/>
            <a:r>
              <a:rPr lang="ar-EG" sz="4400" b="1" dirty="0"/>
              <a:t>   </a:t>
            </a:r>
            <a:r>
              <a:rPr lang="ar-EG" sz="4400" dirty="0"/>
              <a:t>هو " واحد من اضطرابات القلق الواردة فى الدليل التشخيصى والإحصائى الخامس، ويتميز بوجود إما وساوس أو أفعال قهرية تكون من الشدة إلى الدرجة التى تستهلك الوقت - تستغرق أكثر من ساعة يوميا </a:t>
            </a:r>
            <a:endParaRPr lang="en-US" sz="4400" dirty="0"/>
          </a:p>
        </p:txBody>
      </p:sp>
    </p:spTree>
    <p:extLst>
      <p:ext uri="{BB962C8B-B14F-4D97-AF65-F5344CB8AC3E}">
        <p14:creationId xmlns:p14="http://schemas.microsoft.com/office/powerpoint/2010/main" val="3010354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620688"/>
            <a:ext cx="7488832" cy="6001643"/>
          </a:xfrm>
          <a:prstGeom prst="rect">
            <a:avLst/>
          </a:prstGeom>
        </p:spPr>
        <p:txBody>
          <a:bodyPr wrap="square">
            <a:spAutoFit/>
          </a:bodyPr>
          <a:lstStyle/>
          <a:p>
            <a:pPr algn="just" rtl="1"/>
            <a:r>
              <a:rPr lang="ar-EG" sz="4800" b="1" dirty="0"/>
              <a:t>أو تسبب ضيقا ملحوظا، أو تؤثر بشكل جوهرى على النظام الروتينى لحياة الفرد، أو تتداخل فى أدائه الوظيفى أو الأكاديمى أو نشاطاته وعلاقاته الاجتماعية المعتادة، وفى وقت ما من مسار الاضطراب يدرك الفرد أن وساوسه أو أفعاله القهرية زائدة أو غير معقولة.</a:t>
            </a:r>
            <a:endParaRPr lang="en-US" sz="4800" b="1" dirty="0"/>
          </a:p>
        </p:txBody>
      </p:sp>
    </p:spTree>
    <p:extLst>
      <p:ext uri="{BB962C8B-B14F-4D97-AF65-F5344CB8AC3E}">
        <p14:creationId xmlns:p14="http://schemas.microsoft.com/office/powerpoint/2010/main" val="3030966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834300"/>
            <a:ext cx="7560840" cy="5509200"/>
          </a:xfrm>
          <a:prstGeom prst="rect">
            <a:avLst/>
          </a:prstGeom>
        </p:spPr>
        <p:txBody>
          <a:bodyPr wrap="square">
            <a:spAutoFit/>
          </a:bodyPr>
          <a:lstStyle/>
          <a:p>
            <a:pPr algn="just" rtl="1"/>
            <a:r>
              <a:rPr lang="ar-EG" sz="4400" b="1" dirty="0"/>
              <a:t>ومع تعدد أشكال الوساوس افترض الباحثون إمكانية تقسيمها إلى فئتين أساسيتين :</a:t>
            </a:r>
            <a:endParaRPr lang="en-US" sz="4400" dirty="0"/>
          </a:p>
          <a:p>
            <a:pPr algn="just" rtl="1"/>
            <a:r>
              <a:rPr lang="ar-EG" sz="4400" dirty="0"/>
              <a:t>- وساوس تلقائية (ذاتية المنشأ)</a:t>
            </a:r>
            <a:r>
              <a:rPr lang="ar-EG" sz="4400" baseline="30000" dirty="0"/>
              <a:t> </a:t>
            </a:r>
            <a:r>
              <a:rPr lang="ar-EG" sz="4400" dirty="0"/>
              <a:t>: وهى "وساوس تظهر فجأة فى  مجرى الوعى ويصعب تحديد المثيرات التى أثارتها".</a:t>
            </a:r>
            <a:endParaRPr lang="en-US" sz="4400" dirty="0"/>
          </a:p>
          <a:p>
            <a:pPr algn="just" rtl="1"/>
            <a:r>
              <a:rPr lang="ar-EG" sz="4400" dirty="0"/>
              <a:t>- وساوس استجابية</a:t>
            </a:r>
            <a:r>
              <a:rPr lang="ar-SA" sz="4400" dirty="0"/>
              <a:t>: </a:t>
            </a:r>
            <a:r>
              <a:rPr lang="ar-EG" sz="4400" dirty="0"/>
              <a:t>"وهى وساوس تستثار كاستجابة لمنبهات خارجية </a:t>
            </a:r>
            <a:endParaRPr lang="en-US" sz="4400" dirty="0"/>
          </a:p>
        </p:txBody>
      </p:sp>
    </p:spTree>
    <p:extLst>
      <p:ext uri="{BB962C8B-B14F-4D97-AF65-F5344CB8AC3E}">
        <p14:creationId xmlns:p14="http://schemas.microsoft.com/office/powerpoint/2010/main" val="340685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20688"/>
            <a:ext cx="7848872" cy="5632311"/>
          </a:xfrm>
          <a:prstGeom prst="rect">
            <a:avLst/>
          </a:prstGeom>
        </p:spPr>
        <p:txBody>
          <a:bodyPr wrap="square">
            <a:spAutoFit/>
          </a:bodyPr>
          <a:lstStyle/>
          <a:p>
            <a:pPr algn="just" rtl="1"/>
            <a:r>
              <a:rPr lang="ar-EG" sz="4000" dirty="0">
                <a:solidFill>
                  <a:srgbClr val="FFFF00"/>
                </a:solidFill>
              </a:rPr>
              <a:t>النماذج والنظريات المفسرة لاضطراب الوسواس القهرى</a:t>
            </a:r>
            <a:r>
              <a:rPr lang="ar-SA" sz="4000" dirty="0">
                <a:solidFill>
                  <a:srgbClr val="FFFF00"/>
                </a:solidFill>
              </a:rPr>
              <a:t>:</a:t>
            </a:r>
            <a:endParaRPr lang="en-US" sz="4000" dirty="0">
              <a:solidFill>
                <a:srgbClr val="FFFF00"/>
              </a:solidFill>
            </a:endParaRPr>
          </a:p>
          <a:p>
            <a:pPr algn="just" rtl="1"/>
            <a:r>
              <a:rPr lang="ar-EG" sz="4000" b="1" dirty="0"/>
              <a:t>أولاً : النظريات الحيوية:</a:t>
            </a:r>
            <a:endParaRPr lang="en-US" sz="4000" b="1" dirty="0"/>
          </a:p>
          <a:p>
            <a:pPr algn="just" rtl="1"/>
            <a:r>
              <a:rPr lang="ar-EG" sz="4000" b="1" dirty="0"/>
              <a:t>1- العامل الوراثي </a:t>
            </a:r>
            <a:endParaRPr lang="en-US" sz="4000" b="1" dirty="0"/>
          </a:p>
          <a:p>
            <a:pPr algn="just" rtl="1"/>
            <a:r>
              <a:rPr lang="ar-SA" sz="4000" dirty="0"/>
              <a:t>2-عامل الاختلال التشريحي والوظيفي في المخ: </a:t>
            </a:r>
            <a:endParaRPr lang="en-US" sz="4000" dirty="0"/>
          </a:p>
          <a:p>
            <a:pPr algn="just" rtl="1"/>
            <a:r>
              <a:rPr lang="ar-EG" sz="4000" b="1" dirty="0"/>
              <a:t>ثانيا : النظريات النفسية:</a:t>
            </a:r>
            <a:endParaRPr lang="en-US" sz="4000" b="1" dirty="0"/>
          </a:p>
          <a:p>
            <a:pPr algn="just" rtl="1"/>
            <a:r>
              <a:rPr lang="ar-EG" sz="4000" b="1" dirty="0"/>
              <a:t>1- نظرية التحليل النفسى: </a:t>
            </a:r>
            <a:r>
              <a:rPr lang="ar-EG" sz="4000" dirty="0"/>
              <a:t>تُرجع نظرية التحليل النفسى اضطرابات القلق عموما إلى الصراع بين الأنظمة النفسية صراع قائم بين الهو </a:t>
            </a:r>
            <a:r>
              <a:rPr lang="ar-EG" sz="4000" dirty="0" smtClean="0"/>
              <a:t>والأنا</a:t>
            </a:r>
            <a:endParaRPr lang="en-US" sz="4000" dirty="0"/>
          </a:p>
        </p:txBody>
      </p:sp>
    </p:spTree>
    <p:extLst>
      <p:ext uri="{BB962C8B-B14F-4D97-AF65-F5344CB8AC3E}">
        <p14:creationId xmlns:p14="http://schemas.microsoft.com/office/powerpoint/2010/main" val="1451328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2168" y="620688"/>
            <a:ext cx="7704856" cy="5632311"/>
          </a:xfrm>
          <a:prstGeom prst="rect">
            <a:avLst/>
          </a:prstGeom>
        </p:spPr>
        <p:txBody>
          <a:bodyPr wrap="square">
            <a:spAutoFit/>
          </a:bodyPr>
          <a:lstStyle/>
          <a:p>
            <a:pPr algn="just" rtl="1"/>
            <a:r>
              <a:rPr lang="ar-EG" sz="4000" b="1" dirty="0"/>
              <a:t>حيث تتخذ دفعات الهو عادة شكل الأفكار الوسواسية، وتظهر دفعات  الأنا على شكل أفكار مضادة وأفعال </a:t>
            </a:r>
            <a:endParaRPr lang="en-US" sz="4000" b="1" dirty="0"/>
          </a:p>
          <a:p>
            <a:pPr algn="just" rtl="1"/>
            <a:r>
              <a:rPr lang="ar-SA" sz="4000" b="1" dirty="0"/>
              <a:t>- النظرية السلوكية: </a:t>
            </a:r>
            <a:r>
              <a:rPr lang="ar-EG" sz="4000" b="1" dirty="0"/>
              <a:t>فتعطى أهمية كبيرة لدور التشريط فى اكتساب اضطراب الوسواس القهرى </a:t>
            </a:r>
            <a:endParaRPr lang="en-US" sz="4000" b="1" dirty="0"/>
          </a:p>
          <a:p>
            <a:pPr algn="just" rtl="1"/>
            <a:r>
              <a:rPr lang="ar-SA" sz="4000" b="1" dirty="0"/>
              <a:t>- </a:t>
            </a:r>
            <a:r>
              <a:rPr lang="ar-EG" sz="4000" b="1" dirty="0"/>
              <a:t>النظرية المعرفية: تفسر السلوك الذي يقوم به المريض انه ناتج عن الأفكار والمعتقدات و الاتجاهات الخاطئة </a:t>
            </a:r>
            <a:endParaRPr lang="en-US" sz="4000" b="1" dirty="0"/>
          </a:p>
        </p:txBody>
      </p:sp>
    </p:spTree>
    <p:extLst>
      <p:ext uri="{BB962C8B-B14F-4D97-AF65-F5344CB8AC3E}">
        <p14:creationId xmlns:p14="http://schemas.microsoft.com/office/powerpoint/2010/main" val="3030966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4345"/>
            <a:ext cx="7848872" cy="6001643"/>
          </a:xfrm>
          <a:prstGeom prst="rect">
            <a:avLst/>
          </a:prstGeom>
        </p:spPr>
        <p:txBody>
          <a:bodyPr wrap="square">
            <a:spAutoFit/>
          </a:bodyPr>
          <a:lstStyle/>
          <a:p>
            <a:pPr algn="just" rtl="1"/>
            <a:r>
              <a:rPr lang="ar-SA" sz="3200" b="1" dirty="0"/>
              <a:t>المحكات التشخيصية طبقا للدليل التشخيصي الخامس </a:t>
            </a:r>
            <a:r>
              <a:rPr lang="en-US" sz="3200" b="1" dirty="0"/>
              <a:t>5</a:t>
            </a:r>
            <a:r>
              <a:rPr lang="ar-SA" sz="3200" b="1" dirty="0"/>
              <a:t> –</a:t>
            </a:r>
            <a:r>
              <a:rPr lang="en-US" sz="3200" b="1" dirty="0"/>
              <a:t>DSM</a:t>
            </a:r>
            <a:r>
              <a:rPr lang="ar-EG" sz="3200" b="1" dirty="0"/>
              <a:t>:</a:t>
            </a:r>
            <a:endParaRPr lang="en-US" sz="3200" dirty="0"/>
          </a:p>
          <a:p>
            <a:pPr algn="just" rtl="1"/>
            <a:r>
              <a:rPr lang="en-US" sz="3200" b="1" dirty="0"/>
              <a:t>Obsessive Compulsive disorder (OCD)</a:t>
            </a:r>
            <a:endParaRPr lang="en-US" sz="3200" dirty="0"/>
          </a:p>
          <a:p>
            <a:pPr algn="just" rtl="1"/>
            <a:r>
              <a:rPr lang="ar-SA" sz="3200" dirty="0"/>
              <a:t>إن وجود وساوس أو أفعال قهرية أو كلاهما، وتتحدد الوساوس من خلال عاملین:</a:t>
            </a:r>
            <a:endParaRPr lang="en-US" sz="3200" dirty="0"/>
          </a:p>
          <a:p>
            <a:pPr algn="just" rtl="1"/>
            <a:r>
              <a:rPr lang="ar-SA" sz="3200" dirty="0"/>
              <a:t>1. خلال فترة المرض يظهر لذي الشخص نمط شديد ومتكرر من الأفكار أو الأفعال أو الصور أو الدفعات غير المرغوب فيها وتفرض نفسها على الفرد ، ولدي معظم الأشخاص تسبب له حالة من الكدر النفسي.</a:t>
            </a:r>
            <a:endParaRPr lang="en-US" sz="3200" dirty="0"/>
          </a:p>
          <a:p>
            <a:pPr algn="just" rtl="1"/>
            <a:r>
              <a:rPr lang="ar-EG" sz="3200" dirty="0"/>
              <a:t> </a:t>
            </a:r>
            <a:r>
              <a:rPr lang="fa-IR" sz="3200" dirty="0"/>
              <a:t>۲. </a:t>
            </a:r>
            <a:r>
              <a:rPr lang="ar-SA" sz="3200" dirty="0"/>
              <a:t>يحاول الشخص تجاهل أو قمع تلك من الأفكار أو الأفعال أو الصور أو الدفعات أو معادلتها بأفكار أو أفعال أخري. </a:t>
            </a:r>
            <a:endParaRPr lang="en-US" sz="3200" dirty="0"/>
          </a:p>
        </p:txBody>
      </p:sp>
    </p:spTree>
    <p:extLst>
      <p:ext uri="{BB962C8B-B14F-4D97-AF65-F5344CB8AC3E}">
        <p14:creationId xmlns:p14="http://schemas.microsoft.com/office/powerpoint/2010/main" val="4071177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23011"/>
            <a:ext cx="8280920" cy="6186309"/>
          </a:xfrm>
          <a:prstGeom prst="rect">
            <a:avLst/>
          </a:prstGeom>
        </p:spPr>
        <p:txBody>
          <a:bodyPr wrap="square">
            <a:spAutoFit/>
          </a:bodyPr>
          <a:lstStyle/>
          <a:p>
            <a:pPr algn="just" rtl="1"/>
            <a:r>
              <a:rPr lang="ar-SA" sz="3600" b="1" dirty="0"/>
              <a:t>كما تحدد الأفعال القهرية هي الأخرى من خلال عاملین :</a:t>
            </a:r>
            <a:endParaRPr lang="en-US" sz="3600" dirty="0"/>
          </a:p>
          <a:p>
            <a:pPr algn="just" rtl="1"/>
            <a:r>
              <a:rPr lang="ar-SA" sz="3600" dirty="0"/>
              <a:t>1-  سلوكيات متكررة بصورة قهرية </a:t>
            </a:r>
            <a:endParaRPr lang="en-US" sz="3600" dirty="0"/>
          </a:p>
          <a:p>
            <a:pPr algn="just" rtl="1"/>
            <a:r>
              <a:rPr lang="ar-SA" sz="3600" dirty="0"/>
              <a:t>٢- الأفعال أو الأداءات الذهنية القهرية تهدف إلى منع أو خفض القلق والكدر النفسي  </a:t>
            </a:r>
            <a:endParaRPr lang="en-US" sz="3600" dirty="0"/>
          </a:p>
          <a:p>
            <a:pPr algn="just" rtl="1"/>
            <a:r>
              <a:rPr lang="ar-SA" sz="3600" dirty="0"/>
              <a:t>ب - الوساوس والأفعال القهرية تكون مستهلكة للوقت ( على سبيل المثال تستهلك </a:t>
            </a:r>
            <a:endParaRPr lang="en-US" sz="3600" dirty="0"/>
          </a:p>
          <a:p>
            <a:pPr algn="just" rtl="1"/>
            <a:r>
              <a:rPr lang="ar-SA" sz="3600" dirty="0"/>
              <a:t>ج - أعراض الوسواس القهري غير ناتجة عن تعاطي العقاقير والمخدرات أو الحالة الصحية للشخص.</a:t>
            </a:r>
            <a:endParaRPr lang="en-US" sz="3600" dirty="0"/>
          </a:p>
          <a:p>
            <a:pPr algn="just" rtl="1"/>
            <a:r>
              <a:rPr lang="ar-SA" sz="3600" dirty="0"/>
              <a:t>د. الأعراض لا يمكن تفسيرها بواسطة اضطراب نفسي آخر مثل ( اضطراب القلق العام ( القلق الزائد).</a:t>
            </a:r>
            <a:endParaRPr lang="en-US" sz="3600" dirty="0"/>
          </a:p>
        </p:txBody>
      </p:sp>
    </p:spTree>
    <p:extLst>
      <p:ext uri="{BB962C8B-B14F-4D97-AF65-F5344CB8AC3E}">
        <p14:creationId xmlns:p14="http://schemas.microsoft.com/office/powerpoint/2010/main" val="745305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8064896" cy="6186309"/>
          </a:xfrm>
          <a:prstGeom prst="rect">
            <a:avLst/>
          </a:prstGeom>
        </p:spPr>
        <p:txBody>
          <a:bodyPr wrap="square">
            <a:spAutoFit/>
          </a:bodyPr>
          <a:lstStyle/>
          <a:p>
            <a:pPr algn="just" rtl="1"/>
            <a:r>
              <a:rPr lang="ar-EG" sz="3600" b="1" dirty="0"/>
              <a:t>(*) </a:t>
            </a:r>
            <a:r>
              <a:rPr lang="ar-SA" sz="3600" b="1" u="sng" dirty="0"/>
              <a:t>اضطراب كرب ما بعد الصدمة</a:t>
            </a:r>
            <a:r>
              <a:rPr lang="ar-SA" sz="3600" b="1" dirty="0"/>
              <a:t>  </a:t>
            </a:r>
            <a:r>
              <a:rPr lang="en-US" sz="3600" b="1" dirty="0"/>
              <a:t> Post-Traumatic Stress Disorder</a:t>
            </a:r>
            <a:r>
              <a:rPr lang="ar-SA" sz="3600" b="1" dirty="0"/>
              <a:t>:</a:t>
            </a:r>
            <a:endParaRPr lang="en-US" sz="3600" dirty="0"/>
          </a:p>
          <a:p>
            <a:pPr algn="just" rtl="1"/>
            <a:r>
              <a:rPr lang="ar-SA" sz="3600" dirty="0"/>
              <a:t>يظهر هذا الاضطراب كرد فعل متأخر أو ممتد زمنيًا لحدث أو إجهاد ذی طابع  يحمل صفة التهديد أو الكارثة الاستثنائية، وينتظر منه أن يحدث ضيقًا عامًا لأي شخص (على سبيل المثال كارثة طبيعية أو اعتقال أو تعذيب بفعل الإنسان ، حرب حادثة شديدة ، مشاهدة موت آخرین موتا عنيفا ، وإن وجدت عوامل مرسبة للزملة مثل سمات الشخصية : القهرية والواهنة ، أو تاريخ سابق للمصاب) فقد يزيد ذلك من احتمال ظهور الأعراض أو تفاقم مسارها .</a:t>
            </a:r>
            <a:endParaRPr lang="en-US" sz="3600" dirty="0"/>
          </a:p>
        </p:txBody>
      </p:sp>
    </p:spTree>
    <p:extLst>
      <p:ext uri="{BB962C8B-B14F-4D97-AF65-F5344CB8AC3E}">
        <p14:creationId xmlns:p14="http://schemas.microsoft.com/office/powerpoint/2010/main" val="2658101914"/>
      </p:ext>
    </p:extLst>
  </p:cSld>
  <p:clrMapOvr>
    <a:masterClrMapping/>
  </p:clrMapOvr>
</p:sld>
</file>

<file path=ppt/theme/theme1.xml><?xml version="1.0" encoding="utf-8"?>
<a:theme xmlns:a="http://schemas.openxmlformats.org/drawingml/2006/main" name="Quill design templat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10</TotalTime>
  <Words>904</Words>
  <Application>Microsoft Office PowerPoint</Application>
  <PresentationFormat>On-screen Show (4:3)</PresentationFormat>
  <Paragraphs>53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Quill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Ienovo</cp:lastModifiedBy>
  <cp:revision>5</cp:revision>
  <cp:lastPrinted>1601-01-01T00:00:00Z</cp:lastPrinted>
  <dcterms:created xsi:type="dcterms:W3CDTF">2020-03-23T17:29:05Z</dcterms:created>
  <dcterms:modified xsi:type="dcterms:W3CDTF">2020-03-24T00:03:14Z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TC010690591033</vt:lpwstr>
  </property>
</Properties>
</file>