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87"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6699FF"/>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2" d="100"/>
          <a:sy n="102" d="100"/>
        </p:scale>
        <p:origin x="-2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extLst>
              <a:ext uri="{28A0092B-C50C-407E-A947-70E740481C1C}">
                <a14:useLocalDpi xmlns:a14="http://schemas.microsoft.com/office/drawing/2010/main" val="0"/>
              </a:ext>
            </a:extLst>
          </a:blip>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CCF7A5F-5758-4A30-9DA5-0CA5EB3C463F}" type="datetimeFigureOut">
              <a:rPr lang="ar-EG" smtClean="0">
                <a:solidFill>
                  <a:prstClr val="white"/>
                </a:solidFill>
              </a:rPr>
              <a:pPr/>
              <a:t>26/07/1441</a:t>
            </a:fld>
            <a:endParaRPr lang="ar-EG">
              <a:solidFill>
                <a:prstClr val="white"/>
              </a:solidFill>
            </a:endParaRPr>
          </a:p>
        </p:txBody>
      </p:sp>
      <p:sp>
        <p:nvSpPr>
          <p:cNvPr id="5" name="Footer Placeholder 4"/>
          <p:cNvSpPr>
            <a:spLocks noGrp="1"/>
          </p:cNvSpPr>
          <p:nvPr>
            <p:ph type="ftr" sz="quarter" idx="11"/>
          </p:nvPr>
        </p:nvSpPr>
        <p:spPr/>
        <p:txBody>
          <a:bodyPr/>
          <a:lstStyle/>
          <a:p>
            <a:endParaRPr lang="ar-EG">
              <a:solidFill>
                <a:prstClr val="white"/>
              </a:solidFill>
            </a:endParaRPr>
          </a:p>
        </p:txBody>
      </p:sp>
      <p:sp>
        <p:nvSpPr>
          <p:cNvPr id="6" name="Slide Number Placeholder 5"/>
          <p:cNvSpPr>
            <a:spLocks noGrp="1"/>
          </p:cNvSpPr>
          <p:nvPr>
            <p:ph type="sldNum" sz="quarter" idx="12"/>
          </p:nvPr>
        </p:nvSpPr>
        <p:spPr/>
        <p:txBody>
          <a:bodyPr/>
          <a:lstStyle/>
          <a:p>
            <a:fld id="{E3E1F782-50EA-4A52-BE71-64C6EC31DCA8}" type="slidenum">
              <a:rPr lang="ar-EG" smtClean="0">
                <a:solidFill>
                  <a:prstClr val="white"/>
                </a:solidFill>
              </a:rPr>
              <a:pPr/>
              <a:t>‹#›</a:t>
            </a:fld>
            <a:endParaRPr lang="ar-EG">
              <a:solidFill>
                <a:prstClr val="white"/>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extLst>
      <p:ext uri="{BB962C8B-B14F-4D97-AF65-F5344CB8AC3E}">
        <p14:creationId xmlns:p14="http://schemas.microsoft.com/office/powerpoint/2010/main" val="359135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CF7A5F-5758-4A30-9DA5-0CA5EB3C463F}" type="datetimeFigureOut">
              <a:rPr lang="ar-EG" smtClean="0">
                <a:solidFill>
                  <a:prstClr val="white"/>
                </a:solidFill>
              </a:rPr>
              <a:pPr/>
              <a:t>26/07/1441</a:t>
            </a:fld>
            <a:endParaRPr lang="ar-EG">
              <a:solidFill>
                <a:prstClr val="white"/>
              </a:solidFill>
            </a:endParaRPr>
          </a:p>
        </p:txBody>
      </p:sp>
      <p:sp>
        <p:nvSpPr>
          <p:cNvPr id="5" name="Footer Placeholder 4"/>
          <p:cNvSpPr>
            <a:spLocks noGrp="1"/>
          </p:cNvSpPr>
          <p:nvPr>
            <p:ph type="ftr" sz="quarter" idx="11"/>
          </p:nvPr>
        </p:nvSpPr>
        <p:spPr/>
        <p:txBody>
          <a:bodyPr/>
          <a:lstStyle/>
          <a:p>
            <a:endParaRPr lang="ar-EG">
              <a:solidFill>
                <a:prstClr val="white"/>
              </a:solidFill>
            </a:endParaRPr>
          </a:p>
        </p:txBody>
      </p:sp>
      <p:sp>
        <p:nvSpPr>
          <p:cNvPr id="6" name="Slide Number Placeholder 5"/>
          <p:cNvSpPr>
            <a:spLocks noGrp="1"/>
          </p:cNvSpPr>
          <p:nvPr>
            <p:ph type="sldNum" sz="quarter" idx="12"/>
          </p:nvPr>
        </p:nvSpPr>
        <p:spPr/>
        <p:txBody>
          <a:body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531985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CF7A5F-5758-4A30-9DA5-0CA5EB3C463F}" type="datetimeFigureOut">
              <a:rPr lang="ar-EG" smtClean="0">
                <a:solidFill>
                  <a:prstClr val="white"/>
                </a:solidFill>
              </a:rPr>
              <a:pPr/>
              <a:t>26/07/1441</a:t>
            </a:fld>
            <a:endParaRPr lang="ar-EG">
              <a:solidFill>
                <a:prstClr val="white"/>
              </a:solidFill>
            </a:endParaRPr>
          </a:p>
        </p:txBody>
      </p:sp>
      <p:sp>
        <p:nvSpPr>
          <p:cNvPr id="5" name="Footer Placeholder 4"/>
          <p:cNvSpPr>
            <a:spLocks noGrp="1"/>
          </p:cNvSpPr>
          <p:nvPr>
            <p:ph type="ftr" sz="quarter" idx="11"/>
          </p:nvPr>
        </p:nvSpPr>
        <p:spPr/>
        <p:txBody>
          <a:bodyPr/>
          <a:lstStyle/>
          <a:p>
            <a:endParaRPr lang="ar-EG">
              <a:solidFill>
                <a:prstClr val="white"/>
              </a:solidFill>
            </a:endParaRPr>
          </a:p>
        </p:txBody>
      </p:sp>
      <p:sp>
        <p:nvSpPr>
          <p:cNvPr id="6" name="Slide Number Placeholder 5"/>
          <p:cNvSpPr>
            <a:spLocks noGrp="1"/>
          </p:cNvSpPr>
          <p:nvPr>
            <p:ph type="sldNum" sz="quarter" idx="12"/>
          </p:nvPr>
        </p:nvSpPr>
        <p:spPr/>
        <p:txBody>
          <a:body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60074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CCF7A5F-5758-4A30-9DA5-0CA5EB3C463F}" type="datetimeFigureOut">
              <a:rPr lang="ar-EG" smtClean="0">
                <a:solidFill>
                  <a:prstClr val="white"/>
                </a:solidFill>
              </a:rPr>
              <a:pPr/>
              <a:t>26/07/1441</a:t>
            </a:fld>
            <a:endParaRPr lang="ar-EG">
              <a:solidFill>
                <a:prstClr val="white"/>
              </a:solidFill>
            </a:endParaRPr>
          </a:p>
        </p:txBody>
      </p:sp>
      <p:sp>
        <p:nvSpPr>
          <p:cNvPr id="5" name="Footer Placeholder 4"/>
          <p:cNvSpPr>
            <a:spLocks noGrp="1"/>
          </p:cNvSpPr>
          <p:nvPr>
            <p:ph type="ftr" sz="quarter" idx="11"/>
          </p:nvPr>
        </p:nvSpPr>
        <p:spPr/>
        <p:txBody>
          <a:bodyPr/>
          <a:lstStyle/>
          <a:p>
            <a:endParaRPr lang="ar-EG">
              <a:solidFill>
                <a:prstClr val="white"/>
              </a:solidFill>
            </a:endParaRPr>
          </a:p>
        </p:txBody>
      </p:sp>
      <p:sp>
        <p:nvSpPr>
          <p:cNvPr id="6" name="Slide Number Placeholder 5"/>
          <p:cNvSpPr>
            <a:spLocks noGrp="1"/>
          </p:cNvSpPr>
          <p:nvPr>
            <p:ph type="sldNum" sz="quarter" idx="12"/>
          </p:nvPr>
        </p:nvSpPr>
        <p:spPr/>
        <p:txBody>
          <a:bodyPr/>
          <a:lstStyle/>
          <a:p>
            <a:fld id="{E3E1F782-50EA-4A52-BE71-64C6EC31DCA8}" type="slidenum">
              <a:rPr lang="ar-EG" smtClean="0">
                <a:solidFill>
                  <a:prstClr val="white"/>
                </a:solidFill>
              </a:rPr>
              <a:pPr/>
              <a:t>‹#›</a:t>
            </a:fld>
            <a:endParaRPr lang="ar-EG">
              <a:solidFill>
                <a:prstClr val="white"/>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21922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CF7A5F-5758-4A30-9DA5-0CA5EB3C463F}" type="datetimeFigureOut">
              <a:rPr lang="ar-EG" smtClean="0">
                <a:solidFill>
                  <a:prstClr val="white"/>
                </a:solidFill>
              </a:rPr>
              <a:pPr/>
              <a:t>26/07/1441</a:t>
            </a:fld>
            <a:endParaRPr lang="ar-EG">
              <a:solidFill>
                <a:prstClr val="white"/>
              </a:solidFill>
            </a:endParaRPr>
          </a:p>
        </p:txBody>
      </p:sp>
      <p:sp>
        <p:nvSpPr>
          <p:cNvPr id="5" name="Footer Placeholder 4"/>
          <p:cNvSpPr>
            <a:spLocks noGrp="1"/>
          </p:cNvSpPr>
          <p:nvPr>
            <p:ph type="ftr" sz="quarter" idx="11"/>
          </p:nvPr>
        </p:nvSpPr>
        <p:spPr/>
        <p:txBody>
          <a:bodyPr/>
          <a:lstStyle/>
          <a:p>
            <a:endParaRPr lang="ar-EG">
              <a:solidFill>
                <a:prstClr val="white"/>
              </a:solidFill>
            </a:endParaRPr>
          </a:p>
        </p:txBody>
      </p:sp>
      <p:sp>
        <p:nvSpPr>
          <p:cNvPr id="6" name="Slide Number Placeholder 5"/>
          <p:cNvSpPr>
            <a:spLocks noGrp="1"/>
          </p:cNvSpPr>
          <p:nvPr>
            <p:ph type="sldNum" sz="quarter" idx="12"/>
          </p:nvPr>
        </p:nvSpPr>
        <p:spPr/>
        <p:txBody>
          <a:body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429487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CCF7A5F-5758-4A30-9DA5-0CA5EB3C463F}" type="datetimeFigureOut">
              <a:rPr lang="ar-EG" smtClean="0">
                <a:solidFill>
                  <a:prstClr val="white"/>
                </a:solidFill>
              </a:rPr>
              <a:pPr/>
              <a:t>26/07/1441</a:t>
            </a:fld>
            <a:endParaRPr lang="ar-EG">
              <a:solidFill>
                <a:prstClr val="white"/>
              </a:solidFill>
            </a:endParaRPr>
          </a:p>
        </p:txBody>
      </p:sp>
      <p:sp>
        <p:nvSpPr>
          <p:cNvPr id="6" name="Footer Placeholder 5"/>
          <p:cNvSpPr>
            <a:spLocks noGrp="1"/>
          </p:cNvSpPr>
          <p:nvPr>
            <p:ph type="ftr" sz="quarter" idx="11"/>
          </p:nvPr>
        </p:nvSpPr>
        <p:spPr/>
        <p:txBody>
          <a:bodyPr/>
          <a:lstStyle/>
          <a:p>
            <a:endParaRPr lang="ar-EG">
              <a:solidFill>
                <a:prstClr val="white"/>
              </a:solidFill>
            </a:endParaRPr>
          </a:p>
        </p:txBody>
      </p:sp>
      <p:sp>
        <p:nvSpPr>
          <p:cNvPr id="7" name="Slide Number Placeholder 6"/>
          <p:cNvSpPr>
            <a:spLocks noGrp="1"/>
          </p:cNvSpPr>
          <p:nvPr>
            <p:ph type="sldNum" sz="quarter" idx="12"/>
          </p:nvPr>
        </p:nvSpPr>
        <p:spPr/>
        <p:txBody>
          <a:body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2261419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CCF7A5F-5758-4A30-9DA5-0CA5EB3C463F}" type="datetimeFigureOut">
              <a:rPr lang="ar-EG" smtClean="0">
                <a:solidFill>
                  <a:prstClr val="white"/>
                </a:solidFill>
              </a:rPr>
              <a:pPr/>
              <a:t>26/07/1441</a:t>
            </a:fld>
            <a:endParaRPr lang="ar-EG">
              <a:solidFill>
                <a:prstClr val="white"/>
              </a:solidFill>
            </a:endParaRPr>
          </a:p>
        </p:txBody>
      </p:sp>
      <p:sp>
        <p:nvSpPr>
          <p:cNvPr id="8" name="Footer Placeholder 7"/>
          <p:cNvSpPr>
            <a:spLocks noGrp="1"/>
          </p:cNvSpPr>
          <p:nvPr>
            <p:ph type="ftr" sz="quarter" idx="11"/>
          </p:nvPr>
        </p:nvSpPr>
        <p:spPr/>
        <p:txBody>
          <a:bodyPr/>
          <a:lstStyle/>
          <a:p>
            <a:endParaRPr lang="ar-EG">
              <a:solidFill>
                <a:prstClr val="white"/>
              </a:solidFill>
            </a:endParaRPr>
          </a:p>
        </p:txBody>
      </p:sp>
      <p:sp>
        <p:nvSpPr>
          <p:cNvPr id="9" name="Slide Number Placeholder 8"/>
          <p:cNvSpPr>
            <a:spLocks noGrp="1"/>
          </p:cNvSpPr>
          <p:nvPr>
            <p:ph type="sldNum" sz="quarter" idx="12"/>
          </p:nvPr>
        </p:nvSpPr>
        <p:spPr/>
        <p:txBody>
          <a:body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179360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CF7A5F-5758-4A30-9DA5-0CA5EB3C463F}" type="datetimeFigureOut">
              <a:rPr lang="ar-EG" smtClean="0">
                <a:solidFill>
                  <a:prstClr val="white"/>
                </a:solidFill>
              </a:rPr>
              <a:pPr/>
              <a:t>26/07/1441</a:t>
            </a:fld>
            <a:endParaRPr lang="ar-EG">
              <a:solidFill>
                <a:prstClr val="white"/>
              </a:solidFill>
            </a:endParaRPr>
          </a:p>
        </p:txBody>
      </p:sp>
      <p:sp>
        <p:nvSpPr>
          <p:cNvPr id="4" name="Footer Placeholder 3"/>
          <p:cNvSpPr>
            <a:spLocks noGrp="1"/>
          </p:cNvSpPr>
          <p:nvPr>
            <p:ph type="ftr" sz="quarter" idx="11"/>
          </p:nvPr>
        </p:nvSpPr>
        <p:spPr/>
        <p:txBody>
          <a:bodyPr/>
          <a:lstStyle/>
          <a:p>
            <a:endParaRPr lang="ar-EG">
              <a:solidFill>
                <a:prstClr val="white"/>
              </a:solidFill>
            </a:endParaRPr>
          </a:p>
        </p:txBody>
      </p:sp>
      <p:sp>
        <p:nvSpPr>
          <p:cNvPr id="5" name="Slide Number Placeholder 4"/>
          <p:cNvSpPr>
            <a:spLocks noGrp="1"/>
          </p:cNvSpPr>
          <p:nvPr>
            <p:ph type="sldNum" sz="quarter" idx="12"/>
          </p:nvPr>
        </p:nvSpPr>
        <p:spPr/>
        <p:txBody>
          <a:body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534368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CF7A5F-5758-4A30-9DA5-0CA5EB3C463F}" type="datetimeFigureOut">
              <a:rPr lang="ar-EG" smtClean="0">
                <a:solidFill>
                  <a:prstClr val="white"/>
                </a:solidFill>
              </a:rPr>
              <a:pPr/>
              <a:t>26/07/1441</a:t>
            </a:fld>
            <a:endParaRPr lang="ar-EG">
              <a:solidFill>
                <a:prstClr val="white"/>
              </a:solidFill>
            </a:endParaRPr>
          </a:p>
        </p:txBody>
      </p:sp>
      <p:sp>
        <p:nvSpPr>
          <p:cNvPr id="3" name="Footer Placeholder 2"/>
          <p:cNvSpPr>
            <a:spLocks noGrp="1"/>
          </p:cNvSpPr>
          <p:nvPr>
            <p:ph type="ftr" sz="quarter" idx="11"/>
          </p:nvPr>
        </p:nvSpPr>
        <p:spPr/>
        <p:txBody>
          <a:bodyPr/>
          <a:lstStyle/>
          <a:p>
            <a:endParaRPr lang="ar-EG">
              <a:solidFill>
                <a:prstClr val="white"/>
              </a:solidFill>
            </a:endParaRPr>
          </a:p>
        </p:txBody>
      </p:sp>
      <p:sp>
        <p:nvSpPr>
          <p:cNvPr id="4" name="Slide Number Placeholder 3"/>
          <p:cNvSpPr>
            <a:spLocks noGrp="1"/>
          </p:cNvSpPr>
          <p:nvPr>
            <p:ph type="sldNum" sz="quarter" idx="12"/>
          </p:nvPr>
        </p:nvSpPr>
        <p:spPr/>
        <p:txBody>
          <a:body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403991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CF7A5F-5758-4A30-9DA5-0CA5EB3C463F}" type="datetimeFigureOut">
              <a:rPr lang="ar-EG" smtClean="0">
                <a:solidFill>
                  <a:prstClr val="white"/>
                </a:solidFill>
              </a:rPr>
              <a:pPr/>
              <a:t>26/07/1441</a:t>
            </a:fld>
            <a:endParaRPr lang="ar-EG">
              <a:solidFill>
                <a:prstClr val="white"/>
              </a:solidFill>
            </a:endParaRPr>
          </a:p>
        </p:txBody>
      </p:sp>
      <p:sp>
        <p:nvSpPr>
          <p:cNvPr id="6" name="Footer Placeholder 5"/>
          <p:cNvSpPr>
            <a:spLocks noGrp="1"/>
          </p:cNvSpPr>
          <p:nvPr>
            <p:ph type="ftr" sz="quarter" idx="11"/>
          </p:nvPr>
        </p:nvSpPr>
        <p:spPr/>
        <p:txBody>
          <a:bodyPr/>
          <a:lstStyle/>
          <a:p>
            <a:endParaRPr lang="ar-EG">
              <a:solidFill>
                <a:prstClr val="white"/>
              </a:solidFill>
            </a:endParaRPr>
          </a:p>
        </p:txBody>
      </p:sp>
      <p:sp>
        <p:nvSpPr>
          <p:cNvPr id="7" name="Slide Number Placeholder 6"/>
          <p:cNvSpPr>
            <a:spLocks noGrp="1"/>
          </p:cNvSpPr>
          <p:nvPr>
            <p:ph type="sldNum" sz="quarter" idx="12"/>
          </p:nvPr>
        </p:nvSpPr>
        <p:spPr/>
        <p:txBody>
          <a:body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454302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CF7A5F-5758-4A30-9DA5-0CA5EB3C463F}" type="datetimeFigureOut">
              <a:rPr lang="ar-EG" smtClean="0">
                <a:solidFill>
                  <a:prstClr val="white"/>
                </a:solidFill>
              </a:rPr>
              <a:pPr/>
              <a:t>26/07/1441</a:t>
            </a:fld>
            <a:endParaRPr lang="ar-EG">
              <a:solidFill>
                <a:prstClr val="white"/>
              </a:solidFill>
            </a:endParaRPr>
          </a:p>
        </p:txBody>
      </p:sp>
      <p:sp>
        <p:nvSpPr>
          <p:cNvPr id="6" name="Footer Placeholder 5"/>
          <p:cNvSpPr>
            <a:spLocks noGrp="1"/>
          </p:cNvSpPr>
          <p:nvPr>
            <p:ph type="ftr" sz="quarter" idx="11"/>
          </p:nvPr>
        </p:nvSpPr>
        <p:spPr/>
        <p:txBody>
          <a:bodyPr/>
          <a:lstStyle/>
          <a:p>
            <a:endParaRPr lang="ar-EG">
              <a:solidFill>
                <a:prstClr val="white"/>
              </a:solidFill>
            </a:endParaRPr>
          </a:p>
        </p:txBody>
      </p:sp>
      <p:sp>
        <p:nvSpPr>
          <p:cNvPr id="7" name="Slide Number Placeholder 6"/>
          <p:cNvSpPr>
            <a:spLocks noGrp="1"/>
          </p:cNvSpPr>
          <p:nvPr>
            <p:ph type="sldNum" sz="quarter" idx="12"/>
          </p:nvPr>
        </p:nvSpPr>
        <p:spPr/>
        <p:txBody>
          <a:body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513636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CCF7A5F-5758-4A30-9DA5-0CA5EB3C463F}" type="datetimeFigureOut">
              <a:rPr lang="ar-EG" smtClean="0">
                <a:solidFill>
                  <a:prstClr val="white"/>
                </a:solidFill>
              </a:rPr>
              <a:pPr/>
              <a:t>26/07/1441</a:t>
            </a:fld>
            <a:endParaRPr lang="ar-EG">
              <a:solidFill>
                <a:prstClr val="white"/>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EG">
              <a:solidFill>
                <a:prstClr val="white"/>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23526458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1800" y="1196752"/>
            <a:ext cx="5884502" cy="4339650"/>
          </a:xfrm>
          <a:prstGeom prst="rect">
            <a:avLst/>
          </a:prstGeom>
        </p:spPr>
        <p:txBody>
          <a:bodyPr wrap="square">
            <a:spAutoFit/>
          </a:bodyPr>
          <a:lstStyle/>
          <a:p>
            <a:pPr algn="ctr">
              <a:lnSpc>
                <a:spcPct val="115000"/>
              </a:lnSpc>
            </a:pPr>
            <a:r>
              <a:rPr lang="ar-EG" sz="4800" dirty="0" smtClean="0">
                <a:solidFill>
                  <a:prstClr val="white"/>
                </a:solidFill>
                <a:cs typeface="PT Bold Heading" panose="02010400000000000000" pitchFamily="2" charset="-78"/>
              </a:rPr>
              <a:t>الطب النفسى</a:t>
            </a:r>
          </a:p>
          <a:p>
            <a:pPr algn="ctr">
              <a:lnSpc>
                <a:spcPct val="115000"/>
              </a:lnSpc>
            </a:pPr>
            <a:endParaRPr lang="ar-EG" sz="4800" dirty="0" smtClean="0">
              <a:solidFill>
                <a:prstClr val="white"/>
              </a:solidFill>
              <a:cs typeface="PT Bold Heading" panose="02010400000000000000" pitchFamily="2" charset="-78"/>
            </a:endParaRPr>
          </a:p>
          <a:p>
            <a:pPr algn="ctr">
              <a:lnSpc>
                <a:spcPct val="115000"/>
              </a:lnSpc>
            </a:pPr>
            <a:r>
              <a:rPr lang="ar-EG" sz="4800" dirty="0" smtClean="0">
                <a:solidFill>
                  <a:prstClr val="white"/>
                </a:solidFill>
                <a:cs typeface="PT Bold Heading" panose="02010400000000000000" pitchFamily="2" charset="-78"/>
              </a:rPr>
              <a:t>الفرقة الرابعة</a:t>
            </a:r>
          </a:p>
          <a:p>
            <a:pPr algn="ctr">
              <a:lnSpc>
                <a:spcPct val="115000"/>
              </a:lnSpc>
            </a:pPr>
            <a:endParaRPr lang="ar-EG" sz="4800" dirty="0" smtClean="0">
              <a:solidFill>
                <a:prstClr val="white"/>
              </a:solidFill>
              <a:cs typeface="PT Bold Heading" panose="02010400000000000000" pitchFamily="2" charset="-78"/>
            </a:endParaRPr>
          </a:p>
          <a:p>
            <a:pPr algn="ctr">
              <a:lnSpc>
                <a:spcPct val="115000"/>
              </a:lnSpc>
            </a:pPr>
            <a:r>
              <a:rPr lang="ar-EG" sz="4800" dirty="0" smtClean="0">
                <a:solidFill>
                  <a:prstClr val="white"/>
                </a:solidFill>
                <a:cs typeface="PT Bold Heading" panose="02010400000000000000" pitchFamily="2" charset="-78"/>
              </a:rPr>
              <a:t>د.أمنية خيرى</a:t>
            </a:r>
            <a:endParaRPr lang="en-US" sz="4800" dirty="0">
              <a:solidFill>
                <a:prstClr val="white"/>
              </a:solidFill>
              <a:cs typeface="PT Bold Heading" panose="02010400000000000000" pitchFamily="2" charset="-78"/>
            </a:endParaRPr>
          </a:p>
        </p:txBody>
      </p:sp>
      <p:pic>
        <p:nvPicPr>
          <p:cNvPr id="6" name="Picture 5" descr="نتيجة بحث الصور عن اداب بنها"/>
          <p:cNvPicPr/>
          <p:nvPr/>
        </p:nvPicPr>
        <p:blipFill>
          <a:blip r:embed="rId2">
            <a:extLst>
              <a:ext uri="{28A0092B-C50C-407E-A947-70E740481C1C}">
                <a14:useLocalDpi xmlns:a14="http://schemas.microsoft.com/office/drawing/2010/main" val="0"/>
              </a:ext>
            </a:extLst>
          </a:blip>
          <a:srcRect/>
          <a:stretch>
            <a:fillRect/>
          </a:stretch>
        </p:blipFill>
        <p:spPr bwMode="auto">
          <a:xfrm>
            <a:off x="611560" y="305177"/>
            <a:ext cx="1196168" cy="675551"/>
          </a:xfrm>
          <a:prstGeom prst="rect">
            <a:avLst/>
          </a:prstGeom>
          <a:noFill/>
          <a:ln>
            <a:noFill/>
          </a:ln>
        </p:spPr>
      </p:pic>
    </p:spTree>
    <p:extLst>
      <p:ext uri="{BB962C8B-B14F-4D97-AF65-F5344CB8AC3E}">
        <p14:creationId xmlns:p14="http://schemas.microsoft.com/office/powerpoint/2010/main" val="1176656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80278"/>
            <a:ext cx="8640960" cy="6669005"/>
          </a:xfrm>
          <a:prstGeom prst="rect">
            <a:avLst/>
          </a:prstGeom>
        </p:spPr>
        <p:txBody>
          <a:bodyPr wrap="square">
            <a:spAutoFit/>
          </a:bodyPr>
          <a:lstStyle/>
          <a:p>
            <a:pPr algn="just">
              <a:lnSpc>
                <a:spcPct val="150000"/>
              </a:lnSpc>
            </a:pPr>
            <a:r>
              <a:rPr lang="ar-EG" dirty="0">
                <a:solidFill>
                  <a:srgbClr val="FF0000"/>
                </a:solidFill>
              </a:rPr>
              <a:t>*</a:t>
            </a:r>
            <a:r>
              <a:rPr lang="ar-EG" sz="3600" b="1" dirty="0">
                <a:solidFill>
                  <a:srgbClr val="FF0000"/>
                </a:solidFill>
                <a:cs typeface="PT Bold Heading" panose="02010400000000000000" pitchFamily="2" charset="-78"/>
              </a:rPr>
              <a:t> الآثار السلبية للانحرافات الجنسية:</a:t>
            </a:r>
            <a:endParaRPr lang="en-US" sz="3600" b="1" dirty="0">
              <a:solidFill>
                <a:srgbClr val="FF0000"/>
              </a:solidFill>
              <a:cs typeface="PT Bold Heading" panose="02010400000000000000" pitchFamily="2" charset="-78"/>
            </a:endParaRPr>
          </a:p>
          <a:p>
            <a:pPr algn="just">
              <a:lnSpc>
                <a:spcPct val="150000"/>
              </a:lnSpc>
            </a:pPr>
            <a:r>
              <a:rPr lang="ar-EG" sz="3600" b="1" dirty="0">
                <a:cs typeface="PT Bold Heading" panose="02010400000000000000" pitchFamily="2" charset="-78"/>
              </a:rPr>
              <a:t>   إن لمشكلة الانحرافات الجنسية أبعادا وآثارا متشعبة ومتعددة، وسنتناول فيما يلي أبرز هذه الآثار السلبية، والتي تتمثل في التالي</a:t>
            </a:r>
            <a:r>
              <a:rPr lang="en-US" sz="3600" b="1" dirty="0">
                <a:cs typeface="PT Bold Heading" panose="02010400000000000000" pitchFamily="2" charset="-78"/>
              </a:rPr>
              <a:t>:</a:t>
            </a:r>
          </a:p>
          <a:p>
            <a:pPr algn="just">
              <a:lnSpc>
                <a:spcPct val="150000"/>
              </a:lnSpc>
            </a:pPr>
            <a:r>
              <a:rPr lang="ar-EG" sz="3600" b="1" dirty="0">
                <a:cs typeface="PT Bold Heading" panose="02010400000000000000" pitchFamily="2" charset="-78"/>
              </a:rPr>
              <a:t>1- الأضرار الصحية</a:t>
            </a:r>
            <a:r>
              <a:rPr lang="en-US" sz="3600" b="1" dirty="0">
                <a:cs typeface="PT Bold Heading" panose="02010400000000000000" pitchFamily="2" charset="-78"/>
              </a:rPr>
              <a:t> </a:t>
            </a:r>
          </a:p>
          <a:p>
            <a:pPr algn="just">
              <a:lnSpc>
                <a:spcPct val="150000"/>
              </a:lnSpc>
            </a:pPr>
            <a:r>
              <a:rPr lang="ar-EG" sz="3600" b="1" dirty="0">
                <a:cs typeface="PT Bold Heading" panose="02010400000000000000" pitchFamily="2" charset="-78"/>
              </a:rPr>
              <a:t>2-  الأضرار النفسية</a:t>
            </a:r>
            <a:endParaRPr lang="en-US" sz="3600" b="1" dirty="0">
              <a:cs typeface="PT Bold Heading" panose="02010400000000000000" pitchFamily="2" charset="-78"/>
            </a:endParaRPr>
          </a:p>
          <a:p>
            <a:pPr algn="just">
              <a:lnSpc>
                <a:spcPct val="150000"/>
              </a:lnSpc>
            </a:pPr>
            <a:r>
              <a:rPr lang="ar-EG" sz="3600" b="1" dirty="0">
                <a:cs typeface="PT Bold Heading" panose="02010400000000000000" pitchFamily="2" charset="-78"/>
              </a:rPr>
              <a:t>3-  الأضرار الاجتماعية</a:t>
            </a:r>
            <a:endParaRPr lang="en-US" sz="3600" b="1" dirty="0">
              <a:cs typeface="PT Bold Heading" panose="02010400000000000000" pitchFamily="2" charset="-78"/>
            </a:endParaRPr>
          </a:p>
          <a:p>
            <a:pPr algn="just">
              <a:lnSpc>
                <a:spcPct val="150000"/>
              </a:lnSpc>
            </a:pPr>
            <a:r>
              <a:rPr lang="ar-EG" sz="3600" b="1" dirty="0">
                <a:cs typeface="PT Bold Heading" panose="02010400000000000000" pitchFamily="2" charset="-78"/>
              </a:rPr>
              <a:t>4-  الأضرار الفكرية والعقائدية</a:t>
            </a:r>
            <a:endParaRPr lang="en-US" sz="3600" b="1" dirty="0">
              <a:cs typeface="PT Bold Heading" panose="02010400000000000000" pitchFamily="2" charset="-78"/>
            </a:endParaRPr>
          </a:p>
        </p:txBody>
      </p:sp>
    </p:spTree>
    <p:extLst>
      <p:ext uri="{BB962C8B-B14F-4D97-AF65-F5344CB8AC3E}">
        <p14:creationId xmlns:p14="http://schemas.microsoft.com/office/powerpoint/2010/main" val="1602628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4624"/>
            <a:ext cx="8496944" cy="6669005"/>
          </a:xfrm>
          <a:prstGeom prst="rect">
            <a:avLst/>
          </a:prstGeom>
        </p:spPr>
        <p:txBody>
          <a:bodyPr wrap="square">
            <a:spAutoFit/>
          </a:bodyPr>
          <a:lstStyle/>
          <a:p>
            <a:pPr algn="just">
              <a:lnSpc>
                <a:spcPct val="150000"/>
              </a:lnSpc>
            </a:pPr>
            <a:r>
              <a:rPr lang="ar-EG" sz="3600" b="1" dirty="0">
                <a:solidFill>
                  <a:srgbClr val="FFFF00"/>
                </a:solidFill>
                <a:cs typeface="PT Bold Heading" panose="02010400000000000000" pitchFamily="2" charset="-78"/>
              </a:rPr>
              <a:t>أولا: الأضرار الصحية</a:t>
            </a:r>
            <a:r>
              <a:rPr lang="en-US" sz="3600" b="1" dirty="0">
                <a:solidFill>
                  <a:srgbClr val="FFFF00"/>
                </a:solidFill>
                <a:cs typeface="PT Bold Heading" panose="02010400000000000000" pitchFamily="2" charset="-78"/>
              </a:rPr>
              <a:t>: </a:t>
            </a:r>
            <a:r>
              <a:rPr lang="ar-EG" sz="3600" b="1" dirty="0">
                <a:cs typeface="PT Bold Heading" panose="02010400000000000000" pitchFamily="2" charset="-78"/>
              </a:rPr>
              <a:t>تترك الأمراض الجنسية أو تلك المتناقلة عن طريق الجنس بصمات وآثار ليست بالهينة على الجانبين الصحي والاجتماعي</a:t>
            </a:r>
            <a:endParaRPr lang="en-US" sz="3600" b="1" dirty="0">
              <a:cs typeface="PT Bold Heading" panose="02010400000000000000" pitchFamily="2" charset="-78"/>
            </a:endParaRPr>
          </a:p>
          <a:p>
            <a:pPr algn="just">
              <a:lnSpc>
                <a:spcPct val="150000"/>
              </a:lnSpc>
            </a:pPr>
            <a:r>
              <a:rPr lang="ar-EG" sz="3600" b="1" dirty="0">
                <a:cs typeface="PT Bold Heading" panose="02010400000000000000" pitchFamily="2" charset="-78"/>
              </a:rPr>
              <a:t>1-  مرض نقص المناعة المكتسبة (الأيدز)</a:t>
            </a:r>
            <a:r>
              <a:rPr lang="en-US" sz="3600" b="1" dirty="0">
                <a:cs typeface="PT Bold Heading" panose="02010400000000000000" pitchFamily="2" charset="-78"/>
              </a:rPr>
              <a:t>: </a:t>
            </a:r>
          </a:p>
          <a:p>
            <a:pPr algn="just">
              <a:lnSpc>
                <a:spcPct val="150000"/>
              </a:lnSpc>
            </a:pPr>
            <a:r>
              <a:rPr lang="ar-EG" sz="3600" b="1" dirty="0">
                <a:cs typeface="PT Bold Heading" panose="02010400000000000000" pitchFamily="2" charset="-78"/>
              </a:rPr>
              <a:t>2- التهاب الكبد الوبائي – اليرقان التناسلي</a:t>
            </a:r>
            <a:r>
              <a:rPr lang="en-US" sz="3600" b="1" dirty="0">
                <a:cs typeface="PT Bold Heading" panose="02010400000000000000" pitchFamily="2" charset="-78"/>
              </a:rPr>
              <a:t>: </a:t>
            </a:r>
          </a:p>
          <a:p>
            <a:pPr algn="just">
              <a:lnSpc>
                <a:spcPct val="150000"/>
              </a:lnSpc>
            </a:pPr>
            <a:r>
              <a:rPr lang="ar-EG" sz="3600" b="1" dirty="0">
                <a:cs typeface="PT Bold Heading" panose="02010400000000000000" pitchFamily="2" charset="-78"/>
              </a:rPr>
              <a:t>3- داء الزهري / السفلس</a:t>
            </a:r>
            <a:endParaRPr lang="en-US" sz="3600" b="1" dirty="0">
              <a:cs typeface="PT Bold Heading" panose="02010400000000000000" pitchFamily="2" charset="-78"/>
            </a:endParaRPr>
          </a:p>
          <a:p>
            <a:pPr algn="just">
              <a:lnSpc>
                <a:spcPct val="150000"/>
              </a:lnSpc>
            </a:pPr>
            <a:r>
              <a:rPr lang="ar-EG" sz="3600" b="1" dirty="0">
                <a:cs typeface="PT Bold Heading" panose="02010400000000000000" pitchFamily="2" charset="-78"/>
              </a:rPr>
              <a:t>4- السيلان الزهري (التعقيبة) </a:t>
            </a:r>
            <a:endParaRPr lang="en-US" sz="3600" b="1" dirty="0">
              <a:cs typeface="PT Bold Heading" panose="02010400000000000000" pitchFamily="2" charset="-78"/>
            </a:endParaRPr>
          </a:p>
          <a:p>
            <a:pPr algn="just">
              <a:lnSpc>
                <a:spcPct val="150000"/>
              </a:lnSpc>
            </a:pPr>
            <a:r>
              <a:rPr lang="ar-EG" sz="3600" b="1" dirty="0">
                <a:cs typeface="PT Bold Heading" panose="02010400000000000000" pitchFamily="2" charset="-78"/>
              </a:rPr>
              <a:t>5- مرض العشاق – داء القبلة (المونونيوكليوز </a:t>
            </a:r>
            <a:endParaRPr lang="en-US" sz="3600" b="1" dirty="0">
              <a:cs typeface="PT Bold Heading" panose="02010400000000000000" pitchFamily="2" charset="-78"/>
            </a:endParaRPr>
          </a:p>
        </p:txBody>
      </p:sp>
    </p:spTree>
    <p:extLst>
      <p:ext uri="{BB962C8B-B14F-4D97-AF65-F5344CB8AC3E}">
        <p14:creationId xmlns:p14="http://schemas.microsoft.com/office/powerpoint/2010/main" val="1602628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90892"/>
            <a:ext cx="8784976" cy="6578468"/>
          </a:xfrm>
          <a:prstGeom prst="rect">
            <a:avLst/>
          </a:prstGeom>
        </p:spPr>
        <p:txBody>
          <a:bodyPr wrap="square">
            <a:spAutoFit/>
          </a:bodyPr>
          <a:lstStyle/>
          <a:p>
            <a:pPr algn="just">
              <a:lnSpc>
                <a:spcPct val="110000"/>
              </a:lnSpc>
            </a:pPr>
            <a:r>
              <a:rPr lang="ar-EG" sz="3200" b="1" dirty="0">
                <a:solidFill>
                  <a:srgbClr val="FFFF00"/>
                </a:solidFill>
                <a:cs typeface="PT Bold Heading" panose="02010400000000000000" pitchFamily="2" charset="-78"/>
              </a:rPr>
              <a:t>ثانيا: الأضرار النفسية</a:t>
            </a:r>
            <a:r>
              <a:rPr lang="en-US" sz="3200" b="1" dirty="0">
                <a:cs typeface="PT Bold Heading" panose="02010400000000000000" pitchFamily="2" charset="-78"/>
              </a:rPr>
              <a:t>: </a:t>
            </a:r>
            <a:r>
              <a:rPr lang="ar-EG" sz="3200" b="1" dirty="0">
                <a:cs typeface="PT Bold Heading" panose="02010400000000000000" pitchFamily="2" charset="-78"/>
              </a:rPr>
              <a:t>تصاحب المشكلات الصحية التي يتعرض لها المنحرفون جنسيا مجموعة من المشكلات النفسية والتي يأتي على رأسها والاكتئاب، والقلق، والوسواس القهرى، ويمكن تلخيص أبرز المشكلات النفسية التي يتعرض لها هؤلاء الأشخاص في ما يلي:-</a:t>
            </a:r>
            <a:endParaRPr lang="en-US" sz="3200" b="1" dirty="0">
              <a:cs typeface="PT Bold Heading" panose="02010400000000000000" pitchFamily="2" charset="-78"/>
            </a:endParaRPr>
          </a:p>
          <a:p>
            <a:pPr algn="just">
              <a:lnSpc>
                <a:spcPct val="110000"/>
              </a:lnSpc>
            </a:pPr>
            <a:r>
              <a:rPr lang="ar-EG" sz="3200" b="1" dirty="0">
                <a:cs typeface="PT Bold Heading" panose="02010400000000000000" pitchFamily="2" charset="-78"/>
              </a:rPr>
              <a:t>1-  صراع نفسي بين المرغوب والمحظور </a:t>
            </a:r>
            <a:endParaRPr lang="en-US" sz="3200" b="1" dirty="0">
              <a:cs typeface="PT Bold Heading" panose="02010400000000000000" pitchFamily="2" charset="-78"/>
            </a:endParaRPr>
          </a:p>
          <a:p>
            <a:pPr algn="just">
              <a:lnSpc>
                <a:spcPct val="110000"/>
              </a:lnSpc>
            </a:pPr>
            <a:r>
              <a:rPr lang="ar-EG" sz="3200" b="1" dirty="0">
                <a:cs typeface="PT Bold Heading" panose="02010400000000000000" pitchFamily="2" charset="-78"/>
              </a:rPr>
              <a:t>2-  عدم القدرة عن اتخاذ القرارات السليمة</a:t>
            </a:r>
            <a:endParaRPr lang="en-US" sz="3200" b="1" dirty="0">
              <a:cs typeface="PT Bold Heading" panose="02010400000000000000" pitchFamily="2" charset="-78"/>
            </a:endParaRPr>
          </a:p>
          <a:p>
            <a:pPr algn="just">
              <a:lnSpc>
                <a:spcPct val="110000"/>
              </a:lnSpc>
            </a:pPr>
            <a:r>
              <a:rPr lang="ar-EG" sz="3200" b="1" dirty="0">
                <a:cs typeface="PT Bold Heading" panose="02010400000000000000" pitchFamily="2" charset="-78"/>
              </a:rPr>
              <a:t>3- عدم التوازن ما يؤدي إلى حدوث حالة من القلق المستمر</a:t>
            </a:r>
            <a:r>
              <a:rPr lang="en-US" sz="3200" b="1" dirty="0">
                <a:cs typeface="PT Bold Heading" panose="02010400000000000000" pitchFamily="2" charset="-78"/>
              </a:rPr>
              <a:t>. </a:t>
            </a:r>
          </a:p>
          <a:p>
            <a:pPr algn="just">
              <a:lnSpc>
                <a:spcPct val="110000"/>
              </a:lnSpc>
            </a:pPr>
            <a:r>
              <a:rPr lang="ar-EG" sz="3200" b="1" dirty="0">
                <a:cs typeface="PT Bold Heading" panose="02010400000000000000" pitchFamily="2" charset="-78"/>
              </a:rPr>
              <a:t>4- ضعف الثقة بالنفس وبالآخرين</a:t>
            </a:r>
            <a:endParaRPr lang="en-US" sz="3200" b="1" dirty="0">
              <a:cs typeface="PT Bold Heading" panose="02010400000000000000" pitchFamily="2" charset="-78"/>
            </a:endParaRPr>
          </a:p>
          <a:p>
            <a:pPr algn="just">
              <a:lnSpc>
                <a:spcPct val="110000"/>
              </a:lnSpc>
            </a:pPr>
            <a:r>
              <a:rPr lang="ar-EG" sz="3200" b="1" dirty="0">
                <a:cs typeface="PT Bold Heading" panose="02010400000000000000" pitchFamily="2" charset="-78"/>
              </a:rPr>
              <a:t>5-  الغيرة المرضية التي تنعكس سلبا على قدرة المنحرف على إقامة علاقة زوجية طبيعية</a:t>
            </a:r>
            <a:endParaRPr lang="en-US" sz="3200" b="1" dirty="0">
              <a:cs typeface="PT Bold Heading" panose="02010400000000000000" pitchFamily="2" charset="-78"/>
            </a:endParaRPr>
          </a:p>
        </p:txBody>
      </p:sp>
    </p:spTree>
    <p:extLst>
      <p:ext uri="{BB962C8B-B14F-4D97-AF65-F5344CB8AC3E}">
        <p14:creationId xmlns:p14="http://schemas.microsoft.com/office/powerpoint/2010/main" val="1602628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11043"/>
            <a:ext cx="8784976" cy="6186309"/>
          </a:xfrm>
          <a:prstGeom prst="rect">
            <a:avLst/>
          </a:prstGeom>
        </p:spPr>
        <p:txBody>
          <a:bodyPr wrap="square">
            <a:spAutoFit/>
          </a:bodyPr>
          <a:lstStyle/>
          <a:p>
            <a:pPr algn="just"/>
            <a:r>
              <a:rPr lang="ar-EG" sz="3600" b="1" dirty="0">
                <a:solidFill>
                  <a:srgbClr val="FFFF00"/>
                </a:solidFill>
                <a:cs typeface="PT Bold Heading" panose="02010400000000000000" pitchFamily="2" charset="-78"/>
              </a:rPr>
              <a:t>ثالثا: الأضرار الاجتماعية</a:t>
            </a:r>
            <a:r>
              <a:rPr lang="en-US" sz="3600" b="1" dirty="0">
                <a:solidFill>
                  <a:srgbClr val="FFFF00"/>
                </a:solidFill>
                <a:cs typeface="PT Bold Heading" panose="02010400000000000000" pitchFamily="2" charset="-78"/>
              </a:rPr>
              <a:t>: </a:t>
            </a:r>
            <a:r>
              <a:rPr lang="ar-EG" sz="3600" b="1" dirty="0">
                <a:cs typeface="PT Bold Heading" panose="02010400000000000000" pitchFamily="2" charset="-78"/>
              </a:rPr>
              <a:t>كما هو واضح من الأضرار النفسية الآنفة الذكر، نلاحظ أن الشخص المنحرف ونتيجة حالة عدم الاستقرار النفسي وما ينتج عن هذه الحالة من آثار ومضاعفات، يكون عاجزا عن العيش بصورة طبيعية في محيطه الاجتماعي، لذا فإننا نرى أن المنحرفين في الغالب يشكلون تجمعات وتكتلات تعاني من حالة الإقصاء من قبل المحيط الاجتماعي، وتبعث حالة الإقصاء هذه في الغالب على الاستمرار في حالة الانحراف انتقاما من المجتمع، ما يزيد من حالة عدم القبول أو الرفض الاجتماعي لهذه الفئة</a:t>
            </a:r>
          </a:p>
        </p:txBody>
      </p:sp>
    </p:spTree>
    <p:extLst>
      <p:ext uri="{BB962C8B-B14F-4D97-AF65-F5344CB8AC3E}">
        <p14:creationId xmlns:p14="http://schemas.microsoft.com/office/powerpoint/2010/main" val="1602628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07677"/>
            <a:ext cx="8856984" cy="6001643"/>
          </a:xfrm>
          <a:prstGeom prst="rect">
            <a:avLst/>
          </a:prstGeom>
        </p:spPr>
        <p:txBody>
          <a:bodyPr wrap="square">
            <a:spAutoFit/>
          </a:bodyPr>
          <a:lstStyle/>
          <a:p>
            <a:pPr algn="just"/>
            <a:r>
              <a:rPr lang="ar-EG" sz="3200" b="1" dirty="0">
                <a:solidFill>
                  <a:srgbClr val="FFFF00"/>
                </a:solidFill>
                <a:cs typeface="PT Bold Heading" panose="02010400000000000000" pitchFamily="2" charset="-78"/>
              </a:rPr>
              <a:t>رابعا: الأضرار الفكرية والعقائدية</a:t>
            </a:r>
            <a:r>
              <a:rPr lang="en-US" sz="3200" b="1" dirty="0">
                <a:cs typeface="PT Bold Heading" panose="02010400000000000000" pitchFamily="2" charset="-78"/>
              </a:rPr>
              <a:t>: </a:t>
            </a:r>
            <a:r>
              <a:rPr lang="ar-EG" sz="3200" b="1" dirty="0">
                <a:cs typeface="PT Bold Heading" panose="02010400000000000000" pitchFamily="2" charset="-78"/>
              </a:rPr>
              <a:t>رغم أن الأضرار الفكرية والعقائدية تحتل موقعا بارزا من الأهمية بالنسبة للإنسان على اعتبار أنها أساس بناء المجتمع الإنساني السليم وبناء الحضارة والهوية الثقافية، إلا أنه قليل ما يتناولها الباحثون في مجال الانحرافات السلوكية. ولعل أكبر ضرر في هذا الجانب يتمثل في فقدان الهوية الاجتماعية والثفافية، حيث أن فكر الانحلال الخلقي وما يتبعه من تبريرات تتستر في الغالب وراء شعارات رنانة وحضارية كالحرية الشخصية وتحرير الفكر والتحضر وحرية المرأة وما إلى ذلك من الشعارات، يبدأ في أخذ حيز من المساحة الفكرية والثقافية للمجتمع، ليتحول مع مرور الزمن ومع تعاقب الأجيال إلى جزء أساسي من الثقافة التي يتبناها هذا المجتمع</a:t>
            </a:r>
          </a:p>
        </p:txBody>
      </p:sp>
    </p:spTree>
    <p:extLst>
      <p:ext uri="{BB962C8B-B14F-4D97-AF65-F5344CB8AC3E}">
        <p14:creationId xmlns:p14="http://schemas.microsoft.com/office/powerpoint/2010/main" val="1602628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640960" cy="6740307"/>
          </a:xfrm>
          <a:prstGeom prst="rect">
            <a:avLst/>
          </a:prstGeom>
        </p:spPr>
        <p:txBody>
          <a:bodyPr wrap="square">
            <a:spAutoFit/>
          </a:bodyPr>
          <a:lstStyle/>
          <a:p>
            <a:pPr algn="just"/>
            <a:r>
              <a:rPr lang="ar-EG" sz="3600" b="1" dirty="0">
                <a:solidFill>
                  <a:srgbClr val="FFFF00"/>
                </a:solidFill>
                <a:cs typeface="PT Bold Heading" panose="02010400000000000000" pitchFamily="2" charset="-78"/>
              </a:rPr>
              <a:t>* الإجراءات الوقائية: </a:t>
            </a:r>
            <a:r>
              <a:rPr lang="ar-EG" sz="3600" b="1" dirty="0">
                <a:cs typeface="PT Bold Heading" panose="02010400000000000000" pitchFamily="2" charset="-78"/>
              </a:rPr>
              <a:t>بصورة عامة تتمثل الإجراءات الوقائية في التالي:</a:t>
            </a:r>
            <a:endParaRPr lang="en-US" sz="3600" b="1" dirty="0">
              <a:cs typeface="PT Bold Heading" panose="02010400000000000000" pitchFamily="2" charset="-78"/>
            </a:endParaRPr>
          </a:p>
          <a:p>
            <a:pPr algn="just"/>
            <a:r>
              <a:rPr lang="ar-EG" sz="3600" b="1" dirty="0">
                <a:cs typeface="PT Bold Heading" panose="02010400000000000000" pitchFamily="2" charset="-78"/>
              </a:rPr>
              <a:t>1.إنشاء مراكز رعاية الطفولة والأمومة وتزويدها بالمختصين المؤهلين للتعامل مع مثل هذه الأضطرابات.</a:t>
            </a:r>
            <a:endParaRPr lang="en-US" sz="3600" b="1" dirty="0">
              <a:cs typeface="PT Bold Heading" panose="02010400000000000000" pitchFamily="2" charset="-78"/>
            </a:endParaRPr>
          </a:p>
          <a:p>
            <a:pPr algn="just"/>
            <a:r>
              <a:rPr lang="ar-EG" sz="3600" b="1" dirty="0">
                <a:cs typeface="PT Bold Heading" panose="02010400000000000000" pitchFamily="2" charset="-78"/>
              </a:rPr>
              <a:t>2.توفير خدمات التوجيه التربوي والإرشاد النفسي ومحاولة تكثيفه على فئة المراهقين والأطفال.</a:t>
            </a:r>
            <a:endParaRPr lang="en-US" sz="3600" b="1" dirty="0">
              <a:cs typeface="PT Bold Heading" panose="02010400000000000000" pitchFamily="2" charset="-78"/>
            </a:endParaRPr>
          </a:p>
          <a:p>
            <a:pPr algn="just"/>
            <a:r>
              <a:rPr lang="ar-EG" sz="3600" b="1" dirty="0">
                <a:cs typeface="PT Bold Heading" panose="02010400000000000000" pitchFamily="2" charset="-78"/>
              </a:rPr>
              <a:t>3.الاهتمام برعاية الشباب رعاية مركزة شاملة لجميع الجوانب الحياتية.</a:t>
            </a:r>
            <a:endParaRPr lang="en-US" sz="3600" b="1" dirty="0">
              <a:cs typeface="PT Bold Heading" panose="02010400000000000000" pitchFamily="2" charset="-78"/>
            </a:endParaRPr>
          </a:p>
          <a:p>
            <a:pPr algn="just"/>
            <a:r>
              <a:rPr lang="ar-EG" sz="3600" b="1" dirty="0">
                <a:cs typeface="PT Bold Heading" panose="02010400000000000000" pitchFamily="2" charset="-78"/>
              </a:rPr>
              <a:t>4.توفير الرعاية الصحية الأولية اللازمة لجميع الفئات.</a:t>
            </a:r>
            <a:endParaRPr lang="en-US" sz="3600" b="1" dirty="0">
              <a:cs typeface="PT Bold Heading" panose="02010400000000000000" pitchFamily="2" charset="-78"/>
            </a:endParaRPr>
          </a:p>
          <a:p>
            <a:pPr algn="just"/>
            <a:r>
              <a:rPr lang="ar-EG" sz="3600" b="1" dirty="0">
                <a:cs typeface="PT Bold Heading" panose="02010400000000000000" pitchFamily="2" charset="-78"/>
              </a:rPr>
              <a:t>5.توفير المسكن الصحي الملائم.</a:t>
            </a:r>
            <a:endParaRPr lang="en-US" sz="3600" b="1" dirty="0">
              <a:cs typeface="PT Bold Heading" panose="02010400000000000000" pitchFamily="2" charset="-78"/>
            </a:endParaRPr>
          </a:p>
        </p:txBody>
      </p:sp>
    </p:spTree>
    <p:extLst>
      <p:ext uri="{BB962C8B-B14F-4D97-AF65-F5344CB8AC3E}">
        <p14:creationId xmlns:p14="http://schemas.microsoft.com/office/powerpoint/2010/main" val="1602628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12968" cy="6494085"/>
          </a:xfrm>
          <a:prstGeom prst="rect">
            <a:avLst/>
          </a:prstGeom>
        </p:spPr>
        <p:txBody>
          <a:bodyPr wrap="square">
            <a:spAutoFit/>
          </a:bodyPr>
          <a:lstStyle/>
          <a:p>
            <a:pPr algn="just"/>
            <a:r>
              <a:rPr lang="ar-EG" sz="3200" b="1" dirty="0">
                <a:cs typeface="PT Bold Heading" panose="02010400000000000000" pitchFamily="2" charset="-78"/>
              </a:rPr>
              <a:t>6.توفير الأماكن العامة للترويح عن النفس ومحاولة ضبطها كي لا تعود بعكس الهدف الذي صممت من أجله فتكون أماكن تجمع للمراهقين ونشر السلوكيات المنحرفة.</a:t>
            </a:r>
            <a:endParaRPr lang="en-US" sz="3200" b="1" dirty="0">
              <a:cs typeface="PT Bold Heading" panose="02010400000000000000" pitchFamily="2" charset="-78"/>
            </a:endParaRPr>
          </a:p>
          <a:p>
            <a:pPr algn="just"/>
            <a:r>
              <a:rPr lang="ar-EG" sz="3200" b="1" dirty="0">
                <a:cs typeface="PT Bold Heading" panose="02010400000000000000" pitchFamily="2" charset="-78"/>
              </a:rPr>
              <a:t>7.توفير فرص العمل لكل مواطن قادر على العمل، وإعداده وتدريبه وفق ميوله وإمكاناته لأن البطالة تعتبر من أهم مقومات الانحرافات السلوكية.</a:t>
            </a:r>
            <a:endParaRPr lang="en-US" sz="3200" b="1" dirty="0">
              <a:cs typeface="PT Bold Heading" panose="02010400000000000000" pitchFamily="2" charset="-78"/>
            </a:endParaRPr>
          </a:p>
          <a:p>
            <a:pPr algn="just"/>
            <a:r>
              <a:rPr lang="ar-EG" sz="3200" b="1" dirty="0">
                <a:cs typeface="PT Bold Heading" panose="02010400000000000000" pitchFamily="2" charset="-78"/>
              </a:rPr>
              <a:t>8.التشجيع على تكوين الجمعيات الأهلية وتزويدها بالإمكانيات اللازمة.</a:t>
            </a:r>
            <a:endParaRPr lang="en-US" sz="3200" b="1" dirty="0">
              <a:cs typeface="PT Bold Heading" panose="02010400000000000000" pitchFamily="2" charset="-78"/>
            </a:endParaRPr>
          </a:p>
          <a:p>
            <a:pPr algn="just"/>
            <a:r>
              <a:rPr lang="ar-EG" sz="3200" b="1" dirty="0">
                <a:cs typeface="PT Bold Heading" panose="02010400000000000000" pitchFamily="2" charset="-78"/>
              </a:rPr>
              <a:t>9.سن القوانين والتشريعات الاجتماعية التي تكفل حقوق كل الأفراد على حد سواء.</a:t>
            </a:r>
            <a:endParaRPr lang="en-US" sz="3200" b="1" dirty="0">
              <a:cs typeface="PT Bold Heading" panose="02010400000000000000" pitchFamily="2" charset="-78"/>
            </a:endParaRPr>
          </a:p>
          <a:p>
            <a:pPr algn="just"/>
            <a:r>
              <a:rPr lang="ar-EG" sz="3200" b="1" dirty="0">
                <a:cs typeface="PT Bold Heading" panose="02010400000000000000" pitchFamily="2" charset="-78"/>
              </a:rPr>
              <a:t>10.سن التشريعات الخاصة بشروط العمل بحيث بحيث تقدر العامل وتعمل على إشباع حاجاته النفسية المختلفة كالحاجة للنجاح والتقدير وحرية المناقشة والمبادرة.</a:t>
            </a:r>
            <a:endParaRPr lang="en-US" sz="3200" b="1" dirty="0">
              <a:cs typeface="PT Bold Heading" panose="02010400000000000000" pitchFamily="2" charset="-78"/>
            </a:endParaRPr>
          </a:p>
        </p:txBody>
      </p:sp>
    </p:spTree>
    <p:extLst>
      <p:ext uri="{BB962C8B-B14F-4D97-AF65-F5344CB8AC3E}">
        <p14:creationId xmlns:p14="http://schemas.microsoft.com/office/powerpoint/2010/main" val="1602628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523701"/>
            <a:ext cx="8712968" cy="6001643"/>
          </a:xfrm>
          <a:prstGeom prst="rect">
            <a:avLst/>
          </a:prstGeom>
        </p:spPr>
        <p:txBody>
          <a:bodyPr wrap="square">
            <a:spAutoFit/>
          </a:bodyPr>
          <a:lstStyle/>
          <a:p>
            <a:pPr algn="just"/>
            <a:r>
              <a:rPr lang="ar-EG" sz="3200" b="1" dirty="0">
                <a:cs typeface="PT Bold Heading" panose="02010400000000000000" pitchFamily="2" charset="-78"/>
              </a:rPr>
              <a:t>11.توفير الضمان الاجتماعي المناسب.</a:t>
            </a:r>
            <a:endParaRPr lang="en-US" sz="3200" b="1" dirty="0">
              <a:cs typeface="PT Bold Heading" panose="02010400000000000000" pitchFamily="2" charset="-78"/>
            </a:endParaRPr>
          </a:p>
          <a:p>
            <a:pPr algn="just"/>
            <a:r>
              <a:rPr lang="ar-EG" sz="3200" b="1" dirty="0">
                <a:cs typeface="PT Bold Heading" panose="02010400000000000000" pitchFamily="2" charset="-78"/>
              </a:rPr>
              <a:t>12.صرف المرتبات للعمال بما يتناسب وجهودهم في العمل من جهة، وما يكفل لهم ولأسرهم سد الاحتياجات المادية المختلفة من الجهة الأخرى.</a:t>
            </a:r>
            <a:endParaRPr lang="en-US" sz="3200" b="1" dirty="0">
              <a:cs typeface="PT Bold Heading" panose="02010400000000000000" pitchFamily="2" charset="-78"/>
            </a:endParaRPr>
          </a:p>
          <a:p>
            <a:pPr algn="just"/>
            <a:r>
              <a:rPr lang="ar-EG" sz="3200" b="1" dirty="0">
                <a:cs typeface="PT Bold Heading" panose="02010400000000000000" pitchFamily="2" charset="-78"/>
              </a:rPr>
              <a:t>13.إنشاء مؤسسات متخصصة لإصلاح الأحداث وإعادة التكييف وجعلها دور علاج بدلا من دور مصادرة للحريات الشخصية أو ممارسة أنواع التعذيب العقابية المختلفة.</a:t>
            </a:r>
            <a:endParaRPr lang="en-US" sz="3200" b="1" dirty="0">
              <a:cs typeface="PT Bold Heading" panose="02010400000000000000" pitchFamily="2" charset="-78"/>
            </a:endParaRPr>
          </a:p>
          <a:p>
            <a:pPr algn="just"/>
            <a:r>
              <a:rPr lang="ar-EG" sz="3200" b="1" dirty="0">
                <a:cs typeface="PT Bold Heading" panose="02010400000000000000" pitchFamily="2" charset="-78"/>
              </a:rPr>
              <a:t>14.توجيه وسائل الإعلام الوجهة السليمة بحيث تخدم المجتمع وتنمي الروح الدينية لدى الأفراد.</a:t>
            </a:r>
            <a:endParaRPr lang="en-US" sz="3200" b="1" dirty="0">
              <a:cs typeface="PT Bold Heading" panose="02010400000000000000" pitchFamily="2" charset="-78"/>
            </a:endParaRPr>
          </a:p>
          <a:p>
            <a:pPr algn="just"/>
            <a:r>
              <a:rPr lang="ar-EG" sz="3200" b="1" dirty="0">
                <a:cs typeface="PT Bold Heading" panose="02010400000000000000" pitchFamily="2" charset="-78"/>
              </a:rPr>
              <a:t>15.إنشاء النوادي الرياضية والثقافية والشبابية بغرض شغل أوقات الفراغ بما يمكن من خلاله تفريغ الطاقة الزائدة.</a:t>
            </a:r>
            <a:endParaRPr lang="en-US" sz="3200" b="1" dirty="0">
              <a:cs typeface="PT Bold Heading" panose="02010400000000000000" pitchFamily="2" charset="-78"/>
            </a:endParaRPr>
          </a:p>
        </p:txBody>
      </p:sp>
    </p:spTree>
    <p:extLst>
      <p:ext uri="{BB962C8B-B14F-4D97-AF65-F5344CB8AC3E}">
        <p14:creationId xmlns:p14="http://schemas.microsoft.com/office/powerpoint/2010/main" val="1602628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7979"/>
            <a:ext cx="8712968" cy="6378156"/>
          </a:xfrm>
          <a:prstGeom prst="rect">
            <a:avLst/>
          </a:prstGeom>
        </p:spPr>
        <p:txBody>
          <a:bodyPr wrap="square">
            <a:spAutoFit/>
          </a:bodyPr>
          <a:lstStyle/>
          <a:p>
            <a:pPr algn="just">
              <a:lnSpc>
                <a:spcPct val="120000"/>
              </a:lnSpc>
            </a:pPr>
            <a:r>
              <a:rPr lang="ar-EG" dirty="0"/>
              <a:t> </a:t>
            </a:r>
            <a:endParaRPr lang="en-US" dirty="0"/>
          </a:p>
          <a:p>
            <a:pPr algn="just">
              <a:lnSpc>
                <a:spcPct val="120000"/>
              </a:lnSpc>
            </a:pPr>
            <a:r>
              <a:rPr lang="ar-EG" sz="3600" b="1" dirty="0">
                <a:cs typeface="PT Bold Heading" panose="02010400000000000000" pitchFamily="2" charset="-78"/>
              </a:rPr>
              <a:t>16.تصميم وتنفيذ برامج توجيه للآباء والأمهات للتركيز على كيفية التنشئة الاجتماعية السليمة وتعريفهم بأساليب التربية الصحيحة.</a:t>
            </a:r>
            <a:endParaRPr lang="en-US" sz="3600" b="1" dirty="0">
              <a:cs typeface="PT Bold Heading" panose="02010400000000000000" pitchFamily="2" charset="-78"/>
            </a:endParaRPr>
          </a:p>
          <a:p>
            <a:pPr algn="just">
              <a:lnSpc>
                <a:spcPct val="120000"/>
              </a:lnSpc>
            </a:pPr>
            <a:r>
              <a:rPr lang="ar-EG" sz="3600" b="1" dirty="0">
                <a:cs typeface="PT Bold Heading" panose="02010400000000000000" pitchFamily="2" charset="-78"/>
              </a:rPr>
              <a:t>17.محاولة صياغة المناهج الدراسية والتربوية بصورة تتناسب وحاجة المجتمع بدلا من جعلها مقررات جوفاء يتوجب على الطالب حفظها لاجتياز مرحلة معينة.</a:t>
            </a:r>
            <a:endParaRPr lang="en-US" sz="3600" b="1" dirty="0">
              <a:cs typeface="PT Bold Heading" panose="02010400000000000000" pitchFamily="2" charset="-78"/>
            </a:endParaRPr>
          </a:p>
          <a:p>
            <a:pPr algn="just">
              <a:lnSpc>
                <a:spcPct val="120000"/>
              </a:lnSpc>
            </a:pPr>
            <a:r>
              <a:rPr lang="ar-EG" sz="3600" b="1" dirty="0">
                <a:cs typeface="PT Bold Heading" panose="02010400000000000000" pitchFamily="2" charset="-78"/>
              </a:rPr>
              <a:t>18.محاولة الحد من المثيرات للغرائز سواء في وسائل الإعلام أو في الشوارع أو الأماكن العامة.</a:t>
            </a:r>
            <a:endParaRPr lang="en-US" sz="3600" b="1" dirty="0">
              <a:cs typeface="PT Bold Heading" panose="02010400000000000000" pitchFamily="2" charset="-78"/>
            </a:endParaRPr>
          </a:p>
        </p:txBody>
      </p:sp>
    </p:spTree>
    <p:extLst>
      <p:ext uri="{BB962C8B-B14F-4D97-AF65-F5344CB8AC3E}">
        <p14:creationId xmlns:p14="http://schemas.microsoft.com/office/powerpoint/2010/main" val="1602628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784976" cy="6494085"/>
          </a:xfrm>
          <a:prstGeom prst="rect">
            <a:avLst/>
          </a:prstGeom>
        </p:spPr>
        <p:txBody>
          <a:bodyPr wrap="square">
            <a:spAutoFit/>
          </a:bodyPr>
          <a:lstStyle/>
          <a:p>
            <a:pPr algn="just"/>
            <a:r>
              <a:rPr lang="ar-EG" sz="3200" b="1" dirty="0">
                <a:solidFill>
                  <a:srgbClr val="FF0000"/>
                </a:solidFill>
                <a:cs typeface="PT Bold Heading" panose="02010400000000000000" pitchFamily="2" charset="-78"/>
              </a:rPr>
              <a:t>* علاج الانحرافات الجنسية:</a:t>
            </a:r>
            <a:endParaRPr lang="en-US" sz="3200" b="1" dirty="0">
              <a:solidFill>
                <a:srgbClr val="FF0000"/>
              </a:solidFill>
              <a:cs typeface="PT Bold Heading" panose="02010400000000000000" pitchFamily="2" charset="-78"/>
            </a:endParaRPr>
          </a:p>
          <a:p>
            <a:pPr algn="just"/>
            <a:r>
              <a:rPr lang="ar-EG" sz="3200" b="1" dirty="0">
                <a:cs typeface="PT Bold Heading" panose="02010400000000000000" pitchFamily="2" charset="-78"/>
              </a:rPr>
              <a:t>  إن مشكلات الاضطرابات الجنسية بمختلف أنواعها تعتبر مصدر من مصادر التهديد لأي مجتمع إنساني حيث أن عواقبها تستمر فترات طويلة وتتناقل تأثيراتها عبر الأجيال ويمكن تحقيق ذلك عن طريق:</a:t>
            </a:r>
            <a:endParaRPr lang="en-US" sz="3200" b="1" dirty="0">
              <a:cs typeface="PT Bold Heading" panose="02010400000000000000" pitchFamily="2" charset="-78"/>
            </a:endParaRPr>
          </a:p>
          <a:p>
            <a:pPr algn="just"/>
            <a:r>
              <a:rPr lang="ar-EG" sz="3200" b="1" dirty="0">
                <a:solidFill>
                  <a:srgbClr val="FFFF00"/>
                </a:solidFill>
                <a:cs typeface="PT Bold Heading" panose="02010400000000000000" pitchFamily="2" charset="-78"/>
              </a:rPr>
              <a:t>1.العلاج النفسي</a:t>
            </a:r>
            <a:r>
              <a:rPr lang="ar-EG" sz="3200" b="1" dirty="0">
                <a:cs typeface="PT Bold Heading" panose="02010400000000000000" pitchFamily="2" charset="-78"/>
              </a:rPr>
              <a:t>: </a:t>
            </a:r>
            <a:endParaRPr lang="en-US" sz="3200" b="1" dirty="0">
              <a:cs typeface="PT Bold Heading" panose="02010400000000000000" pitchFamily="2" charset="-78"/>
            </a:endParaRPr>
          </a:p>
          <a:p>
            <a:pPr algn="just"/>
            <a:r>
              <a:rPr lang="ar-EG" sz="3200" b="1" dirty="0">
                <a:solidFill>
                  <a:srgbClr val="92D050"/>
                </a:solidFill>
                <a:cs typeface="PT Bold Heading" panose="02010400000000000000" pitchFamily="2" charset="-78"/>
              </a:rPr>
              <a:t>-  التحليل النفسي </a:t>
            </a:r>
            <a:r>
              <a:rPr lang="ar-EG" sz="3200" b="1" dirty="0">
                <a:cs typeface="PT Bold Heading" panose="02010400000000000000" pitchFamily="2" charset="-78"/>
              </a:rPr>
              <a:t>للمنحرف (المريض) استخدام فنيات التحليل النفسى لمحاولة معرفة السبب أو الأسباب الرئيسية التي أدت إلى ظهور وتشكل هذا السلوك.</a:t>
            </a:r>
            <a:endParaRPr lang="en-US" sz="3200" b="1" dirty="0">
              <a:cs typeface="PT Bold Heading" panose="02010400000000000000" pitchFamily="2" charset="-78"/>
            </a:endParaRPr>
          </a:p>
          <a:p>
            <a:pPr algn="just"/>
            <a:r>
              <a:rPr lang="ar-EG" sz="3200" b="1" dirty="0">
                <a:cs typeface="PT Bold Heading" panose="02010400000000000000" pitchFamily="2" charset="-78"/>
              </a:rPr>
              <a:t>- </a:t>
            </a:r>
            <a:r>
              <a:rPr lang="ar-EG" sz="3200" b="1" dirty="0">
                <a:solidFill>
                  <a:srgbClr val="92D050"/>
                </a:solidFill>
                <a:cs typeface="PT Bold Heading" panose="02010400000000000000" pitchFamily="2" charset="-78"/>
              </a:rPr>
              <a:t>العلاج السلوكى المعرفى</a:t>
            </a:r>
            <a:r>
              <a:rPr lang="ar-EG" sz="3200" b="1" dirty="0">
                <a:cs typeface="PT Bold Heading" panose="02010400000000000000" pitchFamily="2" charset="-78"/>
              </a:rPr>
              <a:t>: العلاج بالتنفير – واستخدام اجراءات معرفية لمواجهة التفكير المشوه – التدريب على المهارات الإجتماعية – التدريب على التعاطف تجاه الآخرين</a:t>
            </a:r>
            <a:r>
              <a:rPr lang="ar-EG" sz="1600" dirty="0"/>
              <a:t>.</a:t>
            </a:r>
            <a:endParaRPr lang="en-US" sz="1600" dirty="0"/>
          </a:p>
        </p:txBody>
      </p:sp>
    </p:spTree>
    <p:extLst>
      <p:ext uri="{BB962C8B-B14F-4D97-AF65-F5344CB8AC3E}">
        <p14:creationId xmlns:p14="http://schemas.microsoft.com/office/powerpoint/2010/main" val="1602628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1640" y="260648"/>
            <a:ext cx="7272808" cy="5678478"/>
          </a:xfrm>
          <a:prstGeom prst="rect">
            <a:avLst/>
          </a:prstGeom>
        </p:spPr>
        <p:txBody>
          <a:bodyPr wrap="square">
            <a:spAutoFit/>
          </a:bodyPr>
          <a:lstStyle/>
          <a:p>
            <a:pPr>
              <a:lnSpc>
                <a:spcPct val="150000"/>
              </a:lnSpc>
            </a:pPr>
            <a:endParaRPr lang="en-US" dirty="0">
              <a:cs typeface="PT Bold Heading" panose="02010400000000000000" pitchFamily="2" charset="-78"/>
            </a:endParaRPr>
          </a:p>
          <a:p>
            <a:pPr algn="ctr"/>
            <a:r>
              <a:rPr lang="ar-EG" sz="4400" b="1" dirty="0">
                <a:solidFill>
                  <a:srgbClr val="FFFF00"/>
                </a:solidFill>
                <a:cs typeface="PT Bold Heading" panose="02010400000000000000" pitchFamily="2" charset="-78"/>
              </a:rPr>
              <a:t>الانحرافات </a:t>
            </a:r>
            <a:r>
              <a:rPr lang="ar-EG" sz="4400" b="1" dirty="0" smtClean="0">
                <a:solidFill>
                  <a:srgbClr val="FFFF00"/>
                </a:solidFill>
                <a:cs typeface="PT Bold Heading" panose="02010400000000000000" pitchFamily="2" charset="-78"/>
              </a:rPr>
              <a:t>الجنسية</a:t>
            </a:r>
          </a:p>
          <a:p>
            <a:pPr algn="ctr"/>
            <a:endParaRPr lang="en-US" b="1" dirty="0">
              <a:solidFill>
                <a:srgbClr val="FFFF00"/>
              </a:solidFill>
              <a:cs typeface="PT Bold Heading" panose="02010400000000000000" pitchFamily="2" charset="-78"/>
            </a:endParaRPr>
          </a:p>
          <a:p>
            <a:r>
              <a:rPr lang="ar-EG" sz="4400" b="1" dirty="0">
                <a:solidFill>
                  <a:srgbClr val="FFFF00"/>
                </a:solidFill>
                <a:cs typeface="PT Bold Heading" panose="02010400000000000000" pitchFamily="2" charset="-78"/>
              </a:rPr>
              <a:t>- تعريف الانحرافات الجنسية</a:t>
            </a:r>
            <a:endParaRPr lang="en-US" sz="4400" b="1" dirty="0">
              <a:solidFill>
                <a:srgbClr val="FFFF00"/>
              </a:solidFill>
              <a:cs typeface="PT Bold Heading" panose="02010400000000000000" pitchFamily="2" charset="-78"/>
            </a:endParaRPr>
          </a:p>
          <a:p>
            <a:r>
              <a:rPr lang="ar-EG" sz="4400" b="1" dirty="0">
                <a:solidFill>
                  <a:srgbClr val="FFFF00"/>
                </a:solidFill>
                <a:cs typeface="PT Bold Heading" panose="02010400000000000000" pitchFamily="2" charset="-78"/>
              </a:rPr>
              <a:t>- أسباب الانحرافات الجنسية</a:t>
            </a:r>
            <a:endParaRPr lang="en-US" sz="4400" b="1" dirty="0">
              <a:solidFill>
                <a:srgbClr val="FFFF00"/>
              </a:solidFill>
              <a:cs typeface="PT Bold Heading" panose="02010400000000000000" pitchFamily="2" charset="-78"/>
            </a:endParaRPr>
          </a:p>
          <a:p>
            <a:r>
              <a:rPr lang="ar-EG" sz="4400" b="1" dirty="0">
                <a:solidFill>
                  <a:srgbClr val="FFFF00"/>
                </a:solidFill>
                <a:cs typeface="PT Bold Heading" panose="02010400000000000000" pitchFamily="2" charset="-78"/>
              </a:rPr>
              <a:t>- تصنيف الانحرافات الجنسية </a:t>
            </a:r>
            <a:endParaRPr lang="en-US" sz="4400" b="1" dirty="0">
              <a:solidFill>
                <a:srgbClr val="FFFF00"/>
              </a:solidFill>
              <a:cs typeface="PT Bold Heading" panose="02010400000000000000" pitchFamily="2" charset="-78"/>
            </a:endParaRPr>
          </a:p>
          <a:p>
            <a:r>
              <a:rPr lang="ar-EG" sz="4400" b="1" dirty="0">
                <a:solidFill>
                  <a:srgbClr val="FFFF00"/>
                </a:solidFill>
                <a:cs typeface="PT Bold Heading" panose="02010400000000000000" pitchFamily="2" charset="-78"/>
              </a:rPr>
              <a:t>- الآثار السلبية للانحرافات الجنسية</a:t>
            </a:r>
            <a:endParaRPr lang="en-US" sz="4400" b="1" dirty="0">
              <a:solidFill>
                <a:srgbClr val="FFFF00"/>
              </a:solidFill>
              <a:cs typeface="PT Bold Heading" panose="02010400000000000000" pitchFamily="2" charset="-78"/>
            </a:endParaRPr>
          </a:p>
          <a:p>
            <a:r>
              <a:rPr lang="ar-EG" sz="4400" b="1" dirty="0">
                <a:solidFill>
                  <a:srgbClr val="FFFF00"/>
                </a:solidFill>
                <a:cs typeface="PT Bold Heading" panose="02010400000000000000" pitchFamily="2" charset="-78"/>
              </a:rPr>
              <a:t>- الإجراءات الوقائية</a:t>
            </a:r>
            <a:endParaRPr lang="en-US" sz="4400" b="1" dirty="0">
              <a:solidFill>
                <a:srgbClr val="FFFF00"/>
              </a:solidFill>
              <a:cs typeface="PT Bold Heading" panose="02010400000000000000" pitchFamily="2" charset="-78"/>
            </a:endParaRPr>
          </a:p>
          <a:p>
            <a:r>
              <a:rPr lang="ar-EG" sz="4400" b="1" dirty="0">
                <a:solidFill>
                  <a:srgbClr val="FFFF00"/>
                </a:solidFill>
                <a:cs typeface="PT Bold Heading" panose="02010400000000000000" pitchFamily="2" charset="-78"/>
              </a:rPr>
              <a:t>- علاج الانحرافات الجنسية </a:t>
            </a:r>
            <a:endParaRPr lang="en-US" sz="4400" b="1" dirty="0">
              <a:solidFill>
                <a:srgbClr val="FFFF00"/>
              </a:solidFill>
              <a:cs typeface="PT Bold Heading" panose="02010400000000000000" pitchFamily="2" charset="-78"/>
            </a:endParaRPr>
          </a:p>
        </p:txBody>
      </p:sp>
    </p:spTree>
    <p:extLst>
      <p:ext uri="{BB962C8B-B14F-4D97-AF65-F5344CB8AC3E}">
        <p14:creationId xmlns:p14="http://schemas.microsoft.com/office/powerpoint/2010/main" val="760625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6494085"/>
          </a:xfrm>
          <a:prstGeom prst="rect">
            <a:avLst/>
          </a:prstGeom>
        </p:spPr>
        <p:txBody>
          <a:bodyPr wrap="square">
            <a:spAutoFit/>
          </a:bodyPr>
          <a:lstStyle/>
          <a:p>
            <a:pPr algn="just"/>
            <a:r>
              <a:rPr lang="ar-EG" sz="3200" b="1" dirty="0">
                <a:solidFill>
                  <a:srgbClr val="92D050"/>
                </a:solidFill>
                <a:cs typeface="PT Bold Heading" panose="02010400000000000000" pitchFamily="2" charset="-78"/>
              </a:rPr>
              <a:t>2.العلاج الجماعي والمساندة التفاعلية </a:t>
            </a:r>
            <a:r>
              <a:rPr lang="ar-EG" sz="3200" b="1" dirty="0">
                <a:cs typeface="PT Bold Heading" panose="02010400000000000000" pitchFamily="2" charset="-78"/>
              </a:rPr>
              <a:t>وتعزيز الشعور بالانتماء للجماعة، تحسين العلاقات الاجتماعية بصفة عامة.</a:t>
            </a:r>
            <a:endParaRPr lang="en-US" sz="3200" b="1" dirty="0">
              <a:cs typeface="PT Bold Heading" panose="02010400000000000000" pitchFamily="2" charset="-78"/>
            </a:endParaRPr>
          </a:p>
          <a:p>
            <a:pPr algn="just"/>
            <a:r>
              <a:rPr lang="ar-EG" sz="3200" b="1" dirty="0">
                <a:solidFill>
                  <a:srgbClr val="92D050"/>
                </a:solidFill>
                <a:cs typeface="PT Bold Heading" panose="02010400000000000000" pitchFamily="2" charset="-78"/>
              </a:rPr>
              <a:t>3.التوجيه والإرشاد النفسي.</a:t>
            </a:r>
            <a:endParaRPr lang="en-US" sz="3200" b="1" dirty="0">
              <a:solidFill>
                <a:srgbClr val="92D050"/>
              </a:solidFill>
              <a:cs typeface="PT Bold Heading" panose="02010400000000000000" pitchFamily="2" charset="-78"/>
            </a:endParaRPr>
          </a:p>
          <a:p>
            <a:pPr algn="just"/>
            <a:r>
              <a:rPr lang="ar-EG" sz="3200" b="1" dirty="0">
                <a:solidFill>
                  <a:srgbClr val="92D050"/>
                </a:solidFill>
                <a:cs typeface="PT Bold Heading" panose="02010400000000000000" pitchFamily="2" charset="-78"/>
              </a:rPr>
              <a:t>4.العلاج الطبي باستخدام العقاقير الطبية </a:t>
            </a:r>
            <a:r>
              <a:rPr lang="ar-EG" sz="3200" b="1" dirty="0">
                <a:cs typeface="PT Bold Heading" panose="02010400000000000000" pitchFamily="2" charset="-78"/>
              </a:rPr>
              <a:t>والهرمونات لتقليل الدوافع الجنسية لدى المريض.</a:t>
            </a:r>
            <a:endParaRPr lang="en-US" sz="3200" b="1" dirty="0">
              <a:cs typeface="PT Bold Heading" panose="02010400000000000000" pitchFamily="2" charset="-78"/>
            </a:endParaRPr>
          </a:p>
          <a:p>
            <a:pPr algn="just"/>
            <a:r>
              <a:rPr lang="ar-EG" sz="3200" b="1" dirty="0">
                <a:solidFill>
                  <a:srgbClr val="FF0000"/>
                </a:solidFill>
                <a:cs typeface="PT Bold Heading" panose="02010400000000000000" pitchFamily="2" charset="-78"/>
              </a:rPr>
              <a:t>أما بالنسبة للأطفال والمراهقين بصورة خاصة</a:t>
            </a:r>
            <a:r>
              <a:rPr lang="ar-EG" sz="3200" b="1" dirty="0">
                <a:cs typeface="PT Bold Heading" panose="02010400000000000000" pitchFamily="2" charset="-78"/>
              </a:rPr>
              <a:t>، فقد أشار دوجلاس توم في وصاياه العشر إلى ضرورة مراعاة التالي في العملية العلاجية:</a:t>
            </a:r>
            <a:endParaRPr lang="en-US" sz="3200" b="1" dirty="0">
              <a:cs typeface="PT Bold Heading" panose="02010400000000000000" pitchFamily="2" charset="-78"/>
            </a:endParaRPr>
          </a:p>
          <a:p>
            <a:pPr algn="just"/>
            <a:r>
              <a:rPr lang="ar-EG" sz="3200" b="1" dirty="0">
                <a:cs typeface="PT Bold Heading" panose="02010400000000000000" pitchFamily="2" charset="-78"/>
              </a:rPr>
              <a:t>1.الاهتمام بالتربية الجنسية في مراحل الطفولة في الحدود الدينية والعلمية.</a:t>
            </a:r>
            <a:endParaRPr lang="en-US" sz="3200" b="1" dirty="0">
              <a:cs typeface="PT Bold Heading" panose="02010400000000000000" pitchFamily="2" charset="-78"/>
            </a:endParaRPr>
          </a:p>
          <a:p>
            <a:pPr algn="just"/>
            <a:r>
              <a:rPr lang="ar-EG" sz="3200" b="1" dirty="0">
                <a:cs typeface="PT Bold Heading" panose="02010400000000000000" pitchFamily="2" charset="-78"/>
              </a:rPr>
              <a:t>2.تهدئة المخاوف وتعزيز الإيمان بأن الخطر الذي يهدد صحة الفرد الجسمية والنفسية نتيجة لسوء العلاج أكثر خطرا من السلوك المنحرف نفسه.</a:t>
            </a:r>
            <a:endParaRPr lang="en-US" sz="3200" b="1" dirty="0">
              <a:cs typeface="PT Bold Heading" panose="02010400000000000000" pitchFamily="2" charset="-78"/>
            </a:endParaRPr>
          </a:p>
        </p:txBody>
      </p:sp>
    </p:spTree>
    <p:extLst>
      <p:ext uri="{BB962C8B-B14F-4D97-AF65-F5344CB8AC3E}">
        <p14:creationId xmlns:p14="http://schemas.microsoft.com/office/powerpoint/2010/main" val="1602628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5570"/>
            <a:ext cx="8784976" cy="6045758"/>
          </a:xfrm>
          <a:prstGeom prst="rect">
            <a:avLst/>
          </a:prstGeom>
        </p:spPr>
        <p:txBody>
          <a:bodyPr wrap="square">
            <a:spAutoFit/>
          </a:bodyPr>
          <a:lstStyle/>
          <a:p>
            <a:pPr algn="just">
              <a:lnSpc>
                <a:spcPct val="120000"/>
              </a:lnSpc>
            </a:pPr>
            <a:r>
              <a:rPr lang="ar-EG" sz="3600" b="1" dirty="0">
                <a:cs typeface="PT Bold Heading" panose="02010400000000000000" pitchFamily="2" charset="-78"/>
              </a:rPr>
              <a:t>3.فهم الفرد ومعرفته والتأكد من الأسباب الحقيقية للانحراف قبل الشروع في العلاج.</a:t>
            </a:r>
            <a:endParaRPr lang="en-US" sz="3600" b="1" dirty="0">
              <a:cs typeface="PT Bold Heading" panose="02010400000000000000" pitchFamily="2" charset="-78"/>
            </a:endParaRPr>
          </a:p>
          <a:p>
            <a:pPr algn="just">
              <a:lnSpc>
                <a:spcPct val="120000"/>
              </a:lnSpc>
            </a:pPr>
            <a:r>
              <a:rPr lang="ar-EG" sz="3600" b="1" dirty="0">
                <a:cs typeface="PT Bold Heading" panose="02010400000000000000" pitchFamily="2" charset="-78"/>
              </a:rPr>
              <a:t>4.الفحص الدقيق والشامل للوقوف على أي سبب يثير التهيج.</a:t>
            </a:r>
            <a:endParaRPr lang="en-US" sz="3600" b="1" dirty="0">
              <a:cs typeface="PT Bold Heading" panose="02010400000000000000" pitchFamily="2" charset="-78"/>
            </a:endParaRPr>
          </a:p>
          <a:p>
            <a:pPr algn="just">
              <a:lnSpc>
                <a:spcPct val="120000"/>
              </a:lnSpc>
            </a:pPr>
            <a:r>
              <a:rPr lang="ar-EG" sz="3600" b="1" dirty="0">
                <a:cs typeface="PT Bold Heading" panose="02010400000000000000" pitchFamily="2" charset="-78"/>
              </a:rPr>
              <a:t>5.تجنب الإسراف في العناق والتدليل وغير ذلك من الأفعال التي تثير الميول الجنسية.</a:t>
            </a:r>
            <a:endParaRPr lang="en-US" sz="3600" b="1" dirty="0">
              <a:cs typeface="PT Bold Heading" panose="02010400000000000000" pitchFamily="2" charset="-78"/>
            </a:endParaRPr>
          </a:p>
          <a:p>
            <a:pPr algn="just">
              <a:lnSpc>
                <a:spcPct val="120000"/>
              </a:lnSpc>
            </a:pPr>
            <a:r>
              <a:rPr lang="ar-EG" sz="3600" b="1" dirty="0">
                <a:cs typeface="PT Bold Heading" panose="02010400000000000000" pitchFamily="2" charset="-78"/>
              </a:rPr>
              <a:t>6.شغل أوقات الفراغ بالأنشطة المجدية.</a:t>
            </a:r>
            <a:endParaRPr lang="en-US" sz="3600" b="1" dirty="0">
              <a:cs typeface="PT Bold Heading" panose="02010400000000000000" pitchFamily="2" charset="-78"/>
            </a:endParaRPr>
          </a:p>
          <a:p>
            <a:pPr algn="just">
              <a:lnSpc>
                <a:spcPct val="120000"/>
              </a:lnSpc>
            </a:pPr>
            <a:r>
              <a:rPr lang="ar-EG" sz="3600" b="1" dirty="0">
                <a:cs typeface="PT Bold Heading" panose="02010400000000000000" pitchFamily="2" charset="-78"/>
              </a:rPr>
              <a:t>7.عدم اللجوء إلى التهديد أو العقاب أو إثارة الانفعالات كي يتغلب الفرد على مشكلاته السلوكي.</a:t>
            </a:r>
            <a:endParaRPr lang="en-US" sz="3600" b="1" dirty="0">
              <a:cs typeface="PT Bold Heading" panose="02010400000000000000" pitchFamily="2" charset="-78"/>
            </a:endParaRPr>
          </a:p>
        </p:txBody>
      </p:sp>
    </p:spTree>
    <p:extLst>
      <p:ext uri="{BB962C8B-B14F-4D97-AF65-F5344CB8AC3E}">
        <p14:creationId xmlns:p14="http://schemas.microsoft.com/office/powerpoint/2010/main" val="1602628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6456" y="332656"/>
            <a:ext cx="8712968" cy="5632311"/>
          </a:xfrm>
          <a:prstGeom prst="rect">
            <a:avLst/>
          </a:prstGeom>
        </p:spPr>
        <p:txBody>
          <a:bodyPr wrap="square">
            <a:spAutoFit/>
          </a:bodyPr>
          <a:lstStyle/>
          <a:p>
            <a:pPr algn="just"/>
            <a:r>
              <a:rPr lang="ar-EG" sz="3600" b="1" dirty="0">
                <a:cs typeface="PT Bold Heading" panose="02010400000000000000" pitchFamily="2" charset="-78"/>
              </a:rPr>
              <a:t>* تعريف الانحرافات الجنسية:</a:t>
            </a:r>
            <a:endParaRPr lang="en-US" sz="3600" b="1" dirty="0">
              <a:cs typeface="PT Bold Heading" panose="02010400000000000000" pitchFamily="2" charset="-78"/>
            </a:endParaRPr>
          </a:p>
          <a:p>
            <a:pPr algn="just"/>
            <a:r>
              <a:rPr lang="ar-EG" sz="3600" dirty="0"/>
              <a:t>    </a:t>
            </a:r>
            <a:r>
              <a:rPr lang="ar-EG" sz="3600" b="1" dirty="0">
                <a:cs typeface="PT Bold Heading" panose="02010400000000000000" pitchFamily="2" charset="-78"/>
              </a:rPr>
              <a:t>هى السلوكيات المنحرفة جنسيا في أيه صورة من صور الإشباع بطريقة غير طريقة الجماع الجنسي الغيري (مع الجنس الآخر) حيث تصبح هذه الصورة الشاذة هي الصورة المفضلة أو الوحيدة للنشاط الجنسي.</a:t>
            </a:r>
            <a:endParaRPr lang="en-US" sz="3600" b="1" dirty="0">
              <a:cs typeface="PT Bold Heading" panose="02010400000000000000" pitchFamily="2" charset="-78"/>
            </a:endParaRPr>
          </a:p>
          <a:p>
            <a:pPr algn="just"/>
            <a:r>
              <a:rPr lang="ar-EG" sz="3600" b="1" dirty="0">
                <a:cs typeface="PT Bold Heading" panose="02010400000000000000" pitchFamily="2" charset="-78"/>
              </a:rPr>
              <a:t>وهى تكرار الانجذاب الجنسى لأشياء أو لأنشطة جنسية غير معتادة، وتستمر لفترة زمنية لا تقل عن ستة أشهر، كما أنه ينتج عنها مشقة وكرب وخلل وظيفى.</a:t>
            </a:r>
            <a:endParaRPr lang="en-US" sz="3600" b="1" dirty="0">
              <a:cs typeface="PT Bold Heading" panose="02010400000000000000" pitchFamily="2" charset="-78"/>
            </a:endParaRPr>
          </a:p>
        </p:txBody>
      </p:sp>
    </p:spTree>
    <p:extLst>
      <p:ext uri="{BB962C8B-B14F-4D97-AF65-F5344CB8AC3E}">
        <p14:creationId xmlns:p14="http://schemas.microsoft.com/office/powerpoint/2010/main" val="142199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2872"/>
            <a:ext cx="8856984" cy="6986528"/>
          </a:xfrm>
          <a:prstGeom prst="rect">
            <a:avLst/>
          </a:prstGeom>
        </p:spPr>
        <p:txBody>
          <a:bodyPr wrap="square">
            <a:spAutoFit/>
          </a:bodyPr>
          <a:lstStyle/>
          <a:p>
            <a:pPr algn="just"/>
            <a:r>
              <a:rPr lang="ar-EG" sz="3200" b="1" dirty="0">
                <a:solidFill>
                  <a:srgbClr val="FF0000"/>
                </a:solidFill>
                <a:cs typeface="PT Bold Heading" panose="02010400000000000000" pitchFamily="2" charset="-78"/>
              </a:rPr>
              <a:t>* أسباب الانحرافات الجنسية:</a:t>
            </a:r>
            <a:endParaRPr lang="en-US" sz="3200" b="1" dirty="0">
              <a:solidFill>
                <a:srgbClr val="FF0000"/>
              </a:solidFill>
              <a:cs typeface="PT Bold Heading" panose="02010400000000000000" pitchFamily="2" charset="-78"/>
            </a:endParaRPr>
          </a:p>
          <a:p>
            <a:pPr algn="just"/>
            <a:r>
              <a:rPr lang="ar-EG" sz="3200" b="1" dirty="0">
                <a:cs typeface="PT Bold Heading" panose="02010400000000000000" pitchFamily="2" charset="-78"/>
              </a:rPr>
              <a:t>    وتشير البحوث والدراسات في هذا المجال إلى أن أسباب الانحرافات الجنسية متشابكة ومتعددة، فلم يتمكن العلماء حتى الآن من تحديد سبب عضوي ذي علاقة بهذه الانحرافات، إلا أنهم من خلال دراسات البيئة والتعلم الشرطي للعادات السيئة تمكنوا نوعا ما من تحديد بعض هذه الأسباب وفقا </a:t>
            </a:r>
            <a:r>
              <a:rPr lang="ar-EG" sz="3200" b="1" dirty="0">
                <a:solidFill>
                  <a:srgbClr val="FFFF00"/>
                </a:solidFill>
                <a:cs typeface="PT Bold Heading" panose="02010400000000000000" pitchFamily="2" charset="-78"/>
              </a:rPr>
              <a:t>للدليل التشخصيى والإحصائى للإضطرابات النفسية الخامس (</a:t>
            </a:r>
            <a:r>
              <a:rPr lang="en-US" sz="3200" b="1" dirty="0">
                <a:solidFill>
                  <a:srgbClr val="FFFF00"/>
                </a:solidFill>
                <a:cs typeface="PT Bold Heading" panose="02010400000000000000" pitchFamily="2" charset="-78"/>
              </a:rPr>
              <a:t>(DSM5</a:t>
            </a:r>
            <a:r>
              <a:rPr lang="ar-EG" sz="3200" b="1" dirty="0">
                <a:solidFill>
                  <a:srgbClr val="FFFF00"/>
                </a:solidFill>
                <a:cs typeface="PT Bold Heading" panose="02010400000000000000" pitchFamily="2" charset="-78"/>
              </a:rPr>
              <a:t> </a:t>
            </a:r>
            <a:r>
              <a:rPr lang="ar-EG" sz="3200" b="1" dirty="0">
                <a:cs typeface="PT Bold Heading" panose="02010400000000000000" pitchFamily="2" charset="-78"/>
              </a:rPr>
              <a:t>وذلك على النحو التالي:</a:t>
            </a:r>
            <a:endParaRPr lang="en-US" sz="3200" b="1" dirty="0">
              <a:cs typeface="PT Bold Heading" panose="02010400000000000000" pitchFamily="2" charset="-78"/>
            </a:endParaRPr>
          </a:p>
          <a:p>
            <a:pPr algn="just"/>
            <a:r>
              <a:rPr lang="ar-EG" sz="3200" b="1" dirty="0">
                <a:solidFill>
                  <a:srgbClr val="92D050"/>
                </a:solidFill>
                <a:cs typeface="PT Bold Heading" panose="02010400000000000000" pitchFamily="2" charset="-78"/>
              </a:rPr>
              <a:t>1.الاضطرابات النفسية الناتجة عن أعطاب طبيعية (بيولوجية) </a:t>
            </a:r>
            <a:r>
              <a:rPr lang="ar-EG" sz="3200" b="1" dirty="0">
                <a:cs typeface="PT Bold Heading" panose="02010400000000000000" pitchFamily="2" charset="-78"/>
              </a:rPr>
              <a:t>كخلل الجهاز العصبي الذاتي أو خلل الجهاز التناسلي أو اختلال إفرازات الغدد والبكور الجنسي أو تأخر البلوغ أو العقم ونقص الخصائص الجنسية الثانوية أو البلوغ الجنسي </a:t>
            </a:r>
          </a:p>
        </p:txBody>
      </p:sp>
    </p:spTree>
    <p:extLst>
      <p:ext uri="{BB962C8B-B14F-4D97-AF65-F5344CB8AC3E}">
        <p14:creationId xmlns:p14="http://schemas.microsoft.com/office/powerpoint/2010/main" val="1602628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456" y="188640"/>
            <a:ext cx="8496944" cy="6472606"/>
          </a:xfrm>
          <a:prstGeom prst="rect">
            <a:avLst/>
          </a:prstGeom>
        </p:spPr>
        <p:txBody>
          <a:bodyPr wrap="square">
            <a:spAutoFit/>
          </a:bodyPr>
          <a:lstStyle/>
          <a:p>
            <a:pPr algn="just">
              <a:lnSpc>
                <a:spcPct val="110000"/>
              </a:lnSpc>
            </a:pPr>
            <a:r>
              <a:rPr lang="ar-EG" sz="2800" b="1" dirty="0">
                <a:solidFill>
                  <a:srgbClr val="FF0000"/>
                </a:solidFill>
                <a:cs typeface="PT Bold Heading" panose="02010400000000000000" pitchFamily="2" charset="-78"/>
              </a:rPr>
              <a:t>2.عوامل عصبية بيولوجية </a:t>
            </a:r>
            <a:r>
              <a:rPr lang="ar-EG" sz="2800" b="1" dirty="0">
                <a:cs typeface="PT Bold Heading" panose="02010400000000000000" pitchFamily="2" charset="-78"/>
              </a:rPr>
              <a:t>:هناك احتمال ان الأندورجيات (هرمونات مثل التيستوستيرون) يؤدى دورًا فى الإنحرافات.</a:t>
            </a:r>
            <a:endParaRPr lang="en-US" sz="2800" b="1" dirty="0">
              <a:cs typeface="PT Bold Heading" panose="02010400000000000000" pitchFamily="2" charset="-78"/>
            </a:endParaRPr>
          </a:p>
          <a:p>
            <a:pPr algn="just">
              <a:lnSpc>
                <a:spcPct val="110000"/>
              </a:lnSpc>
            </a:pPr>
            <a:r>
              <a:rPr lang="ar-EG" sz="2800" b="1" dirty="0">
                <a:solidFill>
                  <a:srgbClr val="FF0000"/>
                </a:solidFill>
                <a:cs typeface="PT Bold Heading" panose="02010400000000000000" pitchFamily="2" charset="-78"/>
              </a:rPr>
              <a:t>3.العوامل العضوية </a:t>
            </a:r>
            <a:r>
              <a:rPr lang="ar-EG" sz="2800" b="1" dirty="0">
                <a:cs typeface="PT Bold Heading" panose="02010400000000000000" pitchFamily="2" charset="-78"/>
              </a:rPr>
              <a:t>كالأمراض المعدية والأمراض العقلية وموانع الاتصال الطبيعي والإصابات والعاهات والتشوهات الخلقية.. الخ.</a:t>
            </a:r>
            <a:endParaRPr lang="en-US" sz="2800" b="1" dirty="0">
              <a:cs typeface="PT Bold Heading" panose="02010400000000000000" pitchFamily="2" charset="-78"/>
            </a:endParaRPr>
          </a:p>
          <a:p>
            <a:pPr algn="just">
              <a:lnSpc>
                <a:spcPct val="110000"/>
              </a:lnSpc>
            </a:pPr>
            <a:r>
              <a:rPr lang="ar-EG" sz="2800" b="1" dirty="0">
                <a:solidFill>
                  <a:srgbClr val="FF0000"/>
                </a:solidFill>
                <a:cs typeface="PT Bold Heading" panose="02010400000000000000" pitchFamily="2" charset="-78"/>
              </a:rPr>
              <a:t>4.الأسباب النفسية، </a:t>
            </a:r>
            <a:r>
              <a:rPr lang="ar-EG" sz="2800" b="1" dirty="0">
                <a:cs typeface="PT Bold Heading" panose="02010400000000000000" pitchFamily="2" charset="-78"/>
              </a:rPr>
              <a:t>مثل الصراع بين الدوافع والغرائز، وبين المعايير الخلقية والقيم الاجتماعية، وبين الرغبة الجنسية وموانع الاتصال الجنسي، والإحباط الجنسي ومخاوف الجنس، والنكوص الإنفعالي والتكيف، والخبرات السيئة والعادات غير الصحيحة، وعدم الشعور باللذة والسعادة مما يدفع الفرد للجنس كمصدر للحصول على اللذة المفقودة، الكحول والإنفعال السلبى</a:t>
            </a:r>
          </a:p>
          <a:p>
            <a:pPr algn="just">
              <a:lnSpc>
                <a:spcPct val="110000"/>
              </a:lnSpc>
            </a:pPr>
            <a:r>
              <a:rPr lang="ar-EG" sz="2800" b="1" dirty="0">
                <a:cs typeface="PT Bold Heading" panose="02010400000000000000" pitchFamily="2" charset="-78"/>
              </a:rPr>
              <a:t>5</a:t>
            </a:r>
            <a:r>
              <a:rPr lang="ar-EG" sz="2800" b="1" dirty="0">
                <a:solidFill>
                  <a:srgbClr val="FF0000"/>
                </a:solidFill>
                <a:cs typeface="PT Bold Heading" panose="02010400000000000000" pitchFamily="2" charset="-78"/>
              </a:rPr>
              <a:t>.الأسباب البيئية والحضارية والثقافية والمرضية </a:t>
            </a:r>
            <a:r>
              <a:rPr lang="ar-EG" sz="2800" b="1" dirty="0">
                <a:cs typeface="PT Bold Heading" panose="02010400000000000000" pitchFamily="2" charset="-78"/>
              </a:rPr>
              <a:t>واضطراب التنشئة الاجتماعية في الأسرة والمجتمع والصحبة السيئة وسوء الأحوال الاقتصادية ووفرة المثيرات الجنسية..الخ.. </a:t>
            </a:r>
            <a:endParaRPr lang="en-US" sz="2800" b="1" dirty="0">
              <a:cs typeface="PT Bold Heading" panose="02010400000000000000" pitchFamily="2" charset="-78"/>
            </a:endParaRPr>
          </a:p>
          <a:p>
            <a:pPr algn="just">
              <a:lnSpc>
                <a:spcPct val="110000"/>
              </a:lnSpc>
            </a:pPr>
            <a:endParaRPr lang="ar-EG" sz="1400" dirty="0"/>
          </a:p>
        </p:txBody>
      </p:sp>
    </p:spTree>
    <p:extLst>
      <p:ext uri="{BB962C8B-B14F-4D97-AF65-F5344CB8AC3E}">
        <p14:creationId xmlns:p14="http://schemas.microsoft.com/office/powerpoint/2010/main" val="1602628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56574"/>
            <a:ext cx="8712968" cy="6124754"/>
          </a:xfrm>
          <a:prstGeom prst="rect">
            <a:avLst/>
          </a:prstGeom>
        </p:spPr>
        <p:txBody>
          <a:bodyPr wrap="square">
            <a:spAutoFit/>
          </a:bodyPr>
          <a:lstStyle/>
          <a:p>
            <a:pPr algn="just"/>
            <a:r>
              <a:rPr lang="ar-EG" sz="3600" b="1" dirty="0">
                <a:solidFill>
                  <a:srgbClr val="FF0000"/>
                </a:solidFill>
                <a:cs typeface="PT Bold Heading" panose="02010400000000000000" pitchFamily="2" charset="-78"/>
              </a:rPr>
              <a:t>* تصنيف الانحرافات الجنسية:</a:t>
            </a:r>
            <a:endParaRPr lang="en-US" sz="3600" b="1" dirty="0">
              <a:solidFill>
                <a:srgbClr val="FF0000"/>
              </a:solidFill>
              <a:cs typeface="PT Bold Heading" panose="02010400000000000000" pitchFamily="2" charset="-78"/>
            </a:endParaRPr>
          </a:p>
          <a:p>
            <a:pPr algn="just"/>
            <a:r>
              <a:rPr lang="ar-EG" sz="3600" b="1" dirty="0">
                <a:cs typeface="PT Bold Heading" panose="02010400000000000000" pitchFamily="2" charset="-78"/>
              </a:rPr>
              <a:t>   </a:t>
            </a:r>
            <a:r>
              <a:rPr lang="ar-EG" sz="3200" b="1" dirty="0">
                <a:cs typeface="PT Bold Heading" panose="02010400000000000000" pitchFamily="2" charset="-78"/>
              </a:rPr>
              <a:t>تتعدد تصنيفات الانحرافات الجنسية، فهناك من يصنفها إلى: </a:t>
            </a:r>
            <a:endParaRPr lang="en-US" sz="3200" b="1" dirty="0">
              <a:cs typeface="PT Bold Heading" panose="02010400000000000000" pitchFamily="2" charset="-78"/>
            </a:endParaRPr>
          </a:p>
          <a:p>
            <a:pPr algn="just"/>
            <a:r>
              <a:rPr lang="ar-EG" sz="3200" b="1" dirty="0">
                <a:cs typeface="PT Bold Heading" panose="02010400000000000000" pitchFamily="2" charset="-78"/>
              </a:rPr>
              <a:t>(الجنسية الفمية- الجنسية الشرجية - اللذة والولع بالأوساخ - التصوير الفاضح- السادية الجنسية- الماسوشية - الاحتكاك الجنسي - التطلع الجنسي (السيكوبوفيليا): الحصول على اللذة عن طريق مشاهدة عملية الجماع الجنسي بصورة مباشرة أو بالتخفي - الاستعراض الجنسي - عشق الذات (النرجسية): وفي هذا النوع يعشق الفرد ملذاته الجنسية وينغمس فيها أو يحب منظره لدرجة أنه قد يغازل نفسه في المرآة، كما قد يعجب المريض بقدراته الجنسية ويعظمها أشد تعظيم </a:t>
            </a:r>
          </a:p>
        </p:txBody>
      </p:sp>
    </p:spTree>
    <p:extLst>
      <p:ext uri="{BB962C8B-B14F-4D97-AF65-F5344CB8AC3E}">
        <p14:creationId xmlns:p14="http://schemas.microsoft.com/office/powerpoint/2010/main" val="1602628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9035"/>
            <a:ext cx="8712968" cy="6186309"/>
          </a:xfrm>
          <a:prstGeom prst="rect">
            <a:avLst/>
          </a:prstGeom>
        </p:spPr>
        <p:txBody>
          <a:bodyPr wrap="square">
            <a:spAutoFit/>
          </a:bodyPr>
          <a:lstStyle/>
          <a:p>
            <a:pPr algn="just"/>
            <a:r>
              <a:rPr lang="ar-EG" sz="3600" b="1" dirty="0">
                <a:cs typeface="PT Bold Heading" panose="02010400000000000000" pitchFamily="2" charset="-78"/>
              </a:rPr>
              <a:t>- الاستجناس (اللواط، السحاق): ويقصد به الميل الجنسي القوي وحب الاتصال بشخص من نفس الجنس - جماع الأطفال- جماع الشيوخ والمسنين - جماع الأموات- البهيمية الجنسية: وهي الحصول على اللذة الجنسية باستخدام الحيوانات - جماع المحرمات- العادة السرية- الانقلاب الجنسي: وهو الحصول على اللذة الجنسية عن طريق التشبه وأخذ ميزات الجنس الآخر، فالرجل المنحرف يتشبه بالنساء والمرأة المنحرفة تتشبه بالرجال- الفيتشية- البغاء: وهو الاتصال الجنسي في مقابل مادي مع عدة أشخاص بدون وجود عاطفة</a:t>
            </a:r>
            <a:endParaRPr lang="en-US" sz="3600" b="1" dirty="0">
              <a:cs typeface="PT Bold Heading" panose="02010400000000000000" pitchFamily="2" charset="-78"/>
            </a:endParaRPr>
          </a:p>
        </p:txBody>
      </p:sp>
    </p:spTree>
    <p:extLst>
      <p:ext uri="{BB962C8B-B14F-4D97-AF65-F5344CB8AC3E}">
        <p14:creationId xmlns:p14="http://schemas.microsoft.com/office/powerpoint/2010/main" val="1602628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6740307"/>
          </a:xfrm>
          <a:prstGeom prst="rect">
            <a:avLst/>
          </a:prstGeom>
        </p:spPr>
        <p:txBody>
          <a:bodyPr wrap="square">
            <a:spAutoFit/>
          </a:bodyPr>
          <a:lstStyle/>
          <a:p>
            <a:pPr algn="just"/>
            <a:r>
              <a:rPr lang="ar-EG" sz="3600" b="1" dirty="0">
                <a:solidFill>
                  <a:srgbClr val="FFFF00"/>
                </a:solidFill>
                <a:cs typeface="PT Bold Heading" panose="02010400000000000000" pitchFamily="2" charset="-78"/>
              </a:rPr>
              <a:t>التصنيف طبقًا للدليل التشخيصى والإحصائى للإضطرابات النفسية </a:t>
            </a:r>
            <a:r>
              <a:rPr lang="en-US" sz="3600" b="1" dirty="0">
                <a:solidFill>
                  <a:srgbClr val="FFFF00"/>
                </a:solidFill>
                <a:cs typeface="PT Bold Heading" panose="02010400000000000000" pitchFamily="2" charset="-78"/>
              </a:rPr>
              <a:t>(D S M 5)</a:t>
            </a:r>
            <a:r>
              <a:rPr lang="ar-EG" sz="3600" b="1" dirty="0">
                <a:solidFill>
                  <a:srgbClr val="FFFF00"/>
                </a:solidFill>
                <a:cs typeface="PT Bold Heading" panose="02010400000000000000" pitchFamily="2" charset="-78"/>
              </a:rPr>
              <a:t> </a:t>
            </a:r>
            <a:r>
              <a:rPr lang="ar-EG" sz="3600" b="1" dirty="0">
                <a:cs typeface="PT Bold Heading" panose="02010400000000000000" pitchFamily="2" charset="-78"/>
              </a:rPr>
              <a:t>هي:</a:t>
            </a:r>
            <a:endParaRPr lang="en-US" sz="3600" b="1" dirty="0">
              <a:cs typeface="PT Bold Heading" panose="02010400000000000000" pitchFamily="2" charset="-78"/>
            </a:endParaRPr>
          </a:p>
          <a:p>
            <a:pPr algn="just"/>
            <a:r>
              <a:rPr lang="ar-EG" sz="3600" b="1" dirty="0">
                <a:cs typeface="PT Bold Heading" panose="02010400000000000000" pitchFamily="2" charset="-78"/>
              </a:rPr>
              <a:t>- سلوكيات تستمر مدة لا تقل عن ستة أشهر، وأن يتسبب فى المشقة الملحوظة أو مشكلات فى تفاعل الفرد مع الآخرين، وتتمثل هذه الاضطرابات فى:-</a:t>
            </a:r>
            <a:endParaRPr lang="en-US" sz="3600" b="1" dirty="0">
              <a:cs typeface="PT Bold Heading" panose="02010400000000000000" pitchFamily="2" charset="-78"/>
            </a:endParaRPr>
          </a:p>
          <a:p>
            <a:pPr algn="just"/>
            <a:r>
              <a:rPr lang="ar-EG" sz="3600" b="1" dirty="0">
                <a:cs typeface="PT Bold Heading" panose="02010400000000000000" pitchFamily="2" charset="-78"/>
              </a:rPr>
              <a:t>1- الفتيشية : التعلق الجنسي باى ادوات أو ملابس تخص الجنس الآخر إلى درجة بلوغ النشوة من جراء لمسها أو رؤيتها، وهذا عادة يكون نتيجة للكبت النفسي.</a:t>
            </a:r>
            <a:endParaRPr lang="en-US" sz="3600" b="1" dirty="0">
              <a:cs typeface="PT Bold Heading" panose="02010400000000000000" pitchFamily="2" charset="-78"/>
            </a:endParaRPr>
          </a:p>
          <a:p>
            <a:pPr algn="just"/>
            <a:r>
              <a:rPr lang="ar-EG" sz="3600" b="1" dirty="0">
                <a:cs typeface="PT Bold Heading" panose="02010400000000000000" pitchFamily="2" charset="-78"/>
              </a:rPr>
              <a:t>2- عشق الأطفال والمحارم: استخدام الاتصال الجنسى مع الأطفال غير البالغين، وتكون الإثارة الجنسية نحو الأطفال أقوى بكثير مقارنة بدرجتها إتجاه الراشدين.</a:t>
            </a:r>
            <a:endParaRPr lang="en-US" sz="3600" b="1" dirty="0">
              <a:cs typeface="PT Bold Heading" panose="02010400000000000000" pitchFamily="2" charset="-78"/>
            </a:endParaRPr>
          </a:p>
        </p:txBody>
      </p:sp>
    </p:spTree>
    <p:extLst>
      <p:ext uri="{BB962C8B-B14F-4D97-AF65-F5344CB8AC3E}">
        <p14:creationId xmlns:p14="http://schemas.microsoft.com/office/powerpoint/2010/main" val="1602628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4920"/>
            <a:ext cx="8784976" cy="6740307"/>
          </a:xfrm>
          <a:prstGeom prst="rect">
            <a:avLst/>
          </a:prstGeom>
        </p:spPr>
        <p:txBody>
          <a:bodyPr wrap="square">
            <a:spAutoFit/>
          </a:bodyPr>
          <a:lstStyle/>
          <a:p>
            <a:pPr algn="just"/>
            <a:r>
              <a:rPr lang="ar-EG" sz="3600" b="1" dirty="0" smtClean="0">
                <a:solidFill>
                  <a:srgbClr val="FFFF00"/>
                </a:solidFill>
                <a:cs typeface="PT Bold Heading" panose="02010400000000000000" pitchFamily="2" charset="-78"/>
              </a:rPr>
              <a:t>3- </a:t>
            </a:r>
            <a:r>
              <a:rPr lang="ar-EG" sz="3600" b="1" dirty="0">
                <a:solidFill>
                  <a:srgbClr val="FFFF00"/>
                </a:solidFill>
                <a:cs typeface="PT Bold Heading" panose="02010400000000000000" pitchFamily="2" charset="-78"/>
              </a:rPr>
              <a:t>التلصص: </a:t>
            </a:r>
            <a:r>
              <a:rPr lang="ar-EG" sz="3600" b="1" dirty="0">
                <a:cs typeface="PT Bold Heading" panose="02010400000000000000" pitchFamily="2" charset="-78"/>
              </a:rPr>
              <a:t>مراقبة الآخرين المطمئنين سواء العراة أو المشاركون فى نشاط جنسى.</a:t>
            </a:r>
            <a:endParaRPr lang="en-US" sz="3600" b="1" dirty="0">
              <a:cs typeface="PT Bold Heading" panose="02010400000000000000" pitchFamily="2" charset="-78"/>
            </a:endParaRPr>
          </a:p>
          <a:p>
            <a:pPr algn="just"/>
            <a:r>
              <a:rPr lang="ar-EG" sz="3600" b="1" dirty="0">
                <a:solidFill>
                  <a:srgbClr val="FFFF00"/>
                </a:solidFill>
                <a:cs typeface="PT Bold Heading" panose="02010400000000000000" pitchFamily="2" charset="-78"/>
              </a:rPr>
              <a:t>4- الاستعراء الجنسى: </a:t>
            </a:r>
            <a:r>
              <a:rPr lang="ar-EG" sz="3600" b="1" dirty="0">
                <a:cs typeface="PT Bold Heading" panose="02010400000000000000" pitchFamily="2" charset="-78"/>
              </a:rPr>
              <a:t>إظهار الاعضاء التناسلية لشخص غريب.</a:t>
            </a:r>
            <a:endParaRPr lang="en-US" sz="3600" b="1" dirty="0">
              <a:cs typeface="PT Bold Heading" panose="02010400000000000000" pitchFamily="2" charset="-78"/>
            </a:endParaRPr>
          </a:p>
          <a:p>
            <a:pPr algn="just"/>
            <a:r>
              <a:rPr lang="ar-EG" sz="3600" b="1" dirty="0">
                <a:solidFill>
                  <a:srgbClr val="FFFF00"/>
                </a:solidFill>
                <a:cs typeface="PT Bold Heading" panose="02010400000000000000" pitchFamily="2" charset="-78"/>
              </a:rPr>
              <a:t>5- التحرش الجنسى: </a:t>
            </a:r>
            <a:r>
              <a:rPr lang="ar-EG" sz="3600" b="1" dirty="0">
                <a:cs typeface="PT Bold Heading" panose="02010400000000000000" pitchFamily="2" charset="-78"/>
              </a:rPr>
              <a:t>الحصول على اللذة بمجرد الاحتكاك أو لمس مع الطرف الآخر.</a:t>
            </a:r>
            <a:endParaRPr lang="en-US" sz="3600" b="1" dirty="0">
              <a:cs typeface="PT Bold Heading" panose="02010400000000000000" pitchFamily="2" charset="-78"/>
            </a:endParaRPr>
          </a:p>
          <a:p>
            <a:pPr algn="just"/>
            <a:r>
              <a:rPr lang="ar-EG" sz="3600" b="1" dirty="0">
                <a:solidFill>
                  <a:srgbClr val="FFFF00"/>
                </a:solidFill>
                <a:cs typeface="PT Bold Heading" panose="02010400000000000000" pitchFamily="2" charset="-78"/>
              </a:rPr>
              <a:t>6- السادية: </a:t>
            </a:r>
            <a:r>
              <a:rPr lang="ar-EG" sz="3600" b="1" dirty="0">
                <a:cs typeface="PT Bold Heading" panose="02010400000000000000" pitchFamily="2" charset="-78"/>
              </a:rPr>
              <a:t>الحصول على اللذة الجنسية عن طريق إيقاع الألم والقسوة على الطرف الآخر في العملية الجنسية.</a:t>
            </a:r>
            <a:endParaRPr lang="en-US" sz="3600" b="1" dirty="0">
              <a:cs typeface="PT Bold Heading" panose="02010400000000000000" pitchFamily="2" charset="-78"/>
            </a:endParaRPr>
          </a:p>
          <a:p>
            <a:pPr algn="just"/>
            <a:r>
              <a:rPr lang="ar-EG" sz="3600" b="1" dirty="0">
                <a:solidFill>
                  <a:srgbClr val="FFFF00"/>
                </a:solidFill>
                <a:cs typeface="PT Bold Heading" panose="02010400000000000000" pitchFamily="2" charset="-78"/>
              </a:rPr>
              <a:t>7- المازوخية أو الماسوشية: </a:t>
            </a:r>
            <a:r>
              <a:rPr lang="ar-EG" sz="3600" b="1" dirty="0">
                <a:cs typeface="PT Bold Heading" panose="02010400000000000000" pitchFamily="2" charset="-78"/>
              </a:rPr>
              <a:t>وهذه على العكس تماما من السادية حيث يكون الحصول على اللذة الجنسية عن طريق الإحساس بالألم وتعذيب الذات.</a:t>
            </a:r>
            <a:endParaRPr lang="en-US" sz="3600" b="1" dirty="0">
              <a:cs typeface="PT Bold Heading" panose="02010400000000000000" pitchFamily="2" charset="-78"/>
            </a:endParaRPr>
          </a:p>
        </p:txBody>
      </p:sp>
    </p:spTree>
    <p:extLst>
      <p:ext uri="{BB962C8B-B14F-4D97-AF65-F5344CB8AC3E}">
        <p14:creationId xmlns:p14="http://schemas.microsoft.com/office/powerpoint/2010/main" val="1602628288"/>
      </p:ext>
    </p:extLst>
  </p:cSld>
  <p:clrMapOvr>
    <a:masterClrMapping/>
  </p:clrMapOvr>
</p:sld>
</file>

<file path=ppt/theme/theme1.xml><?xml version="1.0" encoding="utf-8"?>
<a:theme xmlns:a="http://schemas.openxmlformats.org/drawingml/2006/main" name="Horizo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1518</Words>
  <Application>Microsoft Office PowerPoint</Application>
  <PresentationFormat>On-screen Show (4:3)</PresentationFormat>
  <Paragraphs>93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Horizon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Ienovo</dc:creator>
  <cp:lastModifiedBy>DrMohsen</cp:lastModifiedBy>
  <cp:revision>25</cp:revision>
  <dcterms:created xsi:type="dcterms:W3CDTF">2020-03-06T19:24:55Z</dcterms:created>
  <dcterms:modified xsi:type="dcterms:W3CDTF">2020-03-20T20:04:06Z</dcterms:modified>
</cp:coreProperties>
</file>