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6" r:id="rId3"/>
    <p:sldId id="257" r:id="rId4"/>
    <p:sldId id="258" r:id="rId5"/>
    <p:sldId id="264" r:id="rId6"/>
    <p:sldId id="265" r:id="rId7"/>
    <p:sldId id="266" r:id="rId8"/>
    <p:sldId id="267" r:id="rId9"/>
    <p:sldId id="268" r:id="rId10"/>
    <p:sldId id="269" r:id="rId11"/>
    <p:sldId id="270" r:id="rId12"/>
    <p:sldId id="271"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35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4922C5-1391-4121-A295-05952A8C710D}" type="datetimeFigureOut">
              <a:rPr lang="en-US" smtClean="0"/>
              <a:t>12/30/2020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F877BA-075B-4C19-BF9D-4604336FA99C}" type="slidenum">
              <a:rPr lang="en-US" smtClean="0"/>
              <a:t>‹#›</a:t>
            </a:fld>
            <a:endParaRPr lang="en-US"/>
          </a:p>
        </p:txBody>
      </p:sp>
    </p:spTree>
    <p:extLst>
      <p:ext uri="{BB962C8B-B14F-4D97-AF65-F5344CB8AC3E}">
        <p14:creationId xmlns:p14="http://schemas.microsoft.com/office/powerpoint/2010/main" val="2497406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a:t>
            </a:fld>
            <a:endParaRPr lang="en-US"/>
          </a:p>
        </p:txBody>
      </p:sp>
    </p:spTree>
    <p:extLst>
      <p:ext uri="{BB962C8B-B14F-4D97-AF65-F5344CB8AC3E}">
        <p14:creationId xmlns:p14="http://schemas.microsoft.com/office/powerpoint/2010/main" val="3757547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10</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11</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12</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2</a:t>
            </a:fld>
            <a:endParaRPr lang="en-US"/>
          </a:p>
        </p:txBody>
      </p:sp>
    </p:spTree>
    <p:extLst>
      <p:ext uri="{BB962C8B-B14F-4D97-AF65-F5344CB8AC3E}">
        <p14:creationId xmlns:p14="http://schemas.microsoft.com/office/powerpoint/2010/main" val="2768921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3</a:t>
            </a:fld>
            <a:endParaRPr lang="en-US"/>
          </a:p>
        </p:txBody>
      </p:sp>
    </p:spTree>
    <p:extLst>
      <p:ext uri="{BB962C8B-B14F-4D97-AF65-F5344CB8AC3E}">
        <p14:creationId xmlns:p14="http://schemas.microsoft.com/office/powerpoint/2010/main" val="1032146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4</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5</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6</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7</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8</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9</a:t>
            </a:fld>
            <a:endParaRPr lang="en-US"/>
          </a:p>
        </p:txBody>
      </p:sp>
    </p:spTree>
    <p:extLst>
      <p:ext uri="{BB962C8B-B14F-4D97-AF65-F5344CB8AC3E}">
        <p14:creationId xmlns:p14="http://schemas.microsoft.com/office/powerpoint/2010/main" val="2003417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ndParaRPr>
            </a:p>
          </p:txBody>
        </p:sp>
        <p:sp>
          <p:nvSpPr>
            <p:cNvPr id="20" name="Rectangle 18"/>
            <p:cNvSpPr>
              <a:spLocks noChangeArrowheads="1"/>
            </p:cNvSpPr>
            <p:nvPr userDrawn="1"/>
          </p:nvSpPr>
          <p:spPr bwMode="hidden">
            <a:xfrm rot="39991575" flipH="1" flipV="1">
              <a:off x="5370"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grpSp>
      <p:sp>
        <p:nvSpPr>
          <p:cNvPr id="21722"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pPr lvl="0"/>
            <a:r>
              <a:rPr lang="ar-SA" noProof="0" smtClean="0"/>
              <a:t>انقر لتحرير نمط العنوان الرئيسي</a:t>
            </a:r>
          </a:p>
        </p:txBody>
      </p:sp>
      <p:sp>
        <p:nvSpPr>
          <p:cNvPr id="21723"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ar-SA" noProof="0" smtClean="0"/>
              <a:t>انقر لتحرير نمط العنوان الثانوي الرئيسي</a:t>
            </a:r>
          </a:p>
        </p:txBody>
      </p:sp>
      <p:sp>
        <p:nvSpPr>
          <p:cNvPr id="220" name="Rectangle 220"/>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221" name="Rectangle 221"/>
          <p:cNvSpPr>
            <a:spLocks noGrp="1" noChangeArrowheads="1"/>
          </p:cNvSpPr>
          <p:nvPr>
            <p:ph type="ftr" sz="quarter" idx="11"/>
          </p:nvPr>
        </p:nvSpPr>
        <p:spPr>
          <a:xfrm>
            <a:off x="3124200" y="6248400"/>
            <a:ext cx="2895600" cy="457200"/>
          </a:xfrm>
        </p:spPr>
        <p:txBody>
          <a:bodyPr/>
          <a:lstStyle>
            <a:lvl1pPr>
              <a:defRPr/>
            </a:lvl1pPr>
          </a:lstStyle>
          <a:p>
            <a:pPr>
              <a:defRPr/>
            </a:pPr>
            <a:endParaRPr lang="en-US">
              <a:solidFill>
                <a:srgbClr val="FFFFFF"/>
              </a:solidFill>
            </a:endParaRPr>
          </a:p>
        </p:txBody>
      </p:sp>
      <p:sp>
        <p:nvSpPr>
          <p:cNvPr id="222" name="Rectangle 222"/>
          <p:cNvSpPr>
            <a:spLocks noGrp="1" noChangeArrowheads="1"/>
          </p:cNvSpPr>
          <p:nvPr>
            <p:ph type="sldNum" sz="quarter" idx="12"/>
          </p:nvPr>
        </p:nvSpPr>
        <p:spPr/>
        <p:txBody>
          <a:bodyPr/>
          <a:lstStyle>
            <a:lvl1pPr>
              <a:defRPr/>
            </a:lvl1pPr>
          </a:lstStyle>
          <a:p>
            <a:pPr>
              <a:defRPr/>
            </a:pPr>
            <a:fld id="{86E5E8D6-A30F-4948-86BE-B5F90E4FDAEF}"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85858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28191580-9530-475E-B7DE-F2FE6980730A}"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361676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18"/>
          <p:cNvSpPr>
            <a:spLocks noGrp="1" noChangeArrowheads="1"/>
          </p:cNvSpPr>
          <p:nvPr>
            <p:ph type="sldNum" sz="quarter" idx="10"/>
          </p:nvPr>
        </p:nvSpPr>
        <p:spPr>
          <a:ln/>
        </p:spPr>
        <p:txBody>
          <a:bodyPr/>
          <a:lstStyle>
            <a:lvl1pPr>
              <a:defRPr/>
            </a:lvl1pPr>
          </a:lstStyle>
          <a:p>
            <a:pPr>
              <a:defRPr/>
            </a:pPr>
            <a:fld id="{6A1BF04F-4FA9-4E43-9879-01325A0EFE41}"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184272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Rectangle 218"/>
          <p:cNvSpPr>
            <a:spLocks noGrp="1" noChangeArrowheads="1"/>
          </p:cNvSpPr>
          <p:nvPr>
            <p:ph type="sldNum" sz="quarter" idx="10"/>
          </p:nvPr>
        </p:nvSpPr>
        <p:spPr>
          <a:ln/>
        </p:spPr>
        <p:txBody>
          <a:bodyPr/>
          <a:lstStyle>
            <a:lvl1pPr>
              <a:defRPr/>
            </a:lvl1pPr>
          </a:lstStyle>
          <a:p>
            <a:pPr>
              <a:defRPr/>
            </a:pPr>
            <a:fld id="{6752A25E-F4C4-4A95-B879-5C912EE74B88}"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190369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Rectangle 218"/>
          <p:cNvSpPr>
            <a:spLocks noGrp="1" noChangeArrowheads="1"/>
          </p:cNvSpPr>
          <p:nvPr>
            <p:ph type="sldNum" sz="quarter" idx="10"/>
          </p:nvPr>
        </p:nvSpPr>
        <p:spPr>
          <a:ln/>
        </p:spPr>
        <p:txBody>
          <a:bodyPr/>
          <a:lstStyle>
            <a:lvl1pPr>
              <a:defRPr/>
            </a:lvl1pPr>
          </a:lstStyle>
          <a:p>
            <a:pPr>
              <a:defRPr/>
            </a:pPr>
            <a:fld id="{316AB0EE-FFFD-4E2C-9B5B-738FA8D13E86}" type="slidenum">
              <a:rPr lang="ar-SA">
                <a:solidFill>
                  <a:srgbClr val="FFFFFF"/>
                </a:solidFill>
              </a:rPr>
              <a:pPr>
                <a:defRPr/>
              </a:pPr>
              <a:t>‹#›</a:t>
            </a:fld>
            <a:endParaRPr lang="en-US">
              <a:solidFill>
                <a:srgbClr val="FFFFFF"/>
              </a:solidFill>
            </a:endParaRPr>
          </a:p>
        </p:txBody>
      </p:sp>
      <p:sp>
        <p:nvSpPr>
          <p:cNvPr id="8"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9"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661077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Rectangle 218"/>
          <p:cNvSpPr>
            <a:spLocks noGrp="1" noChangeArrowheads="1"/>
          </p:cNvSpPr>
          <p:nvPr>
            <p:ph type="sldNum" sz="quarter" idx="10"/>
          </p:nvPr>
        </p:nvSpPr>
        <p:spPr>
          <a:ln/>
        </p:spPr>
        <p:txBody>
          <a:bodyPr/>
          <a:lstStyle>
            <a:lvl1pPr>
              <a:defRPr/>
            </a:lvl1pPr>
          </a:lstStyle>
          <a:p>
            <a:pPr>
              <a:defRPr/>
            </a:pPr>
            <a:fld id="{992EAFA0-7B17-43EB-826D-7B4C7E275B2B}" type="slidenum">
              <a:rPr lang="ar-SA">
                <a:solidFill>
                  <a:srgbClr val="FFFFFF"/>
                </a:solidFill>
              </a:rPr>
              <a:pPr>
                <a:defRPr/>
              </a:pPr>
              <a:t>‹#›</a:t>
            </a:fld>
            <a:endParaRPr lang="en-US">
              <a:solidFill>
                <a:srgbClr val="FFFFFF"/>
              </a:solidFill>
            </a:endParaRPr>
          </a:p>
        </p:txBody>
      </p:sp>
      <p:sp>
        <p:nvSpPr>
          <p:cNvPr id="4"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5"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5179267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76C45396-44CB-448E-9B7C-80AFB18F9590}" type="slidenum">
              <a:rPr lang="ar-SA">
                <a:solidFill>
                  <a:srgbClr val="FFFFFF"/>
                </a:solidFill>
              </a:rPr>
              <a:pPr>
                <a:defRPr/>
              </a:pPr>
              <a:t>‹#›</a:t>
            </a:fld>
            <a:endParaRPr lang="en-US">
              <a:solidFill>
                <a:srgbClr val="FFFFFF"/>
              </a:solidFill>
            </a:endParaRPr>
          </a:p>
        </p:txBody>
      </p:sp>
      <p:sp>
        <p:nvSpPr>
          <p:cNvPr id="3"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4"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732669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FA3EF9B8-0F48-40D8-9D34-9A4B845A744C}"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23175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797D5C09-BFDF-4833-84AC-D45AD3E5B1C1}"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2817613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7752AFDB-368B-451E-A8F3-DF6B34AE301E}"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9727942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062D479E-FBBD-4B45-AFA4-97645AF0844F}"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4534816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EG"/>
          </a:p>
        </p:txBody>
      </p:sp>
      <p:sp>
        <p:nvSpPr>
          <p:cNvPr id="3" name="SmartArt Placeholder 2"/>
          <p:cNvSpPr>
            <a:spLocks noGrp="1"/>
          </p:cNvSpPr>
          <p:nvPr>
            <p:ph type="dgm" idx="1"/>
          </p:nvPr>
        </p:nvSpPr>
        <p:spPr>
          <a:xfrm>
            <a:off x="457200" y="1600200"/>
            <a:ext cx="8229600" cy="4533900"/>
          </a:xfrm>
        </p:spPr>
        <p:txBody>
          <a:bodyPr/>
          <a:lstStyle/>
          <a:p>
            <a:pPr lvl="0"/>
            <a:endParaRPr lang="ar-EG" noProof="0" smtClean="0"/>
          </a:p>
        </p:txBody>
      </p:sp>
      <p:sp>
        <p:nvSpPr>
          <p:cNvPr id="4" name="Rectangle 218"/>
          <p:cNvSpPr>
            <a:spLocks noGrp="1" noChangeArrowheads="1"/>
          </p:cNvSpPr>
          <p:nvPr>
            <p:ph type="sldNum" sz="quarter" idx="10"/>
          </p:nvPr>
        </p:nvSpPr>
        <p:spPr>
          <a:ln/>
        </p:spPr>
        <p:txBody>
          <a:bodyPr/>
          <a:lstStyle>
            <a:lvl1pPr>
              <a:defRPr/>
            </a:lvl1pPr>
          </a:lstStyle>
          <a:p>
            <a:pPr>
              <a:defRPr/>
            </a:pPr>
            <a:fld id="{FCAE5288-FCC2-4806-B86F-61EAECFFAA1A}"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227302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496888" y="1308100"/>
            <a:ext cx="10429876" cy="5908675"/>
            <a:chOff x="-313" y="824"/>
            <a:chExt cx="6570" cy="3722"/>
          </a:xfrm>
        </p:grpSpPr>
        <p:sp>
          <p:nvSpPr>
            <p:cNvPr id="20483"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4"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5"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6"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7"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8"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9"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0"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1"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2"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3"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4"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5"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6"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7"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8"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9"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0"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1"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2"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3"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4"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5"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6"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7"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8"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9"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0"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1"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2"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3"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4"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5"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6"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7"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8"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9"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0"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1"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2"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3"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4"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5"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6"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7"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8"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9"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0"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1"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2"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3"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4"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5"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6"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7"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8"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9"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0"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1"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2"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3"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4"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5"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6"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7"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8"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9"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0"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1"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2"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3"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4"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5"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6"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7"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8"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9"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0"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1"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2"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3"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4"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5"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6"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7"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8"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9"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0"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1"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2"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3"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4"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5"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6"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7"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8"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9"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0"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1"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2"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3"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4"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5"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6"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7"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8"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9"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0"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1"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2"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3"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4"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5"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6"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7"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8"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9"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0"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1"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2"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3"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4"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5"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6"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7"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8"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9"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0"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1"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2"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3"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4"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5"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6"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7"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8"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9"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0"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1"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2"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3"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4"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5"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6"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7"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8"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9"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0"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1"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2"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3"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4"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5"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6"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7"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8"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9"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0"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1"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2"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3"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4"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5"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6"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7"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8"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9"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0"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1"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2"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3"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4"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5"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6"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7"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8"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9"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0"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1"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2"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3"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4"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5"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6"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7"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8"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9"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0"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1"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2"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3"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4"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5"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6"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7"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8"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9"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0"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1"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2"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3"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4"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5"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6"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7"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8"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9"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0"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1"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2"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3"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4"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5"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6"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7"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grpSp>
      <p:sp>
        <p:nvSpPr>
          <p:cNvPr id="20698" name="Rectangle 218"/>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pPr algn="r" fontAlgn="base">
              <a:spcBef>
                <a:spcPct val="0"/>
              </a:spcBef>
              <a:spcAft>
                <a:spcPct val="0"/>
              </a:spcAft>
              <a:defRPr/>
            </a:pPr>
            <a:fld id="{4442366B-77F5-4DB6-A230-60CE9F3F3CDF}" type="slidenum">
              <a:rPr lang="ar-SA">
                <a:solidFill>
                  <a:srgbClr val="FFFFFF"/>
                </a:solidFill>
              </a:rPr>
              <a:pPr algn="r" fontAlgn="base">
                <a:spcBef>
                  <a:spcPct val="0"/>
                </a:spcBef>
                <a:spcAft>
                  <a:spcPct val="0"/>
                </a:spcAft>
                <a:defRPr/>
              </a:pPr>
              <a:t>‹#›</a:t>
            </a:fld>
            <a:endParaRPr lang="en-US">
              <a:solidFill>
                <a:srgbClr val="FFFFFF"/>
              </a:solidFill>
            </a:endParaRPr>
          </a:p>
        </p:txBody>
      </p:sp>
      <p:sp>
        <p:nvSpPr>
          <p:cNvPr id="20699" name="Rectangle 2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20700" name="Rectangle 220"/>
          <p:cNvSpPr>
            <a:spLocks noGrp="1" noChangeArrowheads="1"/>
          </p:cNvSpPr>
          <p:nvPr>
            <p:ph type="ftr" sz="quarter" idx="3"/>
          </p:nvPr>
        </p:nvSpPr>
        <p:spPr bwMode="auto">
          <a:xfrm>
            <a:off x="31242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20701" name="Rectangle 221"/>
          <p:cNvSpPr>
            <a:spLocks noGrp="1" noChangeArrowheads="1"/>
          </p:cNvSpPr>
          <p:nvPr>
            <p:ph type="body" idx="1"/>
          </p:nvPr>
        </p:nvSpPr>
        <p:spPr bwMode="auto">
          <a:xfrm>
            <a:off x="457200" y="1600200"/>
            <a:ext cx="8229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0702" name="Rectangle 22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Tree>
    <p:extLst>
      <p:ext uri="{BB962C8B-B14F-4D97-AF65-F5344CB8AC3E}">
        <p14:creationId xmlns:p14="http://schemas.microsoft.com/office/powerpoint/2010/main" val="390567877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EG"/>
          </a:p>
        </p:txBody>
      </p:sp>
      <p:sp>
        <p:nvSpPr>
          <p:cNvPr id="3" name="Subtitle 2"/>
          <p:cNvSpPr>
            <a:spLocks noGrp="1"/>
          </p:cNvSpPr>
          <p:nvPr>
            <p:ph type="subTitle" idx="1"/>
          </p:nvPr>
        </p:nvSpPr>
        <p:spPr/>
        <p:txBody>
          <a:bodyPr/>
          <a:lstStyle/>
          <a:p>
            <a:endParaRPr lang="ar-EG"/>
          </a:p>
        </p:txBody>
      </p:sp>
      <p:pic>
        <p:nvPicPr>
          <p:cNvPr id="1026" name="Picture 2" descr="C:\Users\user\Desktop\PHOTO-2020-03-18-00-55-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0"/>
            <a:ext cx="10625138"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1086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err="1"/>
              <a:t>كانط</a:t>
            </a:r>
            <a:r>
              <a:rPr lang="ar-EG" sz="2800" b="1" dirty="0"/>
              <a:t> يدّعي ان الرياضيات والعلوم الطبيعية والميتافيزيقا تعتمد على افتراضات قبلية تركيبية، وهي افتراضات ضرورية ولكنها ليست صحيحة في جميع الحالات، وهي يمكن معرفتها قبل التجربة. وبما ان الرياضيات والعلوم الطبيعية الصرفة هي علوم </a:t>
            </a:r>
            <a:r>
              <a:rPr lang="ar-EG" sz="2800" b="1" dirty="0" err="1"/>
              <a:t>متأسسة</a:t>
            </a:r>
            <a:r>
              <a:rPr lang="ar-EG" sz="2800" b="1" dirty="0"/>
              <a:t> جيدا، هو يقترح اختبار الكيفية التي تكون فيها حقائقها التركيبية قبلية بأمل ان يساعد هذا الاختبار في إلقاء الضوء على امكانية ان تكون الميتافيزيقا علما.</a:t>
            </a:r>
          </a:p>
          <a:p>
            <a:pPr algn="just"/>
            <a:r>
              <a:rPr lang="ar-EG" sz="2800" b="1" dirty="0"/>
              <a:t>وحول مبدأ السببية "لكل حادث سبب" يرى </a:t>
            </a:r>
            <a:r>
              <a:rPr lang="ar-EG" sz="2800" b="1" dirty="0" err="1"/>
              <a:t>كانط</a:t>
            </a:r>
            <a:r>
              <a:rPr lang="ar-EG" sz="2800" b="1" dirty="0"/>
              <a:t> انه لا يمكن اثباته بالتجربة، لكن التجربة مستحيلة بدونه لأن مبدأ السببية ليس مبدأً علميا وانما </a:t>
            </a:r>
            <a:r>
              <a:rPr lang="ar-EG" sz="2800" b="1" dirty="0" err="1"/>
              <a:t>مابعد</a:t>
            </a:r>
            <a:r>
              <a:rPr lang="ar-EG" sz="2800" b="1" dirty="0"/>
              <a:t> علمي يجعل الملاحظة التجريبية ممكنة، فهو يصف الطريقة التي يجب ان ينظّم بها الذهن وعيه الداخلي. يقول </a:t>
            </a:r>
            <a:r>
              <a:rPr lang="ar-EG" sz="2800" b="1" dirty="0" err="1"/>
              <a:t>كانط</a:t>
            </a:r>
            <a:r>
              <a:rPr lang="ar-EG" sz="2800" b="1" dirty="0"/>
              <a:t> ان النظريات السابقة لا يمكنها توضيح نوع الاحكام او التجربة التي لدينا لأن تلك النظريات اهتمت فقط بنتائج تفاعل الذهن مع العالم وليس بطبيعة مساهمات الذهن. ابتكار </a:t>
            </a:r>
            <a:r>
              <a:rPr lang="ar-EG" sz="2800" b="1" dirty="0" err="1"/>
              <a:t>كانط</a:t>
            </a:r>
            <a:r>
              <a:rPr lang="ar-EG" sz="2800" b="1" dirty="0"/>
              <a:t> هو توظيف ما يسميه بالحجة </a:t>
            </a:r>
            <a:r>
              <a:rPr lang="ar-EG" sz="2800" b="1" dirty="0" err="1"/>
              <a:t>المفاهيمية</a:t>
            </a:r>
            <a:r>
              <a:rPr lang="ar-EG" sz="2800" b="1" dirty="0"/>
              <a:t> لإثبات الادعاءات القبلية التركيبية، وهي الادعاءات التي تعطي الامكانية والشرعية للميتافيزيقا</a:t>
            </a:r>
            <a:r>
              <a:rPr lang="ar-EG" sz="2800" b="1" dirty="0" smtClean="0"/>
              <a:t>.</a:t>
            </a:r>
            <a:endParaRPr lang="ar-EG" sz="28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10</a:t>
            </a:fld>
            <a:endParaRPr lang="en-US">
              <a:solidFill>
                <a:srgbClr val="FFFFFF"/>
              </a:solidFill>
            </a:endParaRPr>
          </a:p>
        </p:txBody>
      </p:sp>
    </p:spTree>
    <p:extLst>
      <p:ext uri="{BB962C8B-B14F-4D97-AF65-F5344CB8AC3E}">
        <p14:creationId xmlns:p14="http://schemas.microsoft.com/office/powerpoint/2010/main" val="2294509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يرى </a:t>
            </a:r>
            <a:r>
              <a:rPr lang="ar-EG" sz="2800" b="1" dirty="0" err="1"/>
              <a:t>كانط</a:t>
            </a:r>
            <a:r>
              <a:rPr lang="ar-EG" sz="2800" b="1" dirty="0"/>
              <a:t> ان الميتافيزيقا هي ممكنة بفضل البداهة الخالصة لقدرتنا الحسية. المكان والزمان ليسا اشياء بذاتهما نراهما بالتجربة، وانما هما بداهتان خالصتان تساعداننا في بناء احساساتنا. الهندسة تأتي من بداهتنا الخالصة في المكان، والرياضيات تأتي من بداهتنا الخالصة للزمان – مفهومنا عن الأعداد يُبنى من اللحظات المتعاقبة في مفهومنا للزمن. العلوم الطبيعية الصرفة هي ممكنة بفضل المفاهيم الخالصة لمقدرتنا على الفهم. </a:t>
            </a:r>
            <a:r>
              <a:rPr lang="ar-EG" sz="2800" b="1" dirty="0" err="1"/>
              <a:t>كانط</a:t>
            </a:r>
            <a:r>
              <a:rPr lang="ar-EG" sz="2800" b="1" dirty="0"/>
              <a:t> يميز بين "احكام التصور" التي ترتكز على احاسيس موضوعية، و"احكام التجربة" التي تحاول وضع حقائق ضرورية ذاتية من التجربة. العلوم كمجموعة معارف موضوعية تكون ممكنة فقط عندما ننظر للطبيعة وهي توجّه ذاتها وفق قوانين موضوعية منتظمة. هذه القوانين مثل "كل نتيجة لها سبب" هي مفاهيم لفهمنا تماما مثلما الزمان والمكان هما بداهة لحساسيتنا. نحن لا نستطيع معرفة اي شيء حول الاشياء بذاتها لكن الظهور او التجلّي الذي يشكل تجربتنا هو الذي يتبع هذه القوانين. </a:t>
            </a:r>
            <a:r>
              <a:rPr lang="ar-EG" sz="2800" b="1" dirty="0" err="1"/>
              <a:t>كانط</a:t>
            </a:r>
            <a:r>
              <a:rPr lang="ar-EG" sz="2800" b="1" dirty="0"/>
              <a:t> يضع قائمة معقدة من الأصناف يبيّن فيها الطريقة التي تتشكّل فيها التجربة من المفاهيم الخالصة للفهم</a:t>
            </a:r>
            <a:r>
              <a:rPr lang="ar-EG" sz="2800" b="1" dirty="0" smtClean="0"/>
              <a:t>.</a:t>
            </a:r>
            <a:endParaRPr lang="ar-EG" sz="28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11</a:t>
            </a:fld>
            <a:endParaRPr lang="en-US">
              <a:solidFill>
                <a:srgbClr val="FFFFFF"/>
              </a:solidFill>
            </a:endParaRPr>
          </a:p>
        </p:txBody>
      </p:sp>
    </p:spTree>
    <p:extLst>
      <p:ext uri="{BB962C8B-B14F-4D97-AF65-F5344CB8AC3E}">
        <p14:creationId xmlns:p14="http://schemas.microsoft.com/office/powerpoint/2010/main" val="2294509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الميتافيزيقا تثق بمقدرة العقل التي لا علاقة لها بالتجربة. في سعيه للكمال، يطمح العقل لمعرفة الاشياء في ذاتها، ويطبّق بشكل خاطئ مفاهيم الفهم على مسائل خارج التجربة. </a:t>
            </a:r>
            <a:r>
              <a:rPr lang="ar-EG" sz="2800" b="1" dirty="0" err="1"/>
              <a:t>كانط</a:t>
            </a:r>
            <a:r>
              <a:rPr lang="ar-EG" sz="2800" b="1" dirty="0"/>
              <a:t> يصنف "افكار العقل" الى ثلاثة انواع: </a:t>
            </a:r>
            <a:r>
              <a:rPr lang="ar-EG" sz="2800" b="1" dirty="0" err="1"/>
              <a:t>سايكولوجية</a:t>
            </a:r>
            <a:r>
              <a:rPr lang="ar-EG" sz="2800" b="1" dirty="0"/>
              <a:t>، التي تتعامل مع افكارنا عن الجوهر والروح، </a:t>
            </a:r>
            <a:r>
              <a:rPr lang="ar-EG" sz="2800" b="1" dirty="0" err="1"/>
              <a:t>وكوسمولوجية</a:t>
            </a:r>
            <a:r>
              <a:rPr lang="ar-EG" sz="2800" b="1" dirty="0"/>
              <a:t>، تعطي اهمية لأربعة انواع من التناقضات المرتكزة على التفكير السببي، </a:t>
            </a:r>
            <a:r>
              <a:rPr lang="ar-EG" sz="2800" b="1" dirty="0" err="1"/>
              <a:t>وثيولوجية</a:t>
            </a:r>
            <a:r>
              <a:rPr lang="ar-EG" sz="2800" b="1" dirty="0"/>
              <a:t> تتعامل مع افكارنا عن الله. في كل حالة، يرى </a:t>
            </a:r>
            <a:r>
              <a:rPr lang="ar-EG" sz="2800" b="1" dirty="0" err="1"/>
              <a:t>كانط</a:t>
            </a:r>
            <a:r>
              <a:rPr lang="ar-EG" sz="2800" b="1" dirty="0"/>
              <a:t> ان العقل يتجاوز حدوده ويحاول عمل ادّعاءات حول الاشياء بذاتها، وهي تلتبس عادة مع الظهور.</a:t>
            </a:r>
          </a:p>
          <a:p>
            <a:pPr algn="just"/>
            <a:r>
              <a:rPr lang="ar-EG" sz="2800" b="1" dirty="0"/>
              <a:t>الميتافيزيقا تختلف عن الرياضيات او العلوم لأن ما تبلغهُ يتجاوز قدراتها. انها تطمح لمعرفة ما لا تستطيع معرفته. حين يجد العقل نفسه يتمدد، فهو ايضا يستكشف مداه الكامل وامكانية المعرفة الانسانية. ومع ان العقل لا يستطيع ابلاغنا اي شيء حول الاشياء بذاتها، فهو يمكن استخدامه </a:t>
            </a:r>
            <a:r>
              <a:rPr lang="ar-EG" sz="2800" b="1" dirty="0" err="1"/>
              <a:t>لإختبار</a:t>
            </a:r>
            <a:r>
              <a:rPr lang="ar-EG" sz="2800" b="1" dirty="0"/>
              <a:t> قدراتنا. </a:t>
            </a:r>
            <a:r>
              <a:rPr lang="ar-EG" sz="2800" b="1" dirty="0" err="1"/>
              <a:t>كانط</a:t>
            </a:r>
            <a:r>
              <a:rPr lang="ar-EG" sz="2800" b="1" dirty="0"/>
              <a:t> يعيد تعريف الميتافيزيقا كـ "نقد". في محاولة لاختبار الكيفية التي تُبنى وتُبرّر بها معرفتنا.</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12</a:t>
            </a:fld>
            <a:endParaRPr lang="en-US">
              <a:solidFill>
                <a:srgbClr val="FFFFFF"/>
              </a:solidFill>
            </a:endParaRPr>
          </a:p>
        </p:txBody>
      </p:sp>
    </p:spTree>
    <p:extLst>
      <p:ext uri="{BB962C8B-B14F-4D97-AF65-F5344CB8AC3E}">
        <p14:creationId xmlns:p14="http://schemas.microsoft.com/office/powerpoint/2010/main" val="2294509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143375"/>
            <a:ext cx="9144000" cy="2714625"/>
          </a:xfrm>
          <a:solidFill>
            <a:srgbClr val="002060"/>
          </a:solidFill>
        </p:spPr>
        <p:txBody>
          <a:bodyPr>
            <a:normAutofit/>
          </a:bodyPr>
          <a:lstStyle/>
          <a:p>
            <a:pPr eaLnBrk="1" hangingPunct="1">
              <a:defRPr/>
            </a:pPr>
            <a:r>
              <a:rPr lang="ar-EG" b="1" dirty="0" smtClean="0">
                <a:solidFill>
                  <a:srgbClr val="FFFF00"/>
                </a:solidFill>
              </a:rPr>
              <a:t>اعداد</a:t>
            </a:r>
          </a:p>
          <a:p>
            <a:pPr eaLnBrk="1" hangingPunct="1">
              <a:defRPr/>
            </a:pPr>
            <a:r>
              <a:rPr lang="ar-EG" b="1" dirty="0" smtClean="0">
                <a:solidFill>
                  <a:srgbClr val="FFFF00"/>
                </a:solidFill>
              </a:rPr>
              <a:t>الأستاذ الدكتور</a:t>
            </a:r>
          </a:p>
          <a:p>
            <a:pPr eaLnBrk="1" hangingPunct="1">
              <a:defRPr/>
            </a:pPr>
            <a:r>
              <a:rPr lang="ar-EG" b="1" dirty="0" smtClean="0">
                <a:solidFill>
                  <a:srgbClr val="FFFF00"/>
                </a:solidFill>
              </a:rPr>
              <a:t>عبدالقادر البحراوي</a:t>
            </a:r>
          </a:p>
        </p:txBody>
      </p:sp>
      <p:pic>
        <p:nvPicPr>
          <p:cNvPr id="4099" name="Picture 2" descr="مراحل التخطيط الاستراتيجي"/>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57200"/>
            <a:ext cx="48006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928688" y="3124200"/>
            <a:ext cx="74295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fontAlgn="base">
              <a:spcBef>
                <a:spcPct val="0"/>
              </a:spcBef>
              <a:spcAft>
                <a:spcPct val="0"/>
              </a:spcAft>
            </a:pPr>
            <a:r>
              <a:rPr lang="ar-EG" sz="3600" b="1">
                <a:solidFill>
                  <a:srgbClr val="FF0000"/>
                </a:solidFill>
              </a:rPr>
              <a:t>الميتافيزيقا </a:t>
            </a:r>
            <a:r>
              <a:rPr lang="ar-EG" sz="3600" b="1" smtClean="0">
                <a:solidFill>
                  <a:srgbClr val="FF0000"/>
                </a:solidFill>
              </a:rPr>
              <a:t>(8)</a:t>
            </a:r>
            <a:endParaRPr lang="ar-EG" sz="3600" b="1" dirty="0" smtClean="0">
              <a:solidFill>
                <a:srgbClr val="FF0000"/>
              </a:solidFill>
            </a:endParaRPr>
          </a:p>
        </p:txBody>
      </p:sp>
    </p:spTree>
    <p:extLst>
      <p:ext uri="{BB962C8B-B14F-4D97-AF65-F5344CB8AC3E}">
        <p14:creationId xmlns:p14="http://schemas.microsoft.com/office/powerpoint/2010/main" val="3482601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3200"/>
            <a:ext cx="8229600" cy="2362200"/>
          </a:xfrm>
        </p:spPr>
        <p:txBody>
          <a:bodyPr/>
          <a:lstStyle/>
          <a:p>
            <a:pPr>
              <a:spcAft>
                <a:spcPts val="0"/>
              </a:spcAft>
            </a:pPr>
            <a:r>
              <a:rPr lang="ar-SA" b="1" dirty="0" smtClean="0">
                <a:effectLst/>
                <a:latin typeface="Times New Roman"/>
                <a:ea typeface="Times New Roman"/>
              </a:rPr>
              <a:t> </a:t>
            </a:r>
            <a:endParaRPr lang="en-US" sz="2000" dirty="0" smtClean="0">
              <a:effectLst/>
              <a:latin typeface="Times New Roman"/>
              <a:ea typeface="Times New Roman"/>
            </a:endParaRPr>
          </a:p>
          <a:p>
            <a:pPr algn="ctr">
              <a:spcAft>
                <a:spcPts val="0"/>
              </a:spcAft>
            </a:pPr>
            <a:r>
              <a:rPr lang="ar-EG" sz="5400" b="1" dirty="0">
                <a:effectLst/>
                <a:latin typeface="Times New Roman"/>
                <a:ea typeface="Times New Roman"/>
              </a:rPr>
              <a:t>الميتافيزيقا عند </a:t>
            </a:r>
            <a:r>
              <a:rPr lang="ar-EG" sz="5400" b="1" dirty="0" err="1">
                <a:effectLst/>
                <a:latin typeface="Times New Roman"/>
                <a:ea typeface="Times New Roman"/>
              </a:rPr>
              <a:t>كانط</a:t>
            </a:r>
            <a:endParaRPr lang="ar-EG"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3</a:t>
            </a:fld>
            <a:endParaRPr lang="en-US">
              <a:solidFill>
                <a:srgbClr val="FFFFFF"/>
              </a:solidFill>
            </a:endParaRPr>
          </a:p>
        </p:txBody>
      </p:sp>
    </p:spTree>
    <p:extLst>
      <p:ext uri="{BB962C8B-B14F-4D97-AF65-F5344CB8AC3E}">
        <p14:creationId xmlns:p14="http://schemas.microsoft.com/office/powerpoint/2010/main" val="2281209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smtClean="0"/>
              <a:t>ايمانويل كانت أو إيمانويل </a:t>
            </a:r>
            <a:r>
              <a:rPr lang="ar-EG" sz="2800" b="1" dirty="0" err="1" smtClean="0"/>
              <a:t>كانط</a:t>
            </a:r>
            <a:r>
              <a:rPr lang="ar-EG" sz="2800" b="1" dirty="0" smtClean="0"/>
              <a:t> (بالألمانية: </a:t>
            </a:r>
            <a:r>
              <a:rPr lang="en-US" sz="2800" b="1" dirty="0" smtClean="0"/>
              <a:t>Immanuel Kant)  </a:t>
            </a:r>
            <a:r>
              <a:rPr lang="ar-EG" sz="2800" b="1" dirty="0" smtClean="0"/>
              <a:t>فيلسوف ألماني من القرن الثامن عشر (1724 - 1804).</a:t>
            </a:r>
          </a:p>
          <a:p>
            <a:pPr algn="just"/>
            <a:r>
              <a:rPr lang="ar-EG" sz="2800" b="1" dirty="0" smtClean="0"/>
              <a:t>ولد " </a:t>
            </a:r>
            <a:r>
              <a:rPr lang="ar-EG" sz="2800" b="1" dirty="0" err="1" smtClean="0"/>
              <a:t>كانط</a:t>
            </a:r>
            <a:r>
              <a:rPr lang="ar-EG" sz="2800" b="1" dirty="0" smtClean="0"/>
              <a:t> " في مدينة " </a:t>
            </a:r>
            <a:r>
              <a:rPr lang="ar-EG" sz="2800" b="1" dirty="0" err="1" smtClean="0"/>
              <a:t>كونجسبرغ</a:t>
            </a:r>
            <a:r>
              <a:rPr lang="ar-EG" sz="2800" b="1" dirty="0" smtClean="0"/>
              <a:t> " الألمانية عاصمة بروسيا 1724 م في عائلة </a:t>
            </a:r>
            <a:r>
              <a:rPr lang="ar-EG" sz="2800" b="1" dirty="0" err="1" smtClean="0"/>
              <a:t>فقيرة.كان</a:t>
            </a:r>
            <a:r>
              <a:rPr lang="ar-EG" sz="2800" b="1" dirty="0" smtClean="0"/>
              <a:t> والده يمارس صناعة السروج، من " أصل اسكتلندي ، و أمه امرأة دين صالحة مما دعاها إلى تسجيل ابنها " بمعهد فردريك " الذي بقي فيه لمدة ثمان سنوات قاسية </a:t>
            </a:r>
            <a:r>
              <a:rPr lang="ar-EG" sz="2800" b="1" dirty="0" err="1" smtClean="0"/>
              <a:t>وعنيفه</a:t>
            </a:r>
            <a:r>
              <a:rPr lang="ar-EG" sz="2800" b="1" dirty="0" smtClean="0"/>
              <a:t> يصفها " </a:t>
            </a:r>
            <a:r>
              <a:rPr lang="ar-EG" sz="2800" b="1" dirty="0" err="1" smtClean="0"/>
              <a:t>كانط</a:t>
            </a:r>
            <a:r>
              <a:rPr lang="ar-EG" sz="2800" b="1" dirty="0" smtClean="0"/>
              <a:t> " بقوله " إن الخوف والرعدة يغلبانه حين يتذكر تلك </a:t>
            </a:r>
            <a:r>
              <a:rPr lang="ar-EG" sz="2800" b="1" dirty="0" err="1" smtClean="0"/>
              <a:t>الأيام".ماتت</a:t>
            </a:r>
            <a:r>
              <a:rPr lang="ar-EG" sz="2800" b="1" dirty="0" smtClean="0"/>
              <a:t> أمه وهو في " الثالثة عشرة " من العمر وتوفي والده حين كان عمره " اثنتين وعشرين " سنة مما يعني تحمله لجزء من مصاريف أسرته </a:t>
            </a:r>
            <a:r>
              <a:rPr lang="ar-EG" sz="2800" b="1" dirty="0" err="1" smtClean="0"/>
              <a:t>وإعالتهم.يفسر</a:t>
            </a:r>
            <a:r>
              <a:rPr lang="ar-EG" sz="2800" b="1" dirty="0" smtClean="0"/>
              <a:t> البعض بهذه النشأة القاسية أنها سبب في الصرامة والجدية </a:t>
            </a:r>
            <a:r>
              <a:rPr lang="ar-EG" sz="2800" b="1" dirty="0" err="1" smtClean="0"/>
              <a:t>والإجتهاد</a:t>
            </a:r>
            <a:r>
              <a:rPr lang="ar-EG" sz="2800" b="1" dirty="0" smtClean="0"/>
              <a:t> التي كانت إحدى سمات هذا الفيلسوف التحق بعد ذلك بجامعة المدينة في 1740 م، درس فيها الفلسفة والرياضيات وعلم أصول الدين والفيزياء ثم اضطرته ظروفه المادية الصعبة إلى طلب الرزق من " مهنة التدريس "</a:t>
            </a:r>
            <a:endParaRPr lang="ar-EG" sz="28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4</a:t>
            </a:fld>
            <a:endParaRPr lang="en-US">
              <a:solidFill>
                <a:srgbClr val="FFFFFF"/>
              </a:solidFill>
            </a:endParaRPr>
          </a:p>
        </p:txBody>
      </p:sp>
    </p:spTree>
    <p:extLst>
      <p:ext uri="{BB962C8B-B14F-4D97-AF65-F5344CB8AC3E}">
        <p14:creationId xmlns:p14="http://schemas.microsoft.com/office/powerpoint/2010/main" val="1683815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b="1" dirty="0"/>
              <a:t>تابع دراسته في حتى حصل في عام 1755 حصل على " شهادة الماجستير " وعمل مدرسا في الجامعة التي تخرج </a:t>
            </a:r>
            <a:r>
              <a:rPr lang="ar-EG" b="1" dirty="0" err="1"/>
              <a:t>منها،بعد</a:t>
            </a:r>
            <a:r>
              <a:rPr lang="ar-EG" b="1" dirty="0"/>
              <a:t> ذلك حصل على "درجة الدكتوراه في الفلسفة " سنة 1755 م تولى "عمادة كلية الآداب "خمس مرات وكان" مديرا للجامعة " مرتين وفي هذه الفترة أصدر أهم الأعمال الفلسفية " كنقد العقل الخالص " و " نقد العقل العملي " و ميتافيزيقيا الأخلاق " يعتبر فيلسوف وعالم في آ ن واحد برز في أغلب المجالات " الفيزياء الفلكية " و " الرياضيات " و "الجغرافية " و " علم الإنسان " و " الاخلاق " و أشتهر بالنقد و محاولة تأسيس "علم الأخلاق " و ترسيخ مفهوم السلام بين الشعوب يعتبر أحد أكثر المفكرين المؤثرين في المجتمع الغربي والأوروبي الحديث والفيلسوف الرئيس الأخير في عصر التنوير.</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5</a:t>
            </a:fld>
            <a:endParaRPr lang="en-US">
              <a:solidFill>
                <a:srgbClr val="FFFFFF"/>
              </a:solidFill>
            </a:endParaRPr>
          </a:p>
        </p:txBody>
      </p:sp>
    </p:spTree>
    <p:extLst>
      <p:ext uri="{BB962C8B-B14F-4D97-AF65-F5344CB8AC3E}">
        <p14:creationId xmlns:p14="http://schemas.microsoft.com/office/powerpoint/2010/main" val="2294509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b="1" dirty="0"/>
              <a:t>كان </a:t>
            </a:r>
            <a:r>
              <a:rPr lang="ar-EG" b="1" dirty="0" err="1"/>
              <a:t>كانط</a:t>
            </a:r>
            <a:r>
              <a:rPr lang="ar-EG" b="1" dirty="0"/>
              <a:t> في شبابه طالبا قويا في دراسته ضعيفا في بنيته. تربي في بيت أهله متدينون بشدة. وتربى كانت تربية دينية، وعلى التفاني والإخلاص في خدمة الدين وعلى التواضع مع الناس. ثم أنه نشأ على التفسير الحرفي للكتاب المقدس. تلقى كانت تعليما صارما وقاسيا ومنضبطا. كان يؤثر تعلم اللغة اللاتينية وتعلم الدين على تعلم الرياضيات والعلوم طرح إيمانويل كانت منظورا جديدا في الفلسفة أثر ولا زال يؤثر في الفلسفة الأوربية حتى الآن أي أن تأثيره امتد منذ القرن الثامن عشر حتى القرن الحادي والعشرين. نشر أعمالا هامة وأساسية عن نظرية المعرفة وأعمالا أخرى متعلقة بالدين وأخرى عن القانون والتاريخ</a:t>
            </a:r>
            <a:r>
              <a:rPr lang="ar-EG" b="1" dirty="0" smtClean="0"/>
              <a:t>.</a:t>
            </a:r>
            <a:endParaRPr lang="ar-EG"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6</a:t>
            </a:fld>
            <a:endParaRPr lang="en-US">
              <a:solidFill>
                <a:srgbClr val="FFFFFF"/>
              </a:solidFill>
            </a:endParaRPr>
          </a:p>
        </p:txBody>
      </p:sp>
    </p:spTree>
    <p:extLst>
      <p:ext uri="{BB962C8B-B14F-4D97-AF65-F5344CB8AC3E}">
        <p14:creationId xmlns:p14="http://schemas.microsoft.com/office/powerpoint/2010/main" val="2294509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b="1" dirty="0"/>
              <a:t>أما أكثر أعماله شهرة فهو كتابه نقد العقل المجرد الذي نشره سنة 1781 وهو على مشارف الستين من عمره. يبحث كانت في هذا الكتاب ويستقصي </a:t>
            </a:r>
            <a:r>
              <a:rPr lang="ar-EG" b="1" dirty="0" err="1"/>
              <a:t>محدوديات</a:t>
            </a:r>
            <a:r>
              <a:rPr lang="ar-EG" b="1" dirty="0"/>
              <a:t> وبنية العقل البشري ذاته. قام في كتابه هذا بالهجوم على الميتافيزيقيا التقليدية ونظرية المعرفة الكلاسيكية. وأجمل وأبدع مساهماته كانت في هذا المجال بالتحديد. ثم نشر أعمالا رئيسية أخرى في شيخوخته، منها كتابه نقد العقل العملي الذي بحث فيه جانب الأخلاق والضمير الإنساني، وكتابه نقد الحكم الذي استقصى فيه فلسفة الجمال والغائية.</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7</a:t>
            </a:fld>
            <a:endParaRPr lang="en-US">
              <a:solidFill>
                <a:srgbClr val="FFFFFF"/>
              </a:solidFill>
            </a:endParaRPr>
          </a:p>
        </p:txBody>
      </p:sp>
    </p:spTree>
    <p:extLst>
      <p:ext uri="{BB962C8B-B14F-4D97-AF65-F5344CB8AC3E}">
        <p14:creationId xmlns:p14="http://schemas.microsoft.com/office/powerpoint/2010/main" val="2294509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تطرح الميتافيزيقا أسئلة عديدة حول الحقيقة المطلقة للأشياء. اعتقد كانت أن بالإمكان إصلاح وتهذيب الميتافيزيقا الكلاسيكية عن طريق تطبيق نظرية المعرفة عليها. حيث زعم أنه يمكننا باستخدام هذه الطريقة مواجهة الأسئلة التي تطرحها </a:t>
            </a:r>
            <a:r>
              <a:rPr lang="ar-EG" sz="2800" b="1" dirty="0" err="1"/>
              <a:t>الميتافزيقا</a:t>
            </a:r>
            <a:r>
              <a:rPr lang="ar-EG" sz="2800" b="1" dirty="0"/>
              <a:t>، والأهم من ذلك أن نعرف المصادر التي نستقي منها معرفتنا وأن نعرف ماهية حدود المعرفة التي يمكن الوصول إليها</a:t>
            </a:r>
            <a:r>
              <a:rPr lang="ar-EG" sz="2800" b="1" dirty="0" smtClean="0"/>
              <a:t>.</a:t>
            </a:r>
          </a:p>
          <a:p>
            <a:pPr algn="just"/>
            <a:r>
              <a:rPr lang="ar-EG" sz="2800" b="1" dirty="0"/>
              <a:t>اقترح </a:t>
            </a:r>
            <a:r>
              <a:rPr lang="ar-EG" sz="2800" b="1" dirty="0" err="1"/>
              <a:t>كانط</a:t>
            </a:r>
            <a:r>
              <a:rPr lang="ar-EG" sz="2800" b="1" dirty="0"/>
              <a:t> أنه بعد أن نفهم ونعرف مصادر وحدود المعرفة الإنسانية والعقلية يمكننا طرح أي أسئلة ميتافيزيقية والحصول على أجوبه مثمرة. وسأل </a:t>
            </a:r>
            <a:r>
              <a:rPr lang="ar-EG" sz="2800" b="1" dirty="0" err="1"/>
              <a:t>كانط</a:t>
            </a:r>
            <a:r>
              <a:rPr lang="ar-EG" sz="2800" b="1" dirty="0"/>
              <a:t> سؤالا خطيرا هو هل للأشياء والمواضيع التي نعرفها خصائص معينة سابقة على تجربتنا وعلى إحساسنا. وأجاب على ذلك بأن جميع المواضيع والأشياء التي يمكن للعقل معرفتها تتم بطريقة يختارها العقل. ويضرب مثالا على ذلك أنه إذا استعد العقل للتفكير قبل أي موضوع واختار العقل التفكير بطريقة السببية فإننا بالتالي نعلم قبل ان نتعرف على أي موضوع ان الموضوع سيكون إما سببًا أو نتيجة.</a:t>
            </a:r>
          </a:p>
          <a:p>
            <a:pPr marL="0" indent="0" algn="just">
              <a:buNone/>
            </a:pPr>
            <a:endParaRPr lang="ar-EG" sz="28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8</a:t>
            </a:fld>
            <a:endParaRPr lang="en-US">
              <a:solidFill>
                <a:srgbClr val="FFFFFF"/>
              </a:solidFill>
            </a:endParaRPr>
          </a:p>
        </p:txBody>
      </p:sp>
    </p:spTree>
    <p:extLst>
      <p:ext uri="{BB962C8B-B14F-4D97-AF65-F5344CB8AC3E}">
        <p14:creationId xmlns:p14="http://schemas.microsoft.com/office/powerpoint/2010/main" val="2294509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ويصل </a:t>
            </a:r>
            <a:r>
              <a:rPr lang="ar-EG" sz="2800" b="1" dirty="0" err="1"/>
              <a:t>كانط</a:t>
            </a:r>
            <a:r>
              <a:rPr lang="ar-EG" sz="2800" b="1" dirty="0"/>
              <a:t> إلى نتيجة مفادها أن هناك مواضيع لا يمكن للعقل معرفتها عن طريق السببية. ونتيجة أخرى هي أن مبدأ السببية هو طريقة في التفكير لا يمكن أن تستقل عن التجربة والإحساس. ولا يستطيع مبدأ السببية الإجابة عن جميع الأسئلة. ويضرب مثالا للتوضيح هو هل العالم أزلي أم له مسبب؟، وبالتالي فإن أسئلة الميتافيزيقيا الأساسية لا يستطيع العقل الإنساني الإجابة عنها. لكن العقل يفهم ويعرف ويجيب عن أسئلة العلوم العادية لأنها تخضع لقوانينه.</a:t>
            </a:r>
          </a:p>
          <a:p>
            <a:pPr algn="just"/>
            <a:r>
              <a:rPr lang="ar-EG" sz="2800" b="1" dirty="0"/>
              <a:t>ابتدع ايمانويل </a:t>
            </a:r>
            <a:r>
              <a:rPr lang="ar-EG" sz="2800" b="1" dirty="0" err="1"/>
              <a:t>كانط</a:t>
            </a:r>
            <a:r>
              <a:rPr lang="ar-EG" sz="2800" b="1" dirty="0"/>
              <a:t> نظاما مبتكرا في نظرية المعرفة هو مزيج بين المدرستين التجريبية والعقلية. فأهل المدرسة التجريبية يرون أن المعرفة لا تكون إلا من طريق التجربة لا غير. أما أهل الطريقة العقلية فيرون أن نظام الشك الديكارتي وأن العقل وحده من يمدنا بالمعرفة. خالفهم </a:t>
            </a:r>
            <a:r>
              <a:rPr lang="ar-EG" sz="2800" b="1" dirty="0" err="1"/>
              <a:t>كانط</a:t>
            </a:r>
            <a:r>
              <a:rPr lang="ar-EG" sz="2800" b="1" dirty="0"/>
              <a:t> في ذلك حيث يرى أن استخدام العقل وحده دون التجربة لا يقود إلى المعرفة بل يقود إلى الأوهام. أما استخدام التجربة فلا يقود إلى معرفة دقيقة ولا تعترف بوجود مسبب أول الذي يعترف به العقل المجرد..</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9</a:t>
            </a:fld>
            <a:endParaRPr lang="en-US">
              <a:solidFill>
                <a:srgbClr val="FFFFFF"/>
              </a:solidFill>
            </a:endParaRPr>
          </a:p>
        </p:txBody>
      </p:sp>
    </p:spTree>
    <p:extLst>
      <p:ext uri="{BB962C8B-B14F-4D97-AF65-F5344CB8AC3E}">
        <p14:creationId xmlns:p14="http://schemas.microsoft.com/office/powerpoint/2010/main" val="2294509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1324</Words>
  <Application>Microsoft Office PowerPoint</Application>
  <PresentationFormat>On-screen Show (4:3)</PresentationFormat>
  <Paragraphs>42</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Digital Dots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محسن عابد</cp:lastModifiedBy>
  <cp:revision>11</cp:revision>
  <dcterms:created xsi:type="dcterms:W3CDTF">2006-08-16T00:00:00Z</dcterms:created>
  <dcterms:modified xsi:type="dcterms:W3CDTF">2020-12-30T12:57:59Z</dcterms:modified>
</cp:coreProperties>
</file>