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922C5-1391-4121-A295-05952A8C710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877BA-075B-4C19-BF9D-4604336F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0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47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21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46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77BA-075B-4C19-BF9D-4604336FA9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</p:grpSp>
      <p:sp>
        <p:nvSpPr>
          <p:cNvPr id="2172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ar-SA" noProof="0" smtClean="0"/>
              <a:t>انقر لتحرير نمط العنوان الرئيسي</a:t>
            </a:r>
          </a:p>
        </p:txBody>
      </p:sp>
      <p:sp>
        <p:nvSpPr>
          <p:cNvPr id="2172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ar-SA" noProof="0" smtClean="0"/>
              <a:t>انقر لتحرير نمط العنوان الثانوي الرئيسي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5E8D6-A30F-4948-86BE-B5F90E4FDAE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58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1580-9530-475E-B7DE-F2FE6980730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7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BF04F-4FA9-4E43-9879-01325A0EFE41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7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A25E-F4C4-4A95-B879-5C912EE74B8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69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AB0EE-FFFD-4E2C-9B5B-738FA8D13E8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77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AFA0-7B17-43EB-826D-7B4C7E275B2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26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45396-44CB-448E-9B7C-80AFB18F959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69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EF9B8-0F48-40D8-9D34-9A4B845A744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5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D5C09-BFDF-4833-84AC-D45AD3E5B1C1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61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AFDB-368B-451E-A8F3-DF6B34AE301E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94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D479E-FBBD-4B45-AFA4-97645AF0844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81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5288-FCC2-4806-B86F-61EAECFFAA1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0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5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  <p:sp>
          <p:nvSpPr>
            <p:cNvPr id="206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>
                <a:solidFill>
                  <a:srgbClr val="FFFFFF"/>
                </a:solidFill>
              </a:endParaRPr>
            </a:p>
          </p:txBody>
        </p:sp>
      </p:grpSp>
      <p:sp>
        <p:nvSpPr>
          <p:cNvPr id="2069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4442366B-77F5-4DB6-A230-60CE9F3F3CDF}" type="slidenum">
              <a:rPr lang="ar-SA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69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70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70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070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9056787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C:\Users\user\Desktop\PHOTO-2020-03-18-00-55-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0"/>
            <a:ext cx="1062513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0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/>
            <a:r>
              <a:rPr lang="ar-EG" sz="2700" b="1" dirty="0"/>
              <a:t>موقف اوجست كونت من الميتافيزيقا</a:t>
            </a:r>
          </a:p>
          <a:p>
            <a:pPr algn="just"/>
            <a:r>
              <a:rPr lang="ar-EG" sz="2700" b="1" dirty="0"/>
              <a:t>شنت </a:t>
            </a:r>
            <a:r>
              <a:rPr lang="ar-EG" sz="2700" b="1" dirty="0" err="1"/>
              <a:t>الوضعیة</a:t>
            </a:r>
            <a:r>
              <a:rPr lang="ar-EG" sz="2700" b="1" dirty="0"/>
              <a:t> </a:t>
            </a:r>
            <a:r>
              <a:rPr lang="ar-EG" sz="2700" b="1" dirty="0" err="1"/>
              <a:t>الفرنسیة</a:t>
            </a:r>
            <a:r>
              <a:rPr lang="ar-EG" sz="2700" b="1" dirty="0"/>
              <a:t> ، </a:t>
            </a:r>
            <a:r>
              <a:rPr lang="ar-EG" sz="2700" b="1" dirty="0" err="1"/>
              <a:t>ومؤسسھا</a:t>
            </a:r>
            <a:r>
              <a:rPr lang="ar-EG" sz="2700" b="1" dirty="0"/>
              <a:t> "أوجست كونت " في </a:t>
            </a:r>
            <a:r>
              <a:rPr lang="ar-EG" sz="2700" b="1" dirty="0" err="1"/>
              <a:t>نھایة</a:t>
            </a:r>
            <a:r>
              <a:rPr lang="ar-EG" sz="2700" b="1" dirty="0"/>
              <a:t> القرن التاسع عشر حملة </a:t>
            </a:r>
            <a:r>
              <a:rPr lang="ar-EG" sz="2700" b="1" dirty="0" err="1"/>
              <a:t>عنیفة</a:t>
            </a:r>
            <a:r>
              <a:rPr lang="ar-EG" sz="2700" b="1" dirty="0"/>
              <a:t> علي </a:t>
            </a:r>
            <a:r>
              <a:rPr lang="ar-EG" sz="2700" b="1" dirty="0" err="1"/>
              <a:t>المیتافیزیقا</a:t>
            </a:r>
            <a:r>
              <a:rPr lang="ar-EG" sz="2700" b="1" dirty="0"/>
              <a:t> ،وقد عرض كونت </a:t>
            </a:r>
            <a:r>
              <a:rPr lang="ar-EG" sz="2700" b="1" dirty="0" err="1"/>
              <a:t>لمشكة</a:t>
            </a:r>
            <a:r>
              <a:rPr lang="ar-EG" sz="2700" b="1" dirty="0"/>
              <a:t> </a:t>
            </a:r>
            <a:r>
              <a:rPr lang="ar-EG" sz="2700" b="1" dirty="0" err="1"/>
              <a:t>المیتافیزیقا</a:t>
            </a:r>
            <a:r>
              <a:rPr lang="ar-EG" sz="2700" b="1" dirty="0"/>
              <a:t> في </a:t>
            </a:r>
            <a:r>
              <a:rPr lang="ar-EG" sz="2700" b="1" dirty="0" err="1"/>
              <a:t>كتابھ</a:t>
            </a:r>
            <a:r>
              <a:rPr lang="ar-EG" sz="2700" b="1" dirty="0"/>
              <a:t> "دروس في الفلسفة </a:t>
            </a:r>
            <a:r>
              <a:rPr lang="ar-EG" sz="2700" b="1" dirty="0" err="1"/>
              <a:t>الوضعیة</a:t>
            </a:r>
            <a:r>
              <a:rPr lang="ar-EG" sz="2700" b="1" dirty="0"/>
              <a:t> " " ١٨٣٠ م</a:t>
            </a:r>
          </a:p>
          <a:p>
            <a:pPr algn="just"/>
            <a:r>
              <a:rPr lang="ar-EG" sz="2700" b="1" dirty="0"/>
              <a:t>١٨٤٢ م" في ستة مجلدات ،وقد شرح </a:t>
            </a:r>
            <a:r>
              <a:rPr lang="ar-EG" sz="2700" b="1" dirty="0" err="1"/>
              <a:t>فیھ</a:t>
            </a:r>
            <a:r>
              <a:rPr lang="ar-EG" sz="2700" b="1" dirty="0"/>
              <a:t> ما </a:t>
            </a:r>
            <a:r>
              <a:rPr lang="ar-EG" sz="2700" b="1" dirty="0" err="1"/>
              <a:t>یعرف</a:t>
            </a:r>
            <a:r>
              <a:rPr lang="ar-EG" sz="2700" b="1" dirty="0"/>
              <a:t> </a:t>
            </a:r>
            <a:r>
              <a:rPr lang="ar-EG" sz="2700" b="1" dirty="0" err="1"/>
              <a:t>بإسم</a:t>
            </a:r>
            <a:r>
              <a:rPr lang="ar-EG" sz="2700" b="1" dirty="0"/>
              <a:t> قانون _ الأطوار الثلاثة ، </a:t>
            </a:r>
            <a:r>
              <a:rPr lang="ar-EG" sz="2700" b="1" dirty="0" err="1"/>
              <a:t>وھو</a:t>
            </a:r>
            <a:r>
              <a:rPr lang="ar-EG" sz="2700" b="1" dirty="0"/>
              <a:t> القانون الذي حدد كونت وفقاً </a:t>
            </a:r>
            <a:r>
              <a:rPr lang="ar-EG" sz="2700" b="1" dirty="0" err="1"/>
              <a:t>لھ</a:t>
            </a:r>
            <a:r>
              <a:rPr lang="ar-EG" sz="2700" b="1" dirty="0"/>
              <a:t> تقدم </a:t>
            </a:r>
            <a:r>
              <a:rPr lang="ar-EG" sz="2700" b="1" dirty="0" err="1"/>
              <a:t>التفكیر</a:t>
            </a:r>
            <a:r>
              <a:rPr lang="ar-EG" sz="2700" b="1" dirty="0"/>
              <a:t> الإنساني ، وقد أنكر أوجست كونت </a:t>
            </a:r>
            <a:r>
              <a:rPr lang="ar-EG" sz="2700" b="1" dirty="0" err="1"/>
              <a:t>الإلھ</a:t>
            </a:r>
            <a:r>
              <a:rPr lang="ar-EG" sz="2700" b="1" dirty="0"/>
              <a:t> بناء علي </a:t>
            </a:r>
            <a:r>
              <a:rPr lang="ar-EG" sz="2700" b="1" dirty="0" err="1"/>
              <a:t>ھذا</a:t>
            </a:r>
            <a:r>
              <a:rPr lang="ar-EG" sz="2700" b="1" dirty="0"/>
              <a:t> القانون الذي </a:t>
            </a:r>
            <a:r>
              <a:rPr lang="ar-EG" sz="2700" b="1" dirty="0" err="1"/>
              <a:t>رأي،أن</a:t>
            </a:r>
            <a:r>
              <a:rPr lang="ar-EG" sz="2700" b="1" dirty="0"/>
              <a:t> الحالة </a:t>
            </a:r>
            <a:r>
              <a:rPr lang="ar-EG" sz="2700" b="1" dirty="0" err="1"/>
              <a:t>الوضعیة</a:t>
            </a:r>
            <a:r>
              <a:rPr lang="ar-EG" sz="2700" b="1" dirty="0"/>
              <a:t> </a:t>
            </a:r>
            <a:r>
              <a:rPr lang="ar-EG" sz="2700" b="1" dirty="0" err="1"/>
              <a:t>ھي</a:t>
            </a:r>
            <a:r>
              <a:rPr lang="ar-EG" sz="2700" b="1" dirty="0"/>
              <a:t> أفضل الحالات علي الإطلاق ، لأن العقل في </a:t>
            </a:r>
            <a:r>
              <a:rPr lang="ar-EG" sz="2700" b="1" dirty="0" err="1"/>
              <a:t>ھذه</a:t>
            </a:r>
            <a:r>
              <a:rPr lang="ar-EG" sz="2700" b="1" dirty="0"/>
              <a:t> المرحلة استبعد تماماً البحث عن علل وأسباب </a:t>
            </a:r>
            <a:r>
              <a:rPr lang="ar-EG" sz="2700" b="1" dirty="0" err="1"/>
              <a:t>الظواھر</a:t>
            </a:r>
            <a:r>
              <a:rPr lang="ar-EG" sz="2700" b="1" dirty="0"/>
              <a:t> والأحداث ، </a:t>
            </a:r>
            <a:r>
              <a:rPr lang="ar-EG" sz="2700" b="1" dirty="0" err="1"/>
              <a:t>واھتم</a:t>
            </a:r>
            <a:r>
              <a:rPr lang="ar-EG" sz="2700" b="1" dirty="0"/>
              <a:t> </a:t>
            </a:r>
            <a:r>
              <a:rPr lang="ar-EG" sz="2700" b="1" dirty="0" err="1"/>
              <a:t>بالظواھر</a:t>
            </a:r>
            <a:r>
              <a:rPr lang="ar-EG" sz="2700" b="1" dirty="0"/>
              <a:t> والأحداث </a:t>
            </a:r>
            <a:r>
              <a:rPr lang="ar-EG" sz="2700" b="1" dirty="0" err="1"/>
              <a:t>نفسھا</a:t>
            </a:r>
            <a:r>
              <a:rPr lang="ar-EG" sz="2700" b="1" dirty="0"/>
              <a:t> ، </a:t>
            </a:r>
            <a:r>
              <a:rPr lang="ar-EG" sz="2700" b="1" dirty="0" err="1"/>
              <a:t>وأنھ</a:t>
            </a:r>
            <a:r>
              <a:rPr lang="ar-EG" sz="2700" b="1" dirty="0"/>
              <a:t> اكتفي بذلك حتي لا </a:t>
            </a:r>
            <a:r>
              <a:rPr lang="ar-EG" sz="2700" b="1" dirty="0" err="1"/>
              <a:t>یضیع</a:t>
            </a:r>
            <a:r>
              <a:rPr lang="ar-EG" sz="2700" b="1" dirty="0"/>
              <a:t> </a:t>
            </a:r>
            <a:r>
              <a:rPr lang="ar-EG" sz="2700" b="1" dirty="0" err="1"/>
              <a:t>جھده</a:t>
            </a:r>
            <a:r>
              <a:rPr lang="ar-EG" sz="2700" b="1" dirty="0"/>
              <a:t> في </a:t>
            </a:r>
            <a:r>
              <a:rPr lang="ar-EG" sz="2700" b="1" dirty="0" err="1"/>
              <a:t>شئ</a:t>
            </a:r>
            <a:r>
              <a:rPr lang="ar-EG" sz="2700" b="1" dirty="0"/>
              <a:t> لا فائدة </a:t>
            </a:r>
            <a:r>
              <a:rPr lang="ar-EG" sz="2700" b="1" dirty="0" err="1"/>
              <a:t>فیھ</a:t>
            </a:r>
            <a:r>
              <a:rPr lang="ar-EG" sz="2700" b="1" dirty="0"/>
              <a:t> ،ولا نفع وراءه ، وقبل أن نعرض </a:t>
            </a:r>
            <a:r>
              <a:rPr lang="ar-EG" sz="2700" b="1" dirty="0" err="1"/>
              <a:t>لھذا</a:t>
            </a:r>
            <a:r>
              <a:rPr lang="ar-EG" sz="2700" b="1" dirty="0"/>
              <a:t> القانون لابد أن </a:t>
            </a:r>
            <a:r>
              <a:rPr lang="ar-EG" sz="2700" b="1" dirty="0" err="1"/>
              <a:t>نشیر</a:t>
            </a:r>
            <a:r>
              <a:rPr lang="ar-EG" sz="2700" b="1" dirty="0"/>
              <a:t> </a:t>
            </a:r>
            <a:r>
              <a:rPr lang="ar-EG" sz="2700" b="1" dirty="0" err="1"/>
              <a:t>إشاره</a:t>
            </a:r>
            <a:r>
              <a:rPr lang="ar-EG" sz="2700" b="1" dirty="0"/>
              <a:t> </a:t>
            </a:r>
            <a:r>
              <a:rPr lang="ar-EG" sz="2700" b="1" dirty="0" err="1"/>
              <a:t>سریعة</a:t>
            </a:r>
            <a:r>
              <a:rPr lang="ar-EG" sz="2700" b="1" dirty="0"/>
              <a:t> إلي فلسفة أوجست كونت </a:t>
            </a:r>
            <a:r>
              <a:rPr lang="ar-EG" sz="2700" b="1" dirty="0" err="1"/>
              <a:t>الوضعیة</a:t>
            </a:r>
            <a:r>
              <a:rPr lang="ar-EG" sz="2700" b="1" dirty="0"/>
              <a:t> والتي توصل من </a:t>
            </a:r>
            <a:r>
              <a:rPr lang="ar-EG" sz="2700" b="1" dirty="0" err="1"/>
              <a:t>خلالھا</a:t>
            </a:r>
            <a:r>
              <a:rPr lang="ar-EG" sz="2700" b="1" dirty="0"/>
              <a:t> إلي إنكار </a:t>
            </a:r>
            <a:r>
              <a:rPr lang="ar-EG" sz="2700" b="1" dirty="0" err="1"/>
              <a:t>الألوھیھ</a:t>
            </a:r>
            <a:r>
              <a:rPr lang="ar-EG" sz="2700" b="1" dirty="0"/>
              <a:t> ، بل إنكار </a:t>
            </a:r>
            <a:r>
              <a:rPr lang="ar-EG" sz="2700" b="1" dirty="0" err="1"/>
              <a:t>جمیع</a:t>
            </a:r>
            <a:r>
              <a:rPr lang="ar-EG" sz="2700" b="1" dirty="0"/>
              <a:t> </a:t>
            </a:r>
            <a:r>
              <a:rPr lang="ar-EG" sz="2700" b="1" dirty="0" err="1"/>
              <a:t>الادیان</a:t>
            </a:r>
            <a:r>
              <a:rPr lang="ar-EG" sz="2700" b="1" dirty="0"/>
              <a:t> ، ورفض عالم </a:t>
            </a:r>
            <a:r>
              <a:rPr lang="ar-EG" sz="2700" b="1" dirty="0" err="1"/>
              <a:t>الغیب</a:t>
            </a:r>
            <a:r>
              <a:rPr lang="ar-EG" sz="2700" b="1" dirty="0"/>
              <a:t> </a:t>
            </a:r>
            <a:r>
              <a:rPr lang="ar-EG" sz="2700" b="1" dirty="0" err="1"/>
              <a:t>بإطلاقھ</a:t>
            </a:r>
            <a:r>
              <a:rPr lang="ar-EG" sz="2700" b="1" dirty="0"/>
              <a:t> ، وطعن في كل معرفة تأتي عن </a:t>
            </a:r>
            <a:r>
              <a:rPr lang="ar-EG" sz="2700" b="1" dirty="0" err="1"/>
              <a:t>طریق</a:t>
            </a:r>
            <a:r>
              <a:rPr lang="ar-EG" sz="2700" b="1" dirty="0"/>
              <a:t> الوحي 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marL="0" indent="0" algn="just">
              <a:buNone/>
            </a:pPr>
            <a:r>
              <a:rPr lang="ar-EG" b="1" dirty="0"/>
              <a:t>الفلسفة </a:t>
            </a:r>
            <a:r>
              <a:rPr lang="ar-EG" b="1" dirty="0" smtClean="0"/>
              <a:t>الوضعية</a:t>
            </a:r>
            <a:endParaRPr lang="ar-EG" b="1" dirty="0"/>
          </a:p>
          <a:p>
            <a:pPr algn="just"/>
            <a:r>
              <a:rPr lang="ar-EG" sz="2700" b="1" dirty="0"/>
              <a:t>تقوم الفلسفة </a:t>
            </a:r>
            <a:r>
              <a:rPr lang="ar-EG" sz="2700" b="1" dirty="0" err="1"/>
              <a:t>الوضعیة</a:t>
            </a:r>
            <a:r>
              <a:rPr lang="ar-EG" sz="2700" b="1" dirty="0"/>
              <a:t> علي أن الفكر الإنساني لا </a:t>
            </a:r>
            <a:r>
              <a:rPr lang="ar-EG" sz="2700" b="1" dirty="0" err="1"/>
              <a:t>یدرك</a:t>
            </a:r>
            <a:r>
              <a:rPr lang="ar-EG" sz="2700" b="1" dirty="0"/>
              <a:t> إلا </a:t>
            </a:r>
            <a:r>
              <a:rPr lang="ar-EG" sz="2700" b="1" dirty="0" err="1" smtClean="0"/>
              <a:t>الظواھر</a:t>
            </a:r>
            <a:r>
              <a:rPr lang="ar-EG" sz="2700" b="1" dirty="0" smtClean="0"/>
              <a:t> المحسوسة </a:t>
            </a:r>
            <a:r>
              <a:rPr lang="ar-EG" sz="2700" b="1" dirty="0"/>
              <a:t>في العالم الذي </a:t>
            </a:r>
            <a:r>
              <a:rPr lang="ar-EG" sz="2700" b="1" dirty="0" err="1"/>
              <a:t>نعیشھ</a:t>
            </a:r>
            <a:r>
              <a:rPr lang="ar-EG" sz="2700" b="1" dirty="0"/>
              <a:t> ،</a:t>
            </a:r>
            <a:r>
              <a:rPr lang="ar-EG" sz="2700" b="1" dirty="0" err="1"/>
              <a:t>ویدرك</a:t>
            </a:r>
            <a:r>
              <a:rPr lang="ar-EG" sz="2700" b="1" dirty="0"/>
              <a:t> ما </a:t>
            </a:r>
            <a:r>
              <a:rPr lang="ar-EG" sz="2700" b="1" dirty="0" err="1"/>
              <a:t>بین</a:t>
            </a:r>
            <a:r>
              <a:rPr lang="ar-EG" sz="2700" b="1" dirty="0"/>
              <a:t> تلك </a:t>
            </a:r>
            <a:r>
              <a:rPr lang="ar-EG" sz="2700" b="1" dirty="0" err="1"/>
              <a:t>الظواھر</a:t>
            </a:r>
            <a:r>
              <a:rPr lang="ar-EG" sz="2700" b="1" dirty="0"/>
              <a:t> </a:t>
            </a:r>
            <a:r>
              <a:rPr lang="ar-EG" sz="2700" b="1" dirty="0" smtClean="0"/>
              <a:t>من علاقات </a:t>
            </a:r>
            <a:r>
              <a:rPr lang="ar-EG" sz="2700" b="1" dirty="0" err="1"/>
              <a:t>مادیة</a:t>
            </a:r>
            <a:r>
              <a:rPr lang="ar-EG" sz="2700" b="1" dirty="0"/>
              <a:t> محسوسة واضحة .أما البحث وراء </a:t>
            </a:r>
            <a:r>
              <a:rPr lang="ar-EG" sz="2700" b="1" dirty="0" err="1"/>
              <a:t>الظواھر</a:t>
            </a:r>
            <a:r>
              <a:rPr lang="ar-EG" sz="2700" b="1" dirty="0"/>
              <a:t> </a:t>
            </a:r>
            <a:r>
              <a:rPr lang="ar-EG" sz="2700" b="1" dirty="0" err="1"/>
              <a:t>الطبیعیة</a:t>
            </a:r>
            <a:r>
              <a:rPr lang="ar-EG" sz="2700" b="1" dirty="0"/>
              <a:t> </a:t>
            </a:r>
            <a:r>
              <a:rPr lang="ar-EG" sz="2700" b="1" dirty="0" smtClean="0"/>
              <a:t>عن علل </a:t>
            </a:r>
            <a:r>
              <a:rPr lang="ar-EG" sz="2700" b="1" dirty="0" err="1"/>
              <a:t>لھا</a:t>
            </a:r>
            <a:r>
              <a:rPr lang="ar-EG" sz="2700" b="1" dirty="0"/>
              <a:t> </a:t>
            </a:r>
            <a:r>
              <a:rPr lang="ar-EG" sz="2700" b="1" dirty="0" err="1"/>
              <a:t>خفیة</a:t>
            </a:r>
            <a:r>
              <a:rPr lang="ar-EG" sz="2700" b="1" dirty="0"/>
              <a:t> ،أو أمور </a:t>
            </a:r>
            <a:r>
              <a:rPr lang="ar-EG" sz="2700" b="1" dirty="0" err="1"/>
              <a:t>غائیة</a:t>
            </a:r>
            <a:r>
              <a:rPr lang="ar-EG" sz="2700" b="1" dirty="0"/>
              <a:t> ، أو حكمة </a:t>
            </a:r>
            <a:r>
              <a:rPr lang="ar-EG" sz="2700" b="1" dirty="0" err="1"/>
              <a:t>وعنایة</a:t>
            </a:r>
            <a:r>
              <a:rPr lang="ar-EG" sz="2700" b="1" dirty="0"/>
              <a:t> ، أو فاعل ومدبر </a:t>
            </a:r>
            <a:r>
              <a:rPr lang="ar-EG" sz="2700" b="1" dirty="0" smtClean="0"/>
              <a:t>أو خالق </a:t>
            </a:r>
            <a:r>
              <a:rPr lang="ar-EG" sz="2700" b="1" dirty="0"/>
              <a:t>وصانع ، </a:t>
            </a:r>
            <a:r>
              <a:rPr lang="ar-EG" sz="2700" b="1" dirty="0" err="1"/>
              <a:t>فھذه</a:t>
            </a:r>
            <a:r>
              <a:rPr lang="ar-EG" sz="2700" b="1" dirty="0"/>
              <a:t> </a:t>
            </a:r>
            <a:r>
              <a:rPr lang="ar-EG" sz="2700" b="1" dirty="0" err="1"/>
              <a:t>كلھا</a:t>
            </a:r>
            <a:r>
              <a:rPr lang="ar-EG" sz="2700" b="1" dirty="0"/>
              <a:t> </a:t>
            </a:r>
            <a:r>
              <a:rPr lang="ar-EG" sz="2700" b="1" dirty="0" err="1"/>
              <a:t>أوھام</a:t>
            </a:r>
            <a:r>
              <a:rPr lang="ar-EG" sz="2700" b="1" dirty="0"/>
              <a:t> وخرافات لا </a:t>
            </a:r>
            <a:r>
              <a:rPr lang="ar-EG" sz="2700" b="1" dirty="0" err="1"/>
              <a:t>ینبغي</a:t>
            </a:r>
            <a:r>
              <a:rPr lang="ar-EG" sz="2700" b="1" dirty="0"/>
              <a:t> أن </a:t>
            </a:r>
            <a:r>
              <a:rPr lang="ar-EG" sz="2700" b="1" dirty="0" err="1"/>
              <a:t>یفكر</a:t>
            </a:r>
            <a:r>
              <a:rPr lang="ar-EG" sz="2700" b="1" dirty="0"/>
              <a:t> </a:t>
            </a:r>
            <a:r>
              <a:rPr lang="ar-EG" sz="2700" b="1" dirty="0" err="1"/>
              <a:t>فیھا</a:t>
            </a:r>
            <a:r>
              <a:rPr lang="ar-EG" sz="2700" b="1" dirty="0"/>
              <a:t> أحد </a:t>
            </a:r>
            <a:r>
              <a:rPr lang="ar-EG" sz="2700" b="1" dirty="0" smtClean="0"/>
              <a:t>، وإن </a:t>
            </a:r>
            <a:r>
              <a:rPr lang="ar-EG" sz="2700" b="1" dirty="0"/>
              <a:t>وجد من </a:t>
            </a:r>
            <a:r>
              <a:rPr lang="ar-EG" sz="2700" b="1" dirty="0" err="1"/>
              <a:t>یتمسك</a:t>
            </a:r>
            <a:r>
              <a:rPr lang="ar-EG" sz="2700" b="1" dirty="0"/>
              <a:t> </a:t>
            </a:r>
            <a:r>
              <a:rPr lang="ar-EG" sz="2700" b="1" dirty="0" err="1"/>
              <a:t>بھا</a:t>
            </a:r>
            <a:r>
              <a:rPr lang="ar-EG" sz="2700" b="1" dirty="0"/>
              <a:t> فإنما </a:t>
            </a:r>
            <a:r>
              <a:rPr lang="ar-EG" sz="2700" b="1" dirty="0" err="1"/>
              <a:t>ھي</a:t>
            </a:r>
            <a:r>
              <a:rPr lang="ar-EG" sz="2700" b="1" dirty="0"/>
              <a:t> </a:t>
            </a:r>
            <a:r>
              <a:rPr lang="ar-EG" sz="2700" b="1" dirty="0" err="1"/>
              <a:t>أوھام</a:t>
            </a:r>
            <a:r>
              <a:rPr lang="ar-EG" sz="2700" b="1" dirty="0"/>
              <a:t> </a:t>
            </a:r>
            <a:r>
              <a:rPr lang="ar-EG" sz="2700" b="1" dirty="0" err="1"/>
              <a:t>ذاتیة</a:t>
            </a:r>
            <a:r>
              <a:rPr lang="ar-EG" sz="2700" b="1" dirty="0"/>
              <a:t> لا صلة </a:t>
            </a:r>
            <a:r>
              <a:rPr lang="ar-EG" sz="2700" b="1" dirty="0" err="1"/>
              <a:t>لھا</a:t>
            </a:r>
            <a:r>
              <a:rPr lang="ar-EG" sz="2700" b="1" dirty="0"/>
              <a:t> </a:t>
            </a:r>
            <a:r>
              <a:rPr lang="ar-EG" sz="2700" b="1" dirty="0" smtClean="0"/>
              <a:t>بالواقع اطلاقاً </a:t>
            </a:r>
            <a:r>
              <a:rPr lang="ar-EG" sz="2700" b="1" dirty="0"/>
              <a:t>، فالبحث عن العلل </a:t>
            </a:r>
            <a:r>
              <a:rPr lang="ar-EG" sz="2700" b="1" dirty="0" err="1"/>
              <a:t>والغایات</a:t>
            </a:r>
            <a:r>
              <a:rPr lang="ar-EG" sz="2700" b="1" dirty="0"/>
              <a:t> وراء </a:t>
            </a:r>
            <a:r>
              <a:rPr lang="ar-EG" sz="2700" b="1" dirty="0" err="1"/>
              <a:t>الظواھر</a:t>
            </a:r>
            <a:r>
              <a:rPr lang="ar-EG" sz="2700" b="1" dirty="0"/>
              <a:t> إضافة إلي </a:t>
            </a:r>
            <a:r>
              <a:rPr lang="ar-EG" sz="2700" b="1" dirty="0" err="1"/>
              <a:t>أنھا</a:t>
            </a:r>
            <a:r>
              <a:rPr lang="ar-EG" sz="2700" b="1" dirty="0"/>
              <a:t> </a:t>
            </a:r>
            <a:r>
              <a:rPr lang="ar-EG" sz="2700" b="1" dirty="0" err="1"/>
              <a:t>وھم</a:t>
            </a:r>
            <a:r>
              <a:rPr lang="ar-EG" sz="2700" b="1" dirty="0"/>
              <a:t> </a:t>
            </a:r>
            <a:r>
              <a:rPr lang="ar-EG" sz="2700" b="1" dirty="0" err="1"/>
              <a:t>وخیال</a:t>
            </a:r>
            <a:r>
              <a:rPr lang="ar-EG" sz="2700" b="1" dirty="0"/>
              <a:t> ،</a:t>
            </a:r>
            <a:r>
              <a:rPr lang="ar-EG" sz="2700" b="1" dirty="0" err="1"/>
              <a:t>فإنھ</a:t>
            </a:r>
            <a:r>
              <a:rPr lang="ar-EG" sz="2700" b="1" dirty="0"/>
              <a:t> لا </a:t>
            </a:r>
            <a:r>
              <a:rPr lang="ar-EG" sz="2700" b="1" dirty="0" err="1"/>
              <a:t>یمكن</a:t>
            </a:r>
            <a:r>
              <a:rPr lang="ar-EG" sz="2700" b="1" dirty="0"/>
              <a:t> إدراك </a:t>
            </a:r>
            <a:r>
              <a:rPr lang="ar-EG" sz="2700" b="1" dirty="0" err="1"/>
              <a:t>شیئ</a:t>
            </a:r>
            <a:r>
              <a:rPr lang="ar-EG" sz="2700" b="1" dirty="0"/>
              <a:t> من ذلك ولا </a:t>
            </a:r>
            <a:r>
              <a:rPr lang="ar-EG" sz="2700" b="1" dirty="0" err="1"/>
              <a:t>فاندة</a:t>
            </a:r>
            <a:r>
              <a:rPr lang="ar-EG" sz="2700" b="1" dirty="0"/>
              <a:t> </a:t>
            </a:r>
            <a:r>
              <a:rPr lang="ar-EG" sz="2700" b="1" dirty="0" err="1"/>
              <a:t>لھ</a:t>
            </a:r>
            <a:r>
              <a:rPr lang="ar-EG" sz="2700" b="1" dirty="0"/>
              <a:t> في عالم </a:t>
            </a:r>
            <a:r>
              <a:rPr lang="ar-EG" sz="2700" b="1" dirty="0" smtClean="0"/>
              <a:t>الواقع </a:t>
            </a:r>
            <a:r>
              <a:rPr lang="ar-EG" sz="2700" b="1" dirty="0" err="1" smtClean="0"/>
              <a:t>وھو</a:t>
            </a:r>
            <a:r>
              <a:rPr lang="ar-EG" sz="2700" b="1" dirty="0" smtClean="0"/>
              <a:t> </a:t>
            </a:r>
            <a:r>
              <a:rPr lang="ar-EG" sz="2700" b="1" dirty="0"/>
              <a:t>مفسدة للعقل </a:t>
            </a:r>
            <a:r>
              <a:rPr lang="ar-EG" sz="2700" b="1" dirty="0" err="1"/>
              <a:t>مضیعة</a:t>
            </a:r>
            <a:r>
              <a:rPr lang="ar-EG" sz="2700" b="1" dirty="0"/>
              <a:t> للوقت </a:t>
            </a:r>
            <a:r>
              <a:rPr lang="ar-EG" sz="2700" b="1" dirty="0" err="1"/>
              <a:t>والجھد</a:t>
            </a:r>
            <a:r>
              <a:rPr lang="ar-EG" sz="2700" b="1" dirty="0"/>
              <a:t> .</a:t>
            </a:r>
          </a:p>
          <a:p>
            <a:pPr algn="just"/>
            <a:r>
              <a:rPr lang="ar-EG" sz="2700" b="1" dirty="0" err="1"/>
              <a:t>یقول</a:t>
            </a:r>
            <a:r>
              <a:rPr lang="ar-EG" sz="2700" b="1" dirty="0"/>
              <a:t> أوجست كونت ":أن لفظ الوضعي </a:t>
            </a:r>
            <a:r>
              <a:rPr lang="ar-EG" sz="2700" b="1" dirty="0" err="1"/>
              <a:t>یدل</a:t>
            </a:r>
            <a:r>
              <a:rPr lang="ar-EG" sz="2700" b="1" dirty="0"/>
              <a:t> علي </a:t>
            </a:r>
            <a:r>
              <a:rPr lang="ar-EG" sz="2700" b="1" dirty="0" err="1"/>
              <a:t>الحقیقي</a:t>
            </a:r>
            <a:r>
              <a:rPr lang="ar-EG" sz="2700" b="1" dirty="0"/>
              <a:t> </a:t>
            </a:r>
            <a:r>
              <a:rPr lang="ar-EG" sz="2700" b="1" dirty="0" smtClean="0"/>
              <a:t>المقابل  </a:t>
            </a:r>
            <a:r>
              <a:rPr lang="ar-EG" sz="2700" b="1" dirty="0" err="1" smtClean="0"/>
              <a:t>للوھمي</a:t>
            </a:r>
            <a:r>
              <a:rPr lang="ar-EG" sz="2700" b="1" dirty="0" smtClean="0"/>
              <a:t> </a:t>
            </a:r>
            <a:r>
              <a:rPr lang="ar-EG" sz="2700" b="1" dirty="0"/>
              <a:t>، </a:t>
            </a:r>
            <a:r>
              <a:rPr lang="ar-EG" sz="2700" b="1" dirty="0" err="1"/>
              <a:t>وھو</a:t>
            </a:r>
            <a:r>
              <a:rPr lang="ar-EG" sz="2700" b="1" dirty="0"/>
              <a:t> موافق من </a:t>
            </a:r>
            <a:r>
              <a:rPr lang="ar-EG" sz="2700" b="1" dirty="0" err="1"/>
              <a:t>ھذه</a:t>
            </a:r>
            <a:r>
              <a:rPr lang="ar-EG" sz="2700" b="1" dirty="0"/>
              <a:t> </a:t>
            </a:r>
            <a:r>
              <a:rPr lang="ar-EG" sz="2700" b="1" dirty="0" err="1"/>
              <a:t>الناحیة</a:t>
            </a:r>
            <a:r>
              <a:rPr lang="ar-EG" sz="2700" b="1" dirty="0"/>
              <a:t> للروح </a:t>
            </a:r>
            <a:r>
              <a:rPr lang="ar-EG" sz="2700" b="1" dirty="0" err="1"/>
              <a:t>الفلسفیة</a:t>
            </a:r>
            <a:r>
              <a:rPr lang="ar-EG" sz="2700" b="1" dirty="0"/>
              <a:t> </a:t>
            </a:r>
            <a:r>
              <a:rPr lang="ar-EG" sz="2700" b="1" dirty="0" err="1"/>
              <a:t>الجدیدة</a:t>
            </a:r>
            <a:r>
              <a:rPr lang="ar-EG" sz="2700" b="1" dirty="0"/>
              <a:t> ، </a:t>
            </a:r>
            <a:r>
              <a:rPr lang="ar-EG" sz="2700" b="1" dirty="0" err="1" smtClean="0"/>
              <a:t>وھي</a:t>
            </a:r>
            <a:r>
              <a:rPr lang="ar-EG" sz="2700" b="1" dirty="0" smtClean="0"/>
              <a:t> الروح </a:t>
            </a:r>
            <a:r>
              <a:rPr lang="ar-EG" sz="2700" b="1" dirty="0"/>
              <a:t>التي </a:t>
            </a:r>
            <a:r>
              <a:rPr lang="ar-EG" sz="2700" b="1" dirty="0" err="1"/>
              <a:t>تتمیز</a:t>
            </a:r>
            <a:r>
              <a:rPr lang="ar-EG" sz="2700" b="1" dirty="0"/>
              <a:t> </a:t>
            </a:r>
            <a:r>
              <a:rPr lang="ar-EG" sz="2700" b="1" dirty="0" err="1"/>
              <a:t>بارتباطھا</a:t>
            </a:r>
            <a:r>
              <a:rPr lang="ar-EG" sz="2700" b="1" dirty="0"/>
              <a:t> الدائم بالبحوث التي </a:t>
            </a:r>
            <a:r>
              <a:rPr lang="ar-EG" sz="2700" b="1" dirty="0" err="1"/>
              <a:t>یستطیع</a:t>
            </a:r>
            <a:r>
              <a:rPr lang="ar-EG" sz="2700" b="1" dirty="0"/>
              <a:t> عقلنا أن </a:t>
            </a:r>
            <a:r>
              <a:rPr lang="ar-EG" sz="2700" b="1" dirty="0" err="1" smtClean="0"/>
              <a:t>یضلع</a:t>
            </a:r>
            <a:r>
              <a:rPr lang="ar-EG" sz="2700" b="1" dirty="0" smtClean="0"/>
              <a:t> </a:t>
            </a:r>
            <a:r>
              <a:rPr lang="ar-EG" sz="2700" b="1" dirty="0" err="1" smtClean="0"/>
              <a:t>بھا</a:t>
            </a:r>
            <a:r>
              <a:rPr lang="ar-EG" sz="2700" b="1" dirty="0" smtClean="0"/>
              <a:t> "</a:t>
            </a:r>
            <a:endParaRPr lang="ar-EG" sz="27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/>
            <a:r>
              <a:rPr lang="ar-EG" sz="2700" b="1" dirty="0"/>
              <a:t>قانون الحالات الثلاث</a:t>
            </a:r>
          </a:p>
          <a:p>
            <a:pPr algn="just"/>
            <a:r>
              <a:rPr lang="ar-EG" sz="2400" b="1" dirty="0"/>
              <a:t>عرفنا </a:t>
            </a:r>
            <a:r>
              <a:rPr lang="ar-EG" sz="2400" b="1" dirty="0" err="1"/>
              <a:t>فیما</a:t>
            </a:r>
            <a:r>
              <a:rPr lang="ar-EG" sz="2400" b="1" dirty="0"/>
              <a:t> سبق أن الأساس الذي </a:t>
            </a:r>
            <a:r>
              <a:rPr lang="ar-EG" sz="2400" b="1" dirty="0" err="1"/>
              <a:t>تنھض</a:t>
            </a:r>
            <a:r>
              <a:rPr lang="ar-EG" sz="2400" b="1" dirty="0"/>
              <a:t> </a:t>
            </a:r>
            <a:r>
              <a:rPr lang="ar-EG" sz="2400" b="1" dirty="0" err="1"/>
              <a:t>علیھ</a:t>
            </a:r>
            <a:r>
              <a:rPr lang="ar-EG" sz="2400" b="1" dirty="0"/>
              <a:t> </a:t>
            </a:r>
            <a:r>
              <a:rPr lang="ar-EG" sz="2400" b="1" dirty="0" smtClean="0"/>
              <a:t>الفلسفة </a:t>
            </a:r>
            <a:r>
              <a:rPr lang="ar-EG" sz="2400" b="1" dirty="0" err="1" smtClean="0"/>
              <a:t>الوضعیة</a:t>
            </a:r>
            <a:r>
              <a:rPr lang="ar-EG" sz="2400" b="1" dirty="0" smtClean="0"/>
              <a:t> </a:t>
            </a:r>
            <a:r>
              <a:rPr lang="ar-EG" sz="2400" b="1" dirty="0" err="1"/>
              <a:t>ھو</a:t>
            </a:r>
            <a:r>
              <a:rPr lang="ar-EG" sz="2400" b="1" dirty="0"/>
              <a:t> رفض </a:t>
            </a:r>
            <a:r>
              <a:rPr lang="ar-EG" sz="2400" b="1" dirty="0" err="1"/>
              <a:t>المیتافیزیقا</a:t>
            </a:r>
            <a:r>
              <a:rPr lang="ar-EG" sz="2400" b="1" dirty="0"/>
              <a:t> .</a:t>
            </a:r>
            <a:r>
              <a:rPr lang="ar-EG" sz="2400" b="1" dirty="0" err="1"/>
              <a:t>ففلسفتھ</a:t>
            </a:r>
            <a:r>
              <a:rPr lang="ar-EG" sz="2400" b="1" dirty="0"/>
              <a:t> لا تؤمن إلا بما </a:t>
            </a:r>
            <a:r>
              <a:rPr lang="ar-EG" sz="2400" b="1" dirty="0" err="1" smtClean="0"/>
              <a:t>ھو</a:t>
            </a:r>
            <a:r>
              <a:rPr lang="ar-EG" sz="2400" b="1" dirty="0" smtClean="0"/>
              <a:t> محسوس </a:t>
            </a:r>
            <a:r>
              <a:rPr lang="ar-EG" sz="2400" b="1" dirty="0"/>
              <a:t>ومادي . والواقع أن كونت كان مفكر متشعب </a:t>
            </a:r>
            <a:r>
              <a:rPr lang="ar-EG" sz="2400" b="1" dirty="0" err="1" smtClean="0"/>
              <a:t>الإھتمامات</a:t>
            </a:r>
            <a:r>
              <a:rPr lang="ar-EG" sz="2400" b="1" dirty="0" smtClean="0"/>
              <a:t> </a:t>
            </a:r>
            <a:r>
              <a:rPr lang="ar-EG" sz="2400" b="1" dirty="0" err="1" smtClean="0"/>
              <a:t>والإختصاصات</a:t>
            </a:r>
            <a:r>
              <a:rPr lang="ar-EG" sz="2400" b="1" dirty="0" smtClean="0"/>
              <a:t> </a:t>
            </a:r>
            <a:r>
              <a:rPr lang="ar-EG" sz="2400" b="1" dirty="0"/>
              <a:t>.فقد كتب في </a:t>
            </a:r>
            <a:r>
              <a:rPr lang="ar-EG" sz="2400" b="1" dirty="0" err="1"/>
              <a:t>السیاسة</a:t>
            </a:r>
            <a:r>
              <a:rPr lang="ar-EG" sz="2400" b="1" dirty="0"/>
              <a:t> ، وعلم </a:t>
            </a:r>
            <a:r>
              <a:rPr lang="ar-EG" sz="2400" b="1" dirty="0" err="1"/>
              <a:t>الإجتماع</a:t>
            </a:r>
            <a:r>
              <a:rPr lang="ar-EG" sz="2400" b="1" dirty="0"/>
              <a:t> وكتب </a:t>
            </a:r>
            <a:r>
              <a:rPr lang="ar-EG" sz="2400" b="1" dirty="0" smtClean="0"/>
              <a:t>في </a:t>
            </a:r>
            <a:r>
              <a:rPr lang="ar-EG" sz="2400" b="1" dirty="0" err="1" smtClean="0"/>
              <a:t>الدین</a:t>
            </a:r>
            <a:r>
              <a:rPr lang="ar-EG" sz="2400" b="1" dirty="0" smtClean="0"/>
              <a:t> </a:t>
            </a:r>
            <a:r>
              <a:rPr lang="ar-EG" sz="2400" b="1" dirty="0" err="1"/>
              <a:t>والقضایا</a:t>
            </a:r>
            <a:r>
              <a:rPr lang="ar-EG" sz="2400" b="1" dirty="0"/>
              <a:t> </a:t>
            </a:r>
            <a:r>
              <a:rPr lang="ar-EG" sz="2400" b="1" dirty="0" err="1"/>
              <a:t>الروحیة</a:t>
            </a:r>
            <a:r>
              <a:rPr lang="ar-EG" sz="2400" b="1" dirty="0"/>
              <a:t> </a:t>
            </a:r>
            <a:r>
              <a:rPr lang="ar-EG" sz="2400" b="1" dirty="0" err="1"/>
              <a:t>والمیتافیزیقیة</a:t>
            </a:r>
            <a:r>
              <a:rPr lang="ar-EG" sz="2400" b="1" dirty="0"/>
              <a:t> ، وقد أمضي كونت </a:t>
            </a:r>
            <a:r>
              <a:rPr lang="ar-EG" sz="2400" b="1" dirty="0" smtClean="0"/>
              <a:t>نصف </a:t>
            </a:r>
            <a:r>
              <a:rPr lang="ar-EG" sz="2400" b="1" dirty="0" err="1" smtClean="0"/>
              <a:t>حیاتھ</a:t>
            </a:r>
            <a:r>
              <a:rPr lang="ar-EG" sz="2400" b="1" dirty="0" smtClean="0"/>
              <a:t> </a:t>
            </a:r>
            <a:r>
              <a:rPr lang="ar-EG" sz="2400" b="1" dirty="0" err="1"/>
              <a:t>العلمیة</a:t>
            </a:r>
            <a:r>
              <a:rPr lang="ar-EG" sz="2400" b="1" dirty="0"/>
              <a:t> في دراسة </a:t>
            </a:r>
            <a:r>
              <a:rPr lang="ar-EG" sz="2400" b="1" dirty="0" err="1"/>
              <a:t>القوانین</a:t>
            </a:r>
            <a:r>
              <a:rPr lang="ar-EG" sz="2400" b="1" dirty="0"/>
              <a:t> التي تتحكم </a:t>
            </a:r>
            <a:r>
              <a:rPr lang="ar-EG" sz="2400" b="1" dirty="0" err="1"/>
              <a:t>بظواھر</a:t>
            </a:r>
            <a:r>
              <a:rPr lang="ar-EG" sz="2400" b="1" dirty="0"/>
              <a:t> </a:t>
            </a:r>
            <a:r>
              <a:rPr lang="ar-EG" sz="2400" b="1" dirty="0" smtClean="0"/>
              <a:t>الكون </a:t>
            </a:r>
            <a:r>
              <a:rPr lang="ar-EG" sz="2400" b="1" dirty="0" err="1" smtClean="0"/>
              <a:t>ومادتھ</a:t>
            </a:r>
            <a:r>
              <a:rPr lang="ar-EG" sz="2400" b="1" dirty="0" smtClean="0"/>
              <a:t> </a:t>
            </a:r>
            <a:r>
              <a:rPr lang="ar-EG" sz="2400" b="1" dirty="0"/>
              <a:t>، </a:t>
            </a:r>
            <a:r>
              <a:rPr lang="ar-EG" sz="2400" b="1" dirty="0" err="1"/>
              <a:t>ونصفھا</a:t>
            </a:r>
            <a:r>
              <a:rPr lang="ar-EG" sz="2400" b="1" dirty="0"/>
              <a:t> الآخر في بلورة </a:t>
            </a:r>
            <a:r>
              <a:rPr lang="ar-EG" sz="2400" b="1" dirty="0" err="1"/>
              <a:t>النظریة</a:t>
            </a:r>
            <a:r>
              <a:rPr lang="ar-EG" sz="2400" b="1" dirty="0"/>
              <a:t> </a:t>
            </a:r>
            <a:r>
              <a:rPr lang="ar-EG" sz="2400" b="1" dirty="0" err="1"/>
              <a:t>الأخلاقیة</a:t>
            </a:r>
            <a:r>
              <a:rPr lang="ar-EG" sz="2400" b="1" dirty="0"/>
              <a:t> </a:t>
            </a:r>
            <a:r>
              <a:rPr lang="ar-EG" sz="2400" b="1" dirty="0" err="1" smtClean="0"/>
              <a:t>والدینیة</a:t>
            </a:r>
            <a:r>
              <a:rPr lang="ar-EG" sz="2400" b="1" dirty="0" smtClean="0"/>
              <a:t> </a:t>
            </a:r>
            <a:r>
              <a:rPr lang="ar-EG" sz="2400" b="1" dirty="0" err="1" smtClean="0"/>
              <a:t>للبشریة</a:t>
            </a:r>
            <a:r>
              <a:rPr lang="ar-EG" sz="2400" b="1" dirty="0" smtClean="0"/>
              <a:t> </a:t>
            </a:r>
            <a:r>
              <a:rPr lang="ar-EG" sz="2400" b="1" dirty="0"/>
              <a:t>.</a:t>
            </a:r>
          </a:p>
          <a:p>
            <a:pPr algn="just"/>
            <a:r>
              <a:rPr lang="ar-EG" sz="2400" b="1" dirty="0"/>
              <a:t>فبعد أن بلور المبادئ العامة للفلسفة </a:t>
            </a:r>
            <a:r>
              <a:rPr lang="ar-EG" sz="2400" b="1" dirty="0" err="1"/>
              <a:t>الوضعیة</a:t>
            </a:r>
            <a:r>
              <a:rPr lang="ar-EG" sz="2400" b="1" dirty="0"/>
              <a:t> انتقل </a:t>
            </a:r>
            <a:r>
              <a:rPr lang="ar-EG" sz="2400" b="1" dirty="0" smtClean="0"/>
              <a:t>إلي دراسة </a:t>
            </a:r>
            <a:r>
              <a:rPr lang="ar-EG" sz="2400" b="1" dirty="0" err="1"/>
              <a:t>القوانین</a:t>
            </a:r>
            <a:r>
              <a:rPr lang="ar-EG" sz="2400" b="1" dirty="0"/>
              <a:t> التي تتحكم بتطور المجتمعات </a:t>
            </a:r>
            <a:r>
              <a:rPr lang="ar-EG" sz="2400" b="1" dirty="0" err="1"/>
              <a:t>البشریة</a:t>
            </a:r>
            <a:r>
              <a:rPr lang="ar-EG" sz="2400" b="1" dirty="0"/>
              <a:t> .وقد </a:t>
            </a:r>
            <a:r>
              <a:rPr lang="ar-EG" sz="2400" b="1" dirty="0" smtClean="0"/>
              <a:t>انطلق في </a:t>
            </a:r>
            <a:r>
              <a:rPr lang="ar-EG" sz="2400" b="1" dirty="0"/>
              <a:t>ذلك من فلسفة </a:t>
            </a:r>
            <a:r>
              <a:rPr lang="ar-EG" sz="2400" b="1" dirty="0" err="1"/>
              <a:t>للتاریخ</a:t>
            </a:r>
            <a:r>
              <a:rPr lang="ar-EG" sz="2400" b="1" dirty="0"/>
              <a:t> </a:t>
            </a:r>
            <a:r>
              <a:rPr lang="ar-EG" sz="2400" b="1" dirty="0" err="1"/>
              <a:t>مبنیة</a:t>
            </a:r>
            <a:r>
              <a:rPr lang="ar-EG" sz="2400" b="1" dirty="0"/>
              <a:t> علي مخطط </a:t>
            </a:r>
            <a:r>
              <a:rPr lang="ar-EG" sz="2400" b="1" dirty="0" err="1"/>
              <a:t>ینطبق</a:t>
            </a:r>
            <a:r>
              <a:rPr lang="ar-EG" sz="2400" b="1" dirty="0"/>
              <a:t> علي الفرد </a:t>
            </a:r>
            <a:r>
              <a:rPr lang="ar-EG" sz="2400" b="1" dirty="0" smtClean="0"/>
              <a:t>كما علي </a:t>
            </a:r>
            <a:r>
              <a:rPr lang="ar-EG" sz="2400" b="1" dirty="0"/>
              <a:t>الجماعة ،</a:t>
            </a:r>
            <a:r>
              <a:rPr lang="ar-EG" sz="2400" b="1" dirty="0" err="1"/>
              <a:t>حیث</a:t>
            </a:r>
            <a:r>
              <a:rPr lang="ar-EG" sz="2400" b="1" dirty="0"/>
              <a:t> رأي أن الإنسان قد مر </a:t>
            </a:r>
            <a:r>
              <a:rPr lang="ar-EG" sz="2400" b="1" dirty="0" err="1"/>
              <a:t>بمناھج</a:t>
            </a:r>
            <a:r>
              <a:rPr lang="ar-EG" sz="2400" b="1" dirty="0"/>
              <a:t> متعددة </a:t>
            </a:r>
            <a:r>
              <a:rPr lang="ar-EG" sz="2400" b="1" dirty="0" smtClean="0"/>
              <a:t>في </a:t>
            </a:r>
            <a:r>
              <a:rPr lang="ar-EG" sz="2400" b="1" dirty="0" err="1" smtClean="0"/>
              <a:t>محاولتھ</a:t>
            </a:r>
            <a:r>
              <a:rPr lang="ar-EG" sz="2400" b="1" dirty="0" smtClean="0"/>
              <a:t> </a:t>
            </a:r>
            <a:r>
              <a:rPr lang="ar-EG" sz="2400" b="1" dirty="0"/>
              <a:t>للوصول إلي المعرفة </a:t>
            </a:r>
            <a:r>
              <a:rPr lang="ar-EG" sz="2400" b="1" dirty="0" err="1"/>
              <a:t>الیقینیة</a:t>
            </a:r>
            <a:r>
              <a:rPr lang="ar-EG" sz="2400" b="1" dirty="0"/>
              <a:t> ، </a:t>
            </a:r>
            <a:r>
              <a:rPr lang="ar-EG" sz="2400" b="1" dirty="0" err="1"/>
              <a:t>وأنھ</a:t>
            </a:r>
            <a:r>
              <a:rPr lang="ar-EG" sz="2400" b="1" dirty="0"/>
              <a:t> عاش مراحل </a:t>
            </a:r>
            <a:r>
              <a:rPr lang="ar-EG" sz="2400" b="1" dirty="0" smtClean="0"/>
              <a:t>مختلفة قبل </a:t>
            </a:r>
            <a:r>
              <a:rPr lang="ar-EG" sz="2400" b="1" dirty="0"/>
              <a:t>استقراره علي </a:t>
            </a:r>
            <a:r>
              <a:rPr lang="ar-EG" sz="2400" b="1" dirty="0" err="1"/>
              <a:t>المنھج</a:t>
            </a:r>
            <a:r>
              <a:rPr lang="ar-EG" sz="2400" b="1" dirty="0"/>
              <a:t> الوضعي ،وساعده علي ذلك : </a:t>
            </a:r>
            <a:r>
              <a:rPr lang="ar-EG" sz="2400" b="1" dirty="0" smtClean="0"/>
              <a:t>التطور الذي </a:t>
            </a:r>
            <a:r>
              <a:rPr lang="ar-EG" sz="2400" b="1" dirty="0" err="1"/>
              <a:t>جعلھ</a:t>
            </a:r>
            <a:r>
              <a:rPr lang="ar-EG" sz="2400" b="1" dirty="0"/>
              <a:t> </a:t>
            </a:r>
            <a:r>
              <a:rPr lang="ar-EG" sz="2400" b="1" dirty="0" err="1"/>
              <a:t>ینتقل</a:t>
            </a:r>
            <a:r>
              <a:rPr lang="ar-EG" sz="2400" b="1" dirty="0"/>
              <a:t> من مرحلة إلي أخري . وقد سمي كونت </a:t>
            </a:r>
            <a:r>
              <a:rPr lang="ar-EG" sz="2400" b="1" dirty="0" err="1" smtClean="0"/>
              <a:t>اكتشافھ</a:t>
            </a:r>
            <a:r>
              <a:rPr lang="ar-EG" sz="2400" b="1" dirty="0" smtClean="0"/>
              <a:t> لتطور </a:t>
            </a:r>
            <a:r>
              <a:rPr lang="ar-EG" sz="2400" b="1" dirty="0" err="1"/>
              <a:t>مناھج</a:t>
            </a:r>
            <a:r>
              <a:rPr lang="ar-EG" sz="2400" b="1" dirty="0"/>
              <a:t> المعرفة </a:t>
            </a:r>
            <a:r>
              <a:rPr lang="ar-EG" sz="2400" b="1" dirty="0" err="1"/>
              <a:t>الإنسانیة</a:t>
            </a:r>
            <a:r>
              <a:rPr lang="ar-EG" sz="2400" b="1" dirty="0"/>
              <a:t> "بقانون الحالات الثلاث." </a:t>
            </a:r>
            <a:r>
              <a:rPr lang="ar-EG" sz="2400" b="1" dirty="0" smtClean="0"/>
              <a:t>الذي </a:t>
            </a:r>
            <a:r>
              <a:rPr lang="ar-EG" sz="2400" b="1" dirty="0" err="1" smtClean="0"/>
              <a:t>یري</a:t>
            </a:r>
            <a:r>
              <a:rPr lang="ar-EG" sz="2400" b="1" dirty="0" smtClean="0"/>
              <a:t> </a:t>
            </a:r>
            <a:r>
              <a:rPr lang="ar-EG" sz="2400" b="1" dirty="0" err="1"/>
              <a:t>أنھ</a:t>
            </a:r>
            <a:r>
              <a:rPr lang="ar-EG" sz="2400" b="1" dirty="0"/>
              <a:t> أول من توصل </a:t>
            </a:r>
            <a:r>
              <a:rPr lang="ar-EG" sz="2400" b="1" dirty="0" err="1"/>
              <a:t>إلیھ</a:t>
            </a:r>
            <a:r>
              <a:rPr lang="ar-EG" sz="2400" b="1" dirty="0"/>
              <a:t> ، وفي </a:t>
            </a:r>
            <a:r>
              <a:rPr lang="ar-EG" sz="2400" b="1" dirty="0" err="1"/>
              <a:t>حقیقة</a:t>
            </a:r>
            <a:r>
              <a:rPr lang="ar-EG" sz="2400" b="1" dirty="0"/>
              <a:t> الأمر أن </a:t>
            </a:r>
            <a:r>
              <a:rPr lang="ar-EG" sz="2400" b="1" dirty="0" err="1"/>
              <a:t>ھناك</a:t>
            </a:r>
            <a:r>
              <a:rPr lang="ar-EG" sz="2400" b="1" dirty="0"/>
              <a:t> </a:t>
            </a:r>
            <a:r>
              <a:rPr lang="ar-EG" sz="2400" b="1" dirty="0" smtClean="0"/>
              <a:t>من توصل </a:t>
            </a:r>
            <a:r>
              <a:rPr lang="ar-EG" sz="2400" b="1" dirty="0"/>
              <a:t>إلي </a:t>
            </a:r>
            <a:r>
              <a:rPr lang="ar-EG" sz="2400" b="1" dirty="0" err="1"/>
              <a:t>ھذا</a:t>
            </a:r>
            <a:r>
              <a:rPr lang="ar-EG" sz="2400" b="1" dirty="0"/>
              <a:t> القانون قبل كونت ، </a:t>
            </a:r>
            <a:r>
              <a:rPr lang="ar-EG" sz="2400" b="1" dirty="0" err="1"/>
              <a:t>ولكنھم</a:t>
            </a:r>
            <a:r>
              <a:rPr lang="ar-EG" sz="2400" b="1" dirty="0"/>
              <a:t> لم </a:t>
            </a:r>
            <a:r>
              <a:rPr lang="ar-EG" sz="2400" b="1" dirty="0" err="1"/>
              <a:t>یدركوا</a:t>
            </a:r>
            <a:r>
              <a:rPr lang="ar-EG" sz="2400" b="1" dirty="0"/>
              <a:t> </a:t>
            </a:r>
            <a:r>
              <a:rPr lang="ar-EG" sz="2400" b="1" dirty="0" err="1" smtClean="0"/>
              <a:t>القیمة</a:t>
            </a:r>
            <a:r>
              <a:rPr lang="ar-EG" sz="2400" b="1" dirty="0" smtClean="0"/>
              <a:t> </a:t>
            </a:r>
            <a:r>
              <a:rPr lang="ar-EG" sz="2400" b="1" dirty="0" err="1" smtClean="0"/>
              <a:t>العلمیة</a:t>
            </a:r>
            <a:r>
              <a:rPr lang="ar-EG" sz="2400" b="1" dirty="0" smtClean="0"/>
              <a:t> </a:t>
            </a:r>
            <a:r>
              <a:rPr lang="ar-EG" sz="2400" b="1" dirty="0"/>
              <a:t>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43375"/>
            <a:ext cx="9144000" cy="271462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ar-EG" b="1" dirty="0" smtClean="0">
                <a:solidFill>
                  <a:srgbClr val="FFFF00"/>
                </a:solidFill>
              </a:rPr>
              <a:t>اعداد</a:t>
            </a:r>
          </a:p>
          <a:p>
            <a:pPr eaLnBrk="1" hangingPunct="1">
              <a:defRPr/>
            </a:pPr>
            <a:r>
              <a:rPr lang="ar-EG" b="1" dirty="0" smtClean="0">
                <a:solidFill>
                  <a:srgbClr val="FFFF00"/>
                </a:solidFill>
              </a:rPr>
              <a:t>الأستاذ الدكتور</a:t>
            </a:r>
          </a:p>
          <a:p>
            <a:pPr eaLnBrk="1" hangingPunct="1">
              <a:defRPr/>
            </a:pPr>
            <a:r>
              <a:rPr lang="ar-EG" b="1" dirty="0" smtClean="0">
                <a:solidFill>
                  <a:srgbClr val="FFFF00"/>
                </a:solidFill>
              </a:rPr>
              <a:t>عبدالقادر البحراوي</a:t>
            </a:r>
          </a:p>
        </p:txBody>
      </p:sp>
      <p:pic>
        <p:nvPicPr>
          <p:cNvPr id="4099" name="Picture 2" descr="مراحل التخطيط الاستراتيجي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"/>
            <a:ext cx="4800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28688" y="3124200"/>
            <a:ext cx="7429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3600" b="1">
                <a:solidFill>
                  <a:srgbClr val="FF0000"/>
                </a:solidFill>
              </a:rPr>
              <a:t>الميتافيزيقا </a:t>
            </a:r>
            <a:r>
              <a:rPr lang="ar-EG" sz="3600" b="1" smtClean="0">
                <a:solidFill>
                  <a:srgbClr val="FF0000"/>
                </a:solidFill>
              </a:rPr>
              <a:t>(7)</a:t>
            </a:r>
            <a:endParaRPr lang="ar-EG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36220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ar-EG" sz="5400" b="1" dirty="0">
                <a:effectLst/>
                <a:latin typeface="Times New Roman"/>
                <a:ea typeface="Times New Roman"/>
              </a:rPr>
              <a:t>الميتافيزيقا عند اوجست كونت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/>
            <a:r>
              <a:rPr lang="ar-EG" sz="2700" b="1" dirty="0"/>
              <a:t>١- مولده :</a:t>
            </a:r>
            <a:r>
              <a:rPr lang="ar-EG" sz="2700" b="1" dirty="0" err="1"/>
              <a:t>ذھب</a:t>
            </a:r>
            <a:r>
              <a:rPr lang="ar-EG" sz="2700" b="1" dirty="0"/>
              <a:t> </a:t>
            </a:r>
            <a:r>
              <a:rPr lang="ar-EG" sz="2700" b="1" dirty="0" err="1"/>
              <a:t>أھل</a:t>
            </a:r>
            <a:r>
              <a:rPr lang="ar-EG" sz="2700" b="1" dirty="0"/>
              <a:t> العلم إلي أن" أوجست كونت" ولد عام ١٧٩٨ م وكان ذلك بمقاطعة </a:t>
            </a:r>
            <a:r>
              <a:rPr lang="ar-EG" sz="2700" b="1" dirty="0" err="1"/>
              <a:t>مونبلیی</a:t>
            </a:r>
            <a:r>
              <a:rPr lang="en-US" sz="2700" b="1" dirty="0"/>
              <a:t>i </a:t>
            </a:r>
            <a:r>
              <a:rPr lang="ar-EG" sz="2700" b="1" dirty="0"/>
              <a:t>جنوبي فرنسا  وبالتالي فلا </a:t>
            </a:r>
            <a:r>
              <a:rPr lang="ar-EG" sz="2700" b="1" dirty="0" err="1"/>
              <a:t>یوجد</a:t>
            </a:r>
            <a:r>
              <a:rPr lang="ar-EG" sz="2700" b="1" dirty="0"/>
              <a:t> محل خلاف بالنسبة لمولده </a:t>
            </a:r>
            <a:r>
              <a:rPr lang="ar-EG" sz="2700" b="1" dirty="0" err="1"/>
              <a:t>تاریخیاً</a:t>
            </a:r>
            <a:r>
              <a:rPr lang="ar-EG" sz="2700" b="1" dirty="0"/>
              <a:t> ومسقط رأسه .</a:t>
            </a:r>
          </a:p>
          <a:p>
            <a:pPr algn="just"/>
            <a:r>
              <a:rPr lang="ar-EG" sz="2700" b="1" dirty="0"/>
              <a:t>٢ : أسرته : ذكر المؤرخون أن أسرة أوجست كونت كانت </a:t>
            </a:r>
            <a:r>
              <a:rPr lang="ar-EG" sz="2700" b="1" dirty="0" err="1"/>
              <a:t>ملكیة</a:t>
            </a:r>
            <a:r>
              <a:rPr lang="ar-EG" sz="2700" b="1" dirty="0"/>
              <a:t> ذات فروع متشعبة ، </a:t>
            </a:r>
            <a:r>
              <a:rPr lang="ar-EG" sz="2700" b="1" dirty="0" err="1"/>
              <a:t>لھا</a:t>
            </a:r>
            <a:r>
              <a:rPr lang="ar-EG" sz="2700" b="1" dirty="0"/>
              <a:t> ارتباط بالنظام </a:t>
            </a:r>
            <a:r>
              <a:rPr lang="ar-EG" sz="2700" b="1" dirty="0" err="1"/>
              <a:t>السیاسي</a:t>
            </a:r>
            <a:r>
              <a:rPr lang="ar-EG" sz="2700" b="1" dirty="0"/>
              <a:t> الحاكم ، وبناء </a:t>
            </a:r>
            <a:r>
              <a:rPr lang="ar-EG" sz="2700" b="1" dirty="0" err="1"/>
              <a:t>علیھ</a:t>
            </a:r>
            <a:r>
              <a:rPr lang="ar-EG" sz="2700" b="1" dirty="0"/>
              <a:t> فقد امتدت تلك الحقوق إلي أوجست كونت </a:t>
            </a:r>
            <a:r>
              <a:rPr lang="ar-EG" sz="2700" b="1" dirty="0" err="1"/>
              <a:t>نفسھ</a:t>
            </a:r>
            <a:r>
              <a:rPr lang="ar-EG" sz="2700" b="1" dirty="0"/>
              <a:t> ،أما </a:t>
            </a:r>
            <a:r>
              <a:rPr lang="ar-EG" sz="2700" b="1" dirty="0" err="1"/>
              <a:t>دیانتھ</a:t>
            </a:r>
            <a:r>
              <a:rPr lang="ar-EG" sz="2700" b="1" dirty="0"/>
              <a:t> فكانت </a:t>
            </a:r>
            <a:r>
              <a:rPr lang="ar-EG" sz="2700" b="1" dirty="0" err="1"/>
              <a:t>الكاثولوكیة</a:t>
            </a:r>
            <a:r>
              <a:rPr lang="ar-EG" sz="2700" b="1" dirty="0"/>
              <a:t> </a:t>
            </a:r>
            <a:r>
              <a:rPr lang="ar-EG" sz="2700" b="1" dirty="0" err="1"/>
              <a:t>المسیحیة</a:t>
            </a:r>
            <a:r>
              <a:rPr lang="ar-EG" sz="2700" b="1" dirty="0"/>
              <a:t>  وقامت </a:t>
            </a:r>
            <a:r>
              <a:rPr lang="ar-EG" sz="2700" b="1" dirty="0" err="1"/>
              <a:t>أسرتھ</a:t>
            </a:r>
            <a:r>
              <a:rPr lang="ar-EG" sz="2700" b="1" dirty="0"/>
              <a:t> </a:t>
            </a:r>
            <a:r>
              <a:rPr lang="ar-EG" sz="2700" b="1" dirty="0" err="1"/>
              <a:t>علیھا</a:t>
            </a:r>
            <a:r>
              <a:rPr lang="ar-EG" sz="2700" b="1" dirty="0"/>
              <a:t> خدمة </a:t>
            </a:r>
            <a:r>
              <a:rPr lang="ar-EG" sz="2700" b="1" dirty="0" err="1"/>
              <a:t>لھا</a:t>
            </a:r>
            <a:r>
              <a:rPr lang="ar-EG" sz="2700" b="1" dirty="0"/>
              <a:t> ،والتزاماً </a:t>
            </a:r>
            <a:r>
              <a:rPr lang="ar-EG" sz="2700" b="1" dirty="0" err="1"/>
              <a:t>بھا</a:t>
            </a:r>
            <a:r>
              <a:rPr lang="ar-EG" sz="2700" b="1" dirty="0"/>
              <a:t> إذ كانت والدته من أوساط </a:t>
            </a:r>
            <a:r>
              <a:rPr lang="ar-EG" sz="2700" b="1" dirty="0" err="1"/>
              <a:t>المذھب</a:t>
            </a:r>
            <a:r>
              <a:rPr lang="ar-EG" sz="2700" b="1" dirty="0"/>
              <a:t> التقوي  وكانت </a:t>
            </a:r>
            <a:r>
              <a:rPr lang="ar-EG" sz="2700" b="1" dirty="0" err="1"/>
              <a:t>ھذه</a:t>
            </a:r>
            <a:r>
              <a:rPr lang="ar-EG" sz="2700" b="1" dirty="0"/>
              <a:t> الام تحاول الجمع </a:t>
            </a:r>
            <a:r>
              <a:rPr lang="ar-EG" sz="2700" b="1" dirty="0" err="1"/>
              <a:t>بین</a:t>
            </a:r>
            <a:r>
              <a:rPr lang="ar-EG" sz="2700" b="1" dirty="0"/>
              <a:t> </a:t>
            </a:r>
            <a:r>
              <a:rPr lang="ar-EG" sz="2700" b="1" dirty="0" err="1"/>
              <a:t>الفكرالمسیحي</a:t>
            </a:r>
            <a:r>
              <a:rPr lang="ar-EG" sz="2700" b="1" dirty="0"/>
              <a:t> القابل </a:t>
            </a:r>
            <a:r>
              <a:rPr lang="ar-EG" sz="2700" b="1" dirty="0" err="1"/>
              <a:t>للتجدید</a:t>
            </a:r>
            <a:r>
              <a:rPr lang="ar-EG" sz="2700" b="1" dirty="0"/>
              <a:t>، والعقل الذي </a:t>
            </a:r>
            <a:r>
              <a:rPr lang="ar-EG" sz="2700" b="1" dirty="0" err="1"/>
              <a:t>یعمل</a:t>
            </a:r>
            <a:r>
              <a:rPr lang="ar-EG" sz="2700" b="1" dirty="0"/>
              <a:t> علي </a:t>
            </a:r>
            <a:r>
              <a:rPr lang="ar-EG" sz="2700" b="1" dirty="0" err="1"/>
              <a:t>ترتیب</a:t>
            </a:r>
            <a:r>
              <a:rPr lang="ar-EG" sz="2700" b="1" dirty="0"/>
              <a:t> الأفكار وإحداث نوع من التنقل </a:t>
            </a:r>
            <a:r>
              <a:rPr lang="ar-EG" sz="2700" b="1" dirty="0" err="1"/>
              <a:t>الھادئ</a:t>
            </a:r>
            <a:r>
              <a:rPr lang="ar-EG" sz="2700" b="1" dirty="0"/>
              <a:t> </a:t>
            </a:r>
            <a:r>
              <a:rPr lang="ar-EG" sz="2700" b="1" dirty="0" err="1"/>
              <a:t>بینھما</a:t>
            </a:r>
            <a:r>
              <a:rPr lang="ar-EG" sz="2700" b="1" dirty="0"/>
              <a:t>. </a:t>
            </a:r>
          </a:p>
          <a:p>
            <a:pPr algn="just"/>
            <a:r>
              <a:rPr lang="ar-EG" sz="2700" b="1" dirty="0"/>
              <a:t>فأوجست كونت نشأ في أسرة </a:t>
            </a:r>
            <a:r>
              <a:rPr lang="ar-EG" sz="2700" b="1" dirty="0" err="1"/>
              <a:t>كاثولوكیة</a:t>
            </a:r>
            <a:r>
              <a:rPr lang="ar-EG" sz="2700" b="1" dirty="0"/>
              <a:t> محافظة إلا أنه "في </a:t>
            </a:r>
            <a:r>
              <a:rPr lang="ar-EG" sz="2700" b="1" dirty="0" err="1"/>
              <a:t>سنواتھ</a:t>
            </a:r>
            <a:r>
              <a:rPr lang="ar-EG" sz="2700" b="1" dirty="0"/>
              <a:t> </a:t>
            </a:r>
            <a:r>
              <a:rPr lang="ar-EG" sz="2700" b="1" dirty="0" err="1"/>
              <a:t>الدراسیة</a:t>
            </a:r>
            <a:r>
              <a:rPr lang="ar-EG" sz="2700" b="1" dirty="0"/>
              <a:t> المبكرة تخلي عن </a:t>
            </a:r>
            <a:r>
              <a:rPr lang="ar-EG" sz="2700" b="1" dirty="0" err="1"/>
              <a:t>إتجاه</a:t>
            </a:r>
            <a:r>
              <a:rPr lang="ar-EG" sz="2700" b="1" dirty="0"/>
              <a:t> </a:t>
            </a:r>
            <a:r>
              <a:rPr lang="ar-EG" sz="2700" b="1" dirty="0" err="1"/>
              <a:t>أسرتھ</a:t>
            </a:r>
            <a:r>
              <a:rPr lang="ar-EG" sz="2700" b="1" dirty="0"/>
              <a:t> </a:t>
            </a:r>
            <a:r>
              <a:rPr lang="ar-EG" sz="2700" b="1" dirty="0" err="1"/>
              <a:t>الملكیة</a:t>
            </a:r>
            <a:r>
              <a:rPr lang="ar-EG" sz="2700" b="1" dirty="0"/>
              <a:t> ، وأصبح </a:t>
            </a:r>
            <a:r>
              <a:rPr lang="ar-EG" sz="2700" b="1" dirty="0" err="1"/>
              <a:t>جمھوري</a:t>
            </a:r>
            <a:r>
              <a:rPr lang="ar-EG" sz="2700" b="1" dirty="0"/>
              <a:t> النزعة ، </a:t>
            </a:r>
            <a:r>
              <a:rPr lang="ar-EG" sz="2700" b="1" dirty="0" err="1"/>
              <a:t>یؤمن</a:t>
            </a:r>
            <a:r>
              <a:rPr lang="ar-EG" sz="2700" b="1" dirty="0"/>
              <a:t> بمبادئ </a:t>
            </a:r>
            <a:r>
              <a:rPr lang="ar-EG" sz="2700" b="1" dirty="0" err="1"/>
              <a:t>الحریة</a:t>
            </a:r>
            <a:r>
              <a:rPr lang="ar-EG" sz="2700" b="1" dirty="0"/>
              <a:t> "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/>
            <a:r>
              <a:rPr lang="ar-EG" sz="2700" b="1" dirty="0" err="1"/>
              <a:t>تعلیمه</a:t>
            </a:r>
            <a:r>
              <a:rPr lang="ar-EG" sz="2700" b="1" dirty="0"/>
              <a:t> ونشأته : تعلم في </a:t>
            </a:r>
            <a:r>
              <a:rPr lang="ar-EG" sz="2700" b="1" dirty="0" err="1"/>
              <a:t>كلیة</a:t>
            </a:r>
            <a:r>
              <a:rPr lang="ar-EG" sz="2700" b="1" dirty="0"/>
              <a:t> </a:t>
            </a:r>
            <a:r>
              <a:rPr lang="ar-EG" sz="2700" b="1" dirty="0" err="1"/>
              <a:t>الھندسة</a:t>
            </a:r>
            <a:r>
              <a:rPr lang="ar-EG" sz="2700" b="1" dirty="0"/>
              <a:t> </a:t>
            </a:r>
            <a:r>
              <a:rPr lang="ar-EG" sz="2700" b="1" dirty="0" err="1"/>
              <a:t>الشھیرة</a:t>
            </a:r>
            <a:r>
              <a:rPr lang="ar-EG" sz="2700" b="1" dirty="0"/>
              <a:t> في </a:t>
            </a:r>
            <a:r>
              <a:rPr lang="ar-EG" sz="2700" b="1" dirty="0" err="1"/>
              <a:t>باریس</a:t>
            </a:r>
            <a:r>
              <a:rPr lang="ar-EG" sz="2700" b="1" dirty="0"/>
              <a:t> في الفترة من ١٨١٤ م إلي سنة ١٨١٦ م ، </a:t>
            </a:r>
            <a:r>
              <a:rPr lang="ar-EG" sz="2700" b="1" dirty="0" err="1"/>
              <a:t>ولكنھ</a:t>
            </a:r>
            <a:r>
              <a:rPr lang="ar-EG" sz="2700" b="1" dirty="0"/>
              <a:t> قاد حركة احتجاج قام </a:t>
            </a:r>
            <a:r>
              <a:rPr lang="ar-EG" sz="2700" b="1" dirty="0" err="1"/>
              <a:t>بھاالطلاب</a:t>
            </a:r>
            <a:r>
              <a:rPr lang="ar-EG" sz="2700" b="1" dirty="0"/>
              <a:t> ضد أحد </a:t>
            </a:r>
            <a:r>
              <a:rPr lang="ar-EG" sz="2700" b="1" dirty="0" err="1"/>
              <a:t>المدرسین</a:t>
            </a:r>
            <a:r>
              <a:rPr lang="ar-EG" sz="2700" b="1" dirty="0"/>
              <a:t> ففصل من المدرسة .</a:t>
            </a:r>
            <a:r>
              <a:rPr lang="ar-EG" sz="2700" b="1" dirty="0" err="1"/>
              <a:t>وذھب</a:t>
            </a:r>
            <a:r>
              <a:rPr lang="ar-EG" sz="2700" b="1" dirty="0"/>
              <a:t> للإقامة مع </a:t>
            </a:r>
            <a:r>
              <a:rPr lang="ar-EG" sz="2700" b="1" dirty="0" err="1"/>
              <a:t>أھله</a:t>
            </a:r>
            <a:r>
              <a:rPr lang="ar-EG" sz="2700" b="1" dirty="0"/>
              <a:t> فترة من الوقت ، عاد </a:t>
            </a:r>
            <a:r>
              <a:rPr lang="ar-EG" sz="2700" b="1" dirty="0" err="1"/>
              <a:t>بعدھا</a:t>
            </a:r>
            <a:r>
              <a:rPr lang="ar-EG" sz="2700" b="1" dirty="0"/>
              <a:t> إلي </a:t>
            </a:r>
            <a:r>
              <a:rPr lang="ar-EG" sz="2700" b="1" dirty="0" err="1"/>
              <a:t>باریس</a:t>
            </a:r>
            <a:r>
              <a:rPr lang="ar-EG" sz="2700" b="1" dirty="0"/>
              <a:t> ،</a:t>
            </a:r>
            <a:r>
              <a:rPr lang="ar-EG" sz="2700" b="1" dirty="0" err="1"/>
              <a:t>حیث</a:t>
            </a:r>
            <a:r>
              <a:rPr lang="ar-EG" sz="2700" b="1" dirty="0"/>
              <a:t> عاش </a:t>
            </a:r>
            <a:r>
              <a:rPr lang="ar-EG" sz="2700" b="1" dirty="0" err="1"/>
              <a:t>عیشة</a:t>
            </a:r>
            <a:r>
              <a:rPr lang="ar-EG" sz="2700" b="1" dirty="0"/>
              <a:t> ضنكا من إعطاء دروس في </a:t>
            </a:r>
            <a:r>
              <a:rPr lang="ar-EG" sz="2700" b="1" dirty="0" err="1"/>
              <a:t>الریاضیات</a:t>
            </a:r>
            <a:r>
              <a:rPr lang="ar-EG" sz="2700" b="1" dirty="0"/>
              <a:t>. </a:t>
            </a:r>
          </a:p>
          <a:p>
            <a:pPr algn="just"/>
            <a:r>
              <a:rPr lang="ar-EG" sz="2700" b="1" dirty="0"/>
              <a:t>ولم </a:t>
            </a:r>
            <a:r>
              <a:rPr lang="ar-EG" sz="2700" b="1" dirty="0" err="1"/>
              <a:t>یكن</a:t>
            </a:r>
            <a:r>
              <a:rPr lang="ar-EG" sz="2700" b="1" dirty="0"/>
              <a:t> أوجست كونت قادراً علي التواصل في تلك </a:t>
            </a:r>
            <a:r>
              <a:rPr lang="ar-EG" sz="2700" b="1" dirty="0" err="1"/>
              <a:t>الوظیفة</a:t>
            </a:r>
            <a:r>
              <a:rPr lang="ar-EG" sz="2700" b="1" dirty="0"/>
              <a:t> ، </a:t>
            </a:r>
            <a:r>
              <a:rPr lang="ar-EG" sz="2700" b="1" dirty="0" err="1"/>
              <a:t>ویبدو</a:t>
            </a:r>
            <a:r>
              <a:rPr lang="ar-EG" sz="2700" b="1" dirty="0"/>
              <a:t> </a:t>
            </a:r>
            <a:r>
              <a:rPr lang="ar-EG" sz="2700" b="1" dirty="0" err="1"/>
              <a:t>أنھ</a:t>
            </a:r>
            <a:r>
              <a:rPr lang="ar-EG" sz="2700" b="1" dirty="0"/>
              <a:t> عانا </a:t>
            </a:r>
            <a:r>
              <a:rPr lang="ar-EG" sz="2700" b="1" dirty="0" err="1"/>
              <a:t>كثیراً</a:t>
            </a:r>
            <a:r>
              <a:rPr lang="ar-EG" sz="2700" b="1" dirty="0"/>
              <a:t> من قسوة </a:t>
            </a:r>
            <a:r>
              <a:rPr lang="ar-EG" sz="2700" b="1" dirty="0" err="1"/>
              <a:t>الحیاة</a:t>
            </a:r>
            <a:r>
              <a:rPr lang="ar-EG" sz="2700" b="1" dirty="0"/>
              <a:t> .</a:t>
            </a:r>
            <a:r>
              <a:rPr lang="ar-EG" sz="2700" b="1" dirty="0" err="1"/>
              <a:t>وإلتقي</a:t>
            </a:r>
            <a:r>
              <a:rPr lang="ar-EG" sz="2700" b="1" dirty="0"/>
              <a:t> بسان </a:t>
            </a:r>
            <a:r>
              <a:rPr lang="ar-EG" sz="2700" b="1" dirty="0" err="1"/>
              <a:t>سیمون</a:t>
            </a:r>
            <a:r>
              <a:rPr lang="ar-EG" sz="2700" b="1" dirty="0"/>
              <a:t> في ١٨١٧ وظل كاتباً </a:t>
            </a:r>
            <a:r>
              <a:rPr lang="ar-EG" sz="2700" b="1" dirty="0" err="1"/>
              <a:t>لھ</a:t>
            </a:r>
            <a:r>
              <a:rPr lang="ar-EG" sz="2700" b="1" dirty="0"/>
              <a:t> ومعاوناً حتي ١٨٢٢ م ، </a:t>
            </a:r>
            <a:r>
              <a:rPr lang="ar-EG" sz="2700" b="1" dirty="0" err="1"/>
              <a:t>ویبدو</a:t>
            </a:r>
            <a:r>
              <a:rPr lang="ar-EG" sz="2700" b="1" dirty="0"/>
              <a:t> </a:t>
            </a:r>
            <a:r>
              <a:rPr lang="ar-EG" sz="2700" b="1" dirty="0" err="1"/>
              <a:t>أنھما</a:t>
            </a:r>
            <a:r>
              <a:rPr lang="ar-EG" sz="2700" b="1" dirty="0"/>
              <a:t> تصارحا وأدرك كل </a:t>
            </a:r>
            <a:r>
              <a:rPr lang="ar-EG" sz="2700" b="1" dirty="0" err="1"/>
              <a:t>منھما</a:t>
            </a:r>
            <a:r>
              <a:rPr lang="ar-EG" sz="2700" b="1" dirty="0"/>
              <a:t> </a:t>
            </a:r>
            <a:r>
              <a:rPr lang="ar-EG" sz="2700" b="1" dirty="0" err="1"/>
              <a:t>حاجتھ</a:t>
            </a:r>
            <a:r>
              <a:rPr lang="ar-EG" sz="2700" b="1" dirty="0"/>
              <a:t> للآخر من </a:t>
            </a:r>
            <a:r>
              <a:rPr lang="ar-EG" sz="2700" b="1" dirty="0" err="1"/>
              <a:t>الناحیة</a:t>
            </a:r>
            <a:r>
              <a:rPr lang="ar-EG" sz="2700" b="1" dirty="0"/>
              <a:t> </a:t>
            </a:r>
            <a:r>
              <a:rPr lang="ar-EG" sz="2700" b="1" dirty="0" err="1"/>
              <a:t>الوقتیة</a:t>
            </a:r>
            <a:r>
              <a:rPr lang="ar-EG" sz="2700" b="1" dirty="0"/>
              <a:t> </a:t>
            </a:r>
            <a:r>
              <a:rPr lang="ar-EG" sz="2700" b="1" dirty="0" err="1"/>
              <a:t>وھو</a:t>
            </a:r>
            <a:r>
              <a:rPr lang="ar-EG" sz="2700" b="1" dirty="0"/>
              <a:t> ما </a:t>
            </a:r>
            <a:r>
              <a:rPr lang="ar-EG" sz="2700" b="1" dirty="0" err="1"/>
              <a:t>یعرف</a:t>
            </a:r>
            <a:r>
              <a:rPr lang="ar-EG" sz="2700" b="1" dirty="0"/>
              <a:t> </a:t>
            </a:r>
            <a:r>
              <a:rPr lang="ar-EG" sz="2700" b="1" dirty="0" err="1"/>
              <a:t>بالصداقةالمؤقتة</a:t>
            </a:r>
            <a:r>
              <a:rPr lang="ar-EG" sz="2700" b="1" dirty="0"/>
              <a:t> . وقد أثر </a:t>
            </a:r>
            <a:r>
              <a:rPr lang="ar-EG" sz="2700" b="1" dirty="0" err="1"/>
              <a:t>فیھ</a:t>
            </a:r>
            <a:r>
              <a:rPr lang="ar-EG" sz="2700" b="1" dirty="0"/>
              <a:t> إلي حد </a:t>
            </a:r>
            <a:r>
              <a:rPr lang="ar-EG" sz="2700" b="1" dirty="0" err="1"/>
              <a:t>بعید</a:t>
            </a:r>
            <a:r>
              <a:rPr lang="ar-EG" sz="2700" b="1" dirty="0"/>
              <a:t>. لكن نظراً لأن كونت كان </a:t>
            </a:r>
            <a:r>
              <a:rPr lang="ar-EG" sz="2700" b="1" dirty="0" err="1"/>
              <a:t>یفوقه</a:t>
            </a:r>
            <a:r>
              <a:rPr lang="ar-EG" sz="2700" b="1" dirty="0"/>
              <a:t> إحاطة بالمعرفة </a:t>
            </a:r>
            <a:r>
              <a:rPr lang="ar-EG" sz="2700" b="1" dirty="0" err="1"/>
              <a:t>العلمیة</a:t>
            </a:r>
            <a:r>
              <a:rPr lang="ar-EG" sz="2700" b="1" dirty="0"/>
              <a:t> ،وقدرة علي عرض </a:t>
            </a:r>
            <a:r>
              <a:rPr lang="ar-EG" sz="2700" b="1" dirty="0" err="1"/>
              <a:t>تفكیره</a:t>
            </a:r>
            <a:r>
              <a:rPr lang="ar-EG" sz="2700" b="1" dirty="0"/>
              <a:t> ، حدثت </a:t>
            </a:r>
            <a:r>
              <a:rPr lang="ar-EG" sz="2700" b="1" dirty="0" err="1"/>
              <a:t>بینھما</a:t>
            </a:r>
            <a:r>
              <a:rPr lang="ar-EG" sz="2700" b="1" dirty="0"/>
              <a:t> </a:t>
            </a:r>
            <a:r>
              <a:rPr lang="ar-EG" sz="2700" b="1" dirty="0" err="1"/>
              <a:t>قطیعةعنیفة</a:t>
            </a:r>
            <a:r>
              <a:rPr lang="ar-EG" sz="2700" b="1" dirty="0"/>
              <a:t> ،وفي ستة ١٨٢٥ م تزوج زواج </a:t>
            </a:r>
            <a:r>
              <a:rPr lang="ar-EG" sz="2700" b="1" dirty="0" err="1"/>
              <a:t>غیر</a:t>
            </a:r>
            <a:r>
              <a:rPr lang="ar-EG" sz="2700" b="1" dirty="0"/>
              <a:t> </a:t>
            </a:r>
            <a:r>
              <a:rPr lang="ar-EG" sz="2700" b="1" dirty="0" err="1"/>
              <a:t>سعید</a:t>
            </a:r>
            <a:r>
              <a:rPr lang="ar-EG" sz="2700" b="1" dirty="0"/>
              <a:t> سرعان ما </a:t>
            </a:r>
            <a:r>
              <a:rPr lang="ar-EG" sz="2700" b="1" dirty="0" err="1"/>
              <a:t>انتھي</a:t>
            </a:r>
            <a:r>
              <a:rPr lang="ar-EG" sz="2700" b="1" dirty="0"/>
              <a:t> بالانفصال.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/>
            <a:r>
              <a:rPr lang="ar-EG" sz="2700" b="1" dirty="0"/>
              <a:t>وفي سنة ١٨٢٦ م صار </a:t>
            </a:r>
            <a:r>
              <a:rPr lang="ar-EG" sz="2700" b="1" dirty="0" err="1"/>
              <a:t>یلقي</a:t>
            </a:r>
            <a:r>
              <a:rPr lang="ar-EG" sz="2700" b="1" dirty="0"/>
              <a:t> محاضرات في </a:t>
            </a:r>
            <a:r>
              <a:rPr lang="ar-EG" sz="2700" b="1" dirty="0" err="1"/>
              <a:t>كلیة</a:t>
            </a:r>
            <a:r>
              <a:rPr lang="ar-EG" sz="2700" b="1" dirty="0"/>
              <a:t> </a:t>
            </a:r>
            <a:r>
              <a:rPr lang="ar-EG" sz="2700" b="1" dirty="0" err="1"/>
              <a:t>الھندسة</a:t>
            </a:r>
            <a:r>
              <a:rPr lang="ar-EG" sz="2700" b="1" dirty="0"/>
              <a:t> ،عرض </a:t>
            </a:r>
            <a:r>
              <a:rPr lang="ar-EG" sz="2700" b="1" dirty="0" err="1"/>
              <a:t>فیھا</a:t>
            </a:r>
            <a:r>
              <a:rPr lang="ar-EG" sz="2700" b="1" dirty="0"/>
              <a:t> </a:t>
            </a:r>
            <a:r>
              <a:rPr lang="ar-EG" sz="2700" b="1" dirty="0" err="1"/>
              <a:t>مذھبھ</a:t>
            </a:r>
            <a:r>
              <a:rPr lang="ar-EG" sz="2700" b="1" dirty="0"/>
              <a:t> الوضعي ،كان </a:t>
            </a:r>
            <a:r>
              <a:rPr lang="ar-EG" sz="2700" b="1" dirty="0" err="1"/>
              <a:t>یحضرھا</a:t>
            </a:r>
            <a:r>
              <a:rPr lang="ar-EG" sz="2700" b="1" dirty="0"/>
              <a:t> عدد </a:t>
            </a:r>
            <a:r>
              <a:rPr lang="ar-EG" sz="2700" b="1" dirty="0" err="1"/>
              <a:t>كبیر</a:t>
            </a:r>
            <a:r>
              <a:rPr lang="ar-EG" sz="2700" b="1" dirty="0"/>
              <a:t> من رجال العلم . </a:t>
            </a:r>
            <a:r>
              <a:rPr lang="ar-EG" sz="2700" b="1" dirty="0" err="1"/>
              <a:t>لكنھ</a:t>
            </a:r>
            <a:r>
              <a:rPr lang="ar-EG" sz="2700" b="1" dirty="0"/>
              <a:t> أوقف محاضراته لبضعة </a:t>
            </a:r>
            <a:r>
              <a:rPr lang="ar-EG" sz="2700" b="1" dirty="0" err="1"/>
              <a:t>أشھر</a:t>
            </a:r>
            <a:r>
              <a:rPr lang="ar-EG" sz="2700" b="1" dirty="0"/>
              <a:t> بسبب </a:t>
            </a:r>
            <a:r>
              <a:rPr lang="ar-EG" sz="2700" b="1" dirty="0" err="1"/>
              <a:t>انھیار</a:t>
            </a:r>
            <a:r>
              <a:rPr lang="ar-EG" sz="2700" b="1" dirty="0"/>
              <a:t> عقلي </a:t>
            </a:r>
            <a:r>
              <a:rPr lang="ar-EG" sz="2700" b="1" dirty="0" err="1"/>
              <a:t>أصابھ</a:t>
            </a:r>
            <a:r>
              <a:rPr lang="ar-EG" sz="2700" b="1" dirty="0"/>
              <a:t> من فرط </a:t>
            </a:r>
            <a:r>
              <a:rPr lang="ar-EG" sz="2700" b="1" dirty="0" err="1"/>
              <a:t>الإجھاد</a:t>
            </a:r>
            <a:r>
              <a:rPr lang="ar-EG" sz="2700" b="1" dirty="0"/>
              <a:t> ، وفي العام التالي حاول أن </a:t>
            </a:r>
            <a:r>
              <a:rPr lang="ar-EG" sz="2700" b="1" dirty="0" err="1"/>
              <a:t>ینتحر</a:t>
            </a:r>
            <a:r>
              <a:rPr lang="ar-EG" sz="2700" b="1" dirty="0"/>
              <a:t> غرقاً في </a:t>
            </a:r>
            <a:r>
              <a:rPr lang="ar-EG" sz="2700" b="1" dirty="0" err="1"/>
              <a:t>نھر</a:t>
            </a:r>
            <a:r>
              <a:rPr lang="ar-EG" sz="2700" b="1" dirty="0"/>
              <a:t> </a:t>
            </a:r>
            <a:r>
              <a:rPr lang="ar-EG" sz="2700" b="1" dirty="0" err="1"/>
              <a:t>السین</a:t>
            </a:r>
            <a:r>
              <a:rPr lang="ar-EG" sz="2700" b="1" dirty="0"/>
              <a:t>. ولكن كونت عاد إلي إلقاء المحاضرات عام ١٨٢٩ م ، </a:t>
            </a:r>
            <a:r>
              <a:rPr lang="ar-EG" sz="2700" b="1" dirty="0" err="1"/>
              <a:t>حین</a:t>
            </a:r>
            <a:r>
              <a:rPr lang="ar-EG" sz="2700" b="1" dirty="0"/>
              <a:t> شفي من </a:t>
            </a:r>
            <a:r>
              <a:rPr lang="ar-EG" sz="2700" b="1" dirty="0" err="1"/>
              <a:t>مرضھ</a:t>
            </a:r>
            <a:r>
              <a:rPr lang="ar-EG" sz="2700" b="1" dirty="0"/>
              <a:t> ، </a:t>
            </a:r>
            <a:r>
              <a:rPr lang="ar-EG" sz="2700" b="1" dirty="0" err="1"/>
              <a:t>عین</a:t>
            </a:r>
            <a:r>
              <a:rPr lang="ar-EG" sz="2700" b="1" dirty="0"/>
              <a:t> سنة ١٨٣٢ م </a:t>
            </a:r>
            <a:r>
              <a:rPr lang="ar-EG" sz="2700" b="1" dirty="0" err="1"/>
              <a:t>معیداً</a:t>
            </a:r>
            <a:r>
              <a:rPr lang="ar-EG" sz="2700" b="1" dirty="0"/>
              <a:t> لمادة </a:t>
            </a:r>
            <a:r>
              <a:rPr lang="ar-EG" sz="2700" b="1" dirty="0" err="1"/>
              <a:t>التحلیل</a:t>
            </a:r>
            <a:r>
              <a:rPr lang="ar-EG" sz="2700" b="1" dirty="0"/>
              <a:t> </a:t>
            </a:r>
            <a:r>
              <a:rPr lang="ar-EG" sz="2700" b="1" dirty="0" err="1"/>
              <a:t>والمیكانیكا</a:t>
            </a:r>
            <a:r>
              <a:rPr lang="ar-EG" sz="2700" b="1" dirty="0"/>
              <a:t> ،وقد حاول </a:t>
            </a:r>
            <a:r>
              <a:rPr lang="ar-EG" sz="2700" b="1" dirty="0" err="1"/>
              <a:t>كثیراً</a:t>
            </a:r>
            <a:r>
              <a:rPr lang="ar-EG" sz="2700" b="1" dirty="0"/>
              <a:t> الحصول علي كرسي </a:t>
            </a:r>
            <a:r>
              <a:rPr lang="ar-EG" sz="2700" b="1" dirty="0" err="1"/>
              <a:t>الأستاذیة</a:t>
            </a:r>
            <a:r>
              <a:rPr lang="ar-EG" sz="2700" b="1" dirty="0"/>
              <a:t> بمدرسة </a:t>
            </a:r>
            <a:r>
              <a:rPr lang="ar-EG" sz="2700" b="1" dirty="0" err="1"/>
              <a:t>الھندسة</a:t>
            </a:r>
            <a:r>
              <a:rPr lang="ar-EG" sz="2700" b="1" dirty="0"/>
              <a:t> ،</a:t>
            </a:r>
            <a:r>
              <a:rPr lang="ar-EG" sz="2700" b="1" dirty="0" err="1"/>
              <a:t>حیث</a:t>
            </a:r>
            <a:r>
              <a:rPr lang="ar-EG" sz="2700" b="1" dirty="0"/>
              <a:t> رشح نفسه لذلك عام ١٨٣١ م إلا أن </a:t>
            </a:r>
            <a:r>
              <a:rPr lang="ar-EG" sz="2700" b="1" dirty="0" err="1"/>
              <a:t>محاولتھ</a:t>
            </a:r>
            <a:r>
              <a:rPr lang="ar-EG" sz="2700" b="1" dirty="0"/>
              <a:t> باءت بالفشل ،ولم </a:t>
            </a:r>
            <a:r>
              <a:rPr lang="ar-EG" sz="2700" b="1" dirty="0" err="1"/>
              <a:t>یستطع</a:t>
            </a:r>
            <a:r>
              <a:rPr lang="ar-EG" sz="2700" b="1" dirty="0"/>
              <a:t> الحصول علي </a:t>
            </a:r>
            <a:r>
              <a:rPr lang="ar-EG" sz="2700" b="1" dirty="0" err="1"/>
              <a:t>ھذه</a:t>
            </a:r>
            <a:r>
              <a:rPr lang="ar-EG" sz="2700" b="1" dirty="0"/>
              <a:t> </a:t>
            </a:r>
            <a:r>
              <a:rPr lang="ar-EG" sz="2700" b="1" dirty="0" err="1"/>
              <a:t>الوظیفة</a:t>
            </a:r>
            <a:r>
              <a:rPr lang="ar-EG" sz="2700" b="1" dirty="0"/>
              <a:t> ، فقضي </a:t>
            </a:r>
            <a:r>
              <a:rPr lang="ar-EG" sz="2700" b="1" dirty="0" err="1"/>
              <a:t>بقیة</a:t>
            </a:r>
            <a:r>
              <a:rPr lang="ar-EG" sz="2700" b="1" dirty="0"/>
              <a:t> </a:t>
            </a:r>
            <a:r>
              <a:rPr lang="ar-EG" sz="2700" b="1" dirty="0" err="1"/>
              <a:t>حیاتھ</a:t>
            </a:r>
            <a:r>
              <a:rPr lang="ar-EG" sz="2700" b="1" dirty="0"/>
              <a:t> علي ما كان </a:t>
            </a:r>
            <a:r>
              <a:rPr lang="ar-EG" sz="2700" b="1" dirty="0" err="1"/>
              <a:t>یحصل</a:t>
            </a:r>
            <a:r>
              <a:rPr lang="ar-EG" sz="2700" b="1" dirty="0"/>
              <a:t> </a:t>
            </a:r>
            <a:r>
              <a:rPr lang="ar-EG" sz="2700" b="1" dirty="0" err="1"/>
              <a:t>علیھ</a:t>
            </a:r>
            <a:r>
              <a:rPr lang="ar-EG" sz="2700" b="1" dirty="0"/>
              <a:t> من </a:t>
            </a:r>
            <a:r>
              <a:rPr lang="ar-EG" sz="2700" b="1" dirty="0" err="1"/>
              <a:t>إلقائھ</a:t>
            </a:r>
            <a:r>
              <a:rPr lang="ar-EG" sz="2700" b="1" dirty="0"/>
              <a:t> لمحاضرات في الدروس </a:t>
            </a:r>
            <a:r>
              <a:rPr lang="ar-EG" sz="2700" b="1" dirty="0" err="1"/>
              <a:t>الفلسفیة</a:t>
            </a:r>
            <a:r>
              <a:rPr lang="ar-EG" sz="2700" b="1" dirty="0"/>
              <a:t> ، وعلي ما كان </a:t>
            </a:r>
            <a:r>
              <a:rPr lang="ar-EG" sz="2700" b="1" dirty="0" err="1"/>
              <a:t>یأتیھ</a:t>
            </a:r>
            <a:r>
              <a:rPr lang="ar-EG" sz="2700" b="1" dirty="0"/>
              <a:t> علي شكل مساعدات من </a:t>
            </a:r>
            <a:r>
              <a:rPr lang="ar-EG" sz="2700" b="1" dirty="0" err="1"/>
              <a:t>المعجبین</a:t>
            </a:r>
            <a:r>
              <a:rPr lang="ar-EG" sz="2700" b="1" dirty="0"/>
              <a:t> </a:t>
            </a:r>
            <a:r>
              <a:rPr lang="ar-EG" sz="2700" b="1" dirty="0" err="1"/>
              <a:t>بفلسفتھ</a:t>
            </a:r>
            <a:r>
              <a:rPr lang="ar-EG" sz="2700" b="1" dirty="0"/>
              <a:t>. 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/>
            <a:r>
              <a:rPr lang="ar-EG" sz="2700" b="1" dirty="0"/>
              <a:t>وفي سنة ١٨٤٥ م وقعت </a:t>
            </a:r>
            <a:r>
              <a:rPr lang="ar-EG" sz="2700" b="1" dirty="0" err="1"/>
              <a:t>لھ</a:t>
            </a:r>
            <a:r>
              <a:rPr lang="ar-EG" sz="2700" b="1" dirty="0"/>
              <a:t> تجربة </a:t>
            </a:r>
            <a:r>
              <a:rPr lang="ar-EG" sz="2700" b="1" dirty="0" err="1"/>
              <a:t>غرامیة</a:t>
            </a:r>
            <a:r>
              <a:rPr lang="ar-EG" sz="2700" b="1" dirty="0"/>
              <a:t> </a:t>
            </a:r>
            <a:r>
              <a:rPr lang="ar-EG" sz="2700" b="1" dirty="0" err="1"/>
              <a:t>عنیفة</a:t>
            </a:r>
            <a:r>
              <a:rPr lang="ar-EG" sz="2700" b="1" dirty="0"/>
              <a:t> ، مع فتاه تدعي "</a:t>
            </a:r>
            <a:r>
              <a:rPr lang="ar-EG" sz="2700" b="1" dirty="0" err="1"/>
              <a:t>كلوتیلد</a:t>
            </a:r>
            <a:r>
              <a:rPr lang="ar-EG" sz="2700" b="1" dirty="0"/>
              <a:t> دي فو "وانعقدت </a:t>
            </a:r>
            <a:r>
              <a:rPr lang="ar-EG" sz="2700" b="1" dirty="0" err="1"/>
              <a:t>بینھما</a:t>
            </a:r>
            <a:r>
              <a:rPr lang="ar-EG" sz="2700" b="1" dirty="0"/>
              <a:t> صداقة ، سرعان ما </a:t>
            </a:r>
            <a:r>
              <a:rPr lang="ar-EG" sz="2700" b="1" dirty="0" err="1"/>
              <a:t>انتھت</a:t>
            </a:r>
            <a:r>
              <a:rPr lang="ar-EG" sz="2700" b="1" dirty="0"/>
              <a:t> </a:t>
            </a:r>
            <a:r>
              <a:rPr lang="ar-EG" sz="2700" b="1" dirty="0" err="1"/>
              <a:t>بموتھا</a:t>
            </a:r>
            <a:r>
              <a:rPr lang="ar-EG" sz="2700" b="1" dirty="0"/>
              <a:t> بعد مرور أقل من عام واحد ، وقد كان </a:t>
            </a:r>
            <a:r>
              <a:rPr lang="ar-EG" sz="2700" b="1" dirty="0" err="1"/>
              <a:t>تأثیر</a:t>
            </a:r>
            <a:r>
              <a:rPr lang="ar-EG" sz="2700" b="1" dirty="0"/>
              <a:t> </a:t>
            </a:r>
            <a:r>
              <a:rPr lang="ar-EG" sz="2700" b="1" dirty="0" err="1"/>
              <a:t>ھذه</a:t>
            </a:r>
            <a:r>
              <a:rPr lang="ar-EG" sz="2700" b="1" dirty="0"/>
              <a:t> المرأة علي" أوجست كونت </a:t>
            </a:r>
            <a:r>
              <a:rPr lang="ar-EG" sz="2700" b="1" dirty="0" err="1"/>
              <a:t>كبیراً</a:t>
            </a:r>
            <a:r>
              <a:rPr lang="ar-EG" sz="2700" b="1" dirty="0"/>
              <a:t> جداً لدرجة </a:t>
            </a:r>
            <a:r>
              <a:rPr lang="ar-EG" sz="2700" b="1" dirty="0" err="1"/>
              <a:t>أنھ</a:t>
            </a:r>
            <a:r>
              <a:rPr lang="ar-EG" sz="2700" b="1" dirty="0"/>
              <a:t> انتقل في </a:t>
            </a:r>
            <a:r>
              <a:rPr lang="ar-EG" sz="2700" b="1" dirty="0" err="1"/>
              <a:t>آرائھ</a:t>
            </a:r>
            <a:r>
              <a:rPr lang="ar-EG" sz="2700" b="1" dirty="0"/>
              <a:t> من </a:t>
            </a:r>
            <a:r>
              <a:rPr lang="ar-EG" sz="2700" b="1" dirty="0" err="1"/>
              <a:t>النقیض</a:t>
            </a:r>
            <a:r>
              <a:rPr lang="ar-EG" sz="2700" b="1" dirty="0"/>
              <a:t> إلي </a:t>
            </a:r>
            <a:r>
              <a:rPr lang="ar-EG" sz="2700" b="1" dirty="0" err="1"/>
              <a:t>النقیض</a:t>
            </a:r>
            <a:r>
              <a:rPr lang="ar-EG" sz="2700" b="1" dirty="0"/>
              <a:t> ،فبعد أن كان في أول </a:t>
            </a:r>
            <a:r>
              <a:rPr lang="ar-EG" sz="2700" b="1" dirty="0" err="1"/>
              <a:t>حیاتھ</a:t>
            </a:r>
            <a:r>
              <a:rPr lang="ar-EG" sz="2700" b="1" dirty="0"/>
              <a:t> </a:t>
            </a:r>
            <a:r>
              <a:rPr lang="ar-EG" sz="2700" b="1" dirty="0" err="1"/>
              <a:t>یدعو</a:t>
            </a:r>
            <a:r>
              <a:rPr lang="ar-EG" sz="2700" b="1" dirty="0"/>
              <a:t> إلي العقل، وإلي </a:t>
            </a:r>
            <a:r>
              <a:rPr lang="ar-EG" sz="2700" b="1" dirty="0" err="1"/>
              <a:t>سیادة</a:t>
            </a:r>
            <a:r>
              <a:rPr lang="ar-EG" sz="2700" b="1" dirty="0"/>
              <a:t> </a:t>
            </a:r>
            <a:r>
              <a:rPr lang="ar-EG" sz="2700" b="1" dirty="0" err="1"/>
              <a:t>منھج</a:t>
            </a:r>
            <a:r>
              <a:rPr lang="ar-EG" sz="2700" b="1" dirty="0"/>
              <a:t> العلم </a:t>
            </a:r>
            <a:r>
              <a:rPr lang="ar-EG" sz="2700" b="1" dirty="0" err="1"/>
              <a:t>التجریبي</a:t>
            </a:r>
            <a:r>
              <a:rPr lang="ar-EG" sz="2700" b="1" dirty="0"/>
              <a:t> وحده ، نراه في آخر </a:t>
            </a:r>
            <a:r>
              <a:rPr lang="ar-EG" sz="2700" b="1" dirty="0" err="1"/>
              <a:t>حیاتھ</a:t>
            </a:r>
            <a:r>
              <a:rPr lang="ar-EG" sz="2700" b="1" dirty="0"/>
              <a:t> </a:t>
            </a:r>
            <a:r>
              <a:rPr lang="ar-EG" sz="2700" b="1" dirty="0" err="1"/>
              <a:t>یمجد</a:t>
            </a:r>
            <a:r>
              <a:rPr lang="ar-EG" sz="2700" b="1" dirty="0"/>
              <a:t> العاطفة </a:t>
            </a:r>
            <a:r>
              <a:rPr lang="ar-EG" sz="2700" b="1" dirty="0" err="1"/>
              <a:t>ویقدمھا</a:t>
            </a:r>
            <a:r>
              <a:rPr lang="ar-EG" sz="2700" b="1" dirty="0"/>
              <a:t> علي العقل . </a:t>
            </a:r>
            <a:r>
              <a:rPr lang="ar-EG" sz="2700" b="1" dirty="0" err="1"/>
              <a:t>یقول</a:t>
            </a:r>
            <a:r>
              <a:rPr lang="ar-EG" sz="2700" b="1" dirty="0"/>
              <a:t> د. محمود قاسم :"كان كونت </a:t>
            </a:r>
            <a:r>
              <a:rPr lang="ar-EG" sz="2700" b="1" dirty="0" err="1"/>
              <a:t>یعبد</a:t>
            </a:r>
            <a:r>
              <a:rPr lang="ar-EG" sz="2700" b="1" dirty="0"/>
              <a:t> </a:t>
            </a:r>
            <a:r>
              <a:rPr lang="ar-EG" sz="2700" b="1" dirty="0" err="1"/>
              <a:t>ھذه</a:t>
            </a:r>
            <a:r>
              <a:rPr lang="ar-EG" sz="2700" b="1" dirty="0"/>
              <a:t> المرأة ، </a:t>
            </a:r>
            <a:r>
              <a:rPr lang="ar-EG" sz="2700" b="1" dirty="0" err="1"/>
              <a:t>ویقدسھا</a:t>
            </a:r>
            <a:r>
              <a:rPr lang="ar-EG" sz="2700" b="1" dirty="0"/>
              <a:t> </a:t>
            </a:r>
            <a:r>
              <a:rPr lang="ar-EG" sz="2700" b="1" dirty="0" err="1"/>
              <a:t>تقدیساً</a:t>
            </a:r>
            <a:r>
              <a:rPr lang="ar-EG" sz="2700" b="1" dirty="0"/>
              <a:t> </a:t>
            </a:r>
            <a:r>
              <a:rPr lang="ar-EG" sz="2700" b="1" dirty="0" err="1"/>
              <a:t>حقیقیاً</a:t>
            </a:r>
            <a:r>
              <a:rPr lang="ar-EG" sz="2700" b="1" dirty="0"/>
              <a:t> "  </a:t>
            </a:r>
            <a:r>
              <a:rPr lang="ar-EG" sz="2700" b="1" dirty="0" err="1"/>
              <a:t>ویقول</a:t>
            </a:r>
            <a:r>
              <a:rPr lang="ar-EG" sz="2700" b="1" dirty="0"/>
              <a:t> .</a:t>
            </a:r>
            <a:r>
              <a:rPr lang="ar-EG" sz="2700" b="1" dirty="0" err="1"/>
              <a:t>یوسف</a:t>
            </a:r>
            <a:r>
              <a:rPr lang="ar-EG" sz="2700" b="1" dirty="0"/>
              <a:t> كرم : "فاتخذ </a:t>
            </a:r>
            <a:r>
              <a:rPr lang="ar-EG" sz="2700" b="1" dirty="0" err="1"/>
              <a:t>منھا</a:t>
            </a:r>
            <a:r>
              <a:rPr lang="ar-EG" sz="2700" b="1" dirty="0"/>
              <a:t> مثال </a:t>
            </a:r>
            <a:r>
              <a:rPr lang="ar-EG" sz="2700" b="1" dirty="0" err="1"/>
              <a:t>الإنسانیة</a:t>
            </a:r>
            <a:r>
              <a:rPr lang="ar-EG" sz="2700" b="1" dirty="0"/>
              <a:t> وكان </a:t>
            </a:r>
            <a:r>
              <a:rPr lang="ar-EG" sz="2700" b="1" dirty="0" err="1"/>
              <a:t>یتوجھ</a:t>
            </a:r>
            <a:r>
              <a:rPr lang="ar-EG" sz="2700" b="1" dirty="0"/>
              <a:t> </a:t>
            </a:r>
            <a:r>
              <a:rPr lang="ar-EG" sz="2700" b="1" dirty="0" err="1"/>
              <a:t>إلیھا</a:t>
            </a:r>
            <a:r>
              <a:rPr lang="ar-EG" sz="2700" b="1" dirty="0"/>
              <a:t> بالفكر والصلاة كل </a:t>
            </a:r>
            <a:r>
              <a:rPr lang="ar-EG" sz="2700" b="1" dirty="0" err="1"/>
              <a:t>یوم</a:t>
            </a:r>
            <a:r>
              <a:rPr lang="ar-EG" sz="2700" b="1" dirty="0"/>
              <a:t> وصارت </a:t>
            </a:r>
            <a:r>
              <a:rPr lang="ar-EG" sz="2700" b="1" dirty="0" err="1"/>
              <a:t>شیطانھ</a:t>
            </a:r>
            <a:r>
              <a:rPr lang="ar-EG" sz="2700" b="1" dirty="0"/>
              <a:t> الذي </a:t>
            </a:r>
            <a:r>
              <a:rPr lang="ar-EG" sz="2700" b="1" dirty="0" err="1"/>
              <a:t>یوحي</a:t>
            </a:r>
            <a:r>
              <a:rPr lang="ar-EG" sz="2700" b="1" dirty="0"/>
              <a:t> </a:t>
            </a:r>
            <a:r>
              <a:rPr lang="ar-EG" sz="2700" b="1" dirty="0" err="1"/>
              <a:t>إلیه</a:t>
            </a:r>
            <a:r>
              <a:rPr lang="ar-EG" sz="2700" b="1" dirty="0"/>
              <a:t> وإلي ذلك </a:t>
            </a:r>
            <a:r>
              <a:rPr lang="ar-EG" sz="2700" b="1" dirty="0" err="1"/>
              <a:t>الحین</a:t>
            </a:r>
            <a:r>
              <a:rPr lang="ar-EG" sz="2700" b="1" dirty="0"/>
              <a:t> </a:t>
            </a:r>
            <a:r>
              <a:rPr lang="ar-EG" sz="2700" b="1" dirty="0" err="1"/>
              <a:t>تحدیداً</a:t>
            </a:r>
            <a:r>
              <a:rPr lang="ar-EG" sz="2700" b="1" dirty="0"/>
              <a:t> تعود </a:t>
            </a:r>
            <a:r>
              <a:rPr lang="ar-EG" sz="2700" b="1" dirty="0" err="1"/>
              <a:t>بدایة</a:t>
            </a:r>
            <a:r>
              <a:rPr lang="ar-EG" sz="2700" b="1" dirty="0"/>
              <a:t> حلم كونت </a:t>
            </a:r>
            <a:r>
              <a:rPr lang="ar-EG" sz="2700" b="1" dirty="0" err="1"/>
              <a:t>بدیانة</a:t>
            </a:r>
            <a:r>
              <a:rPr lang="ar-EG" sz="2700" b="1" dirty="0"/>
              <a:t> </a:t>
            </a:r>
            <a:r>
              <a:rPr lang="ar-EG" sz="2700" b="1" dirty="0" err="1"/>
              <a:t>انسانیة</a:t>
            </a:r>
            <a:r>
              <a:rPr lang="ar-EG" sz="2700" b="1" dirty="0"/>
              <a:t> أعلن </a:t>
            </a:r>
            <a:r>
              <a:rPr lang="ar-EG" sz="2700" b="1" dirty="0" err="1"/>
              <a:t>نفسھ</a:t>
            </a:r>
            <a:r>
              <a:rPr lang="ar-EG" sz="2700" b="1" dirty="0"/>
              <a:t> </a:t>
            </a:r>
            <a:r>
              <a:rPr lang="ar-EG" sz="2700" b="1" dirty="0" err="1"/>
              <a:t>سادنھا</a:t>
            </a:r>
            <a:r>
              <a:rPr lang="ar-EG" sz="2700" b="1" dirty="0"/>
              <a:t> الأول ، وكان </a:t>
            </a:r>
            <a:r>
              <a:rPr lang="ar-EG" sz="2700" b="1" dirty="0" err="1"/>
              <a:t>ملھمھ</a:t>
            </a:r>
            <a:r>
              <a:rPr lang="ar-EG" sz="2700" b="1" dirty="0"/>
              <a:t> </a:t>
            </a:r>
            <a:r>
              <a:rPr lang="ar-EG" sz="2700" b="1" dirty="0" err="1"/>
              <a:t>إیاھا</a:t>
            </a:r>
            <a:r>
              <a:rPr lang="ar-EG" sz="2700" b="1" dirty="0"/>
              <a:t> </a:t>
            </a:r>
            <a:r>
              <a:rPr lang="ar-EG" sz="2700" b="1" dirty="0" err="1"/>
              <a:t>حبھ</a:t>
            </a:r>
            <a:r>
              <a:rPr lang="ar-EG" sz="2700" b="1" dirty="0"/>
              <a:t> لتلك المرأة التي تحكمت </a:t>
            </a:r>
            <a:r>
              <a:rPr lang="ar-EG" sz="2700" b="1" dirty="0" err="1"/>
              <a:t>ذكراھا</a:t>
            </a:r>
            <a:r>
              <a:rPr lang="ar-EG" sz="2700" b="1" dirty="0"/>
              <a:t> بشطر لا </a:t>
            </a:r>
            <a:r>
              <a:rPr lang="ar-EG" sz="2700" b="1" dirty="0" err="1"/>
              <a:t>یستھان</a:t>
            </a:r>
            <a:r>
              <a:rPr lang="ar-EG" sz="2700" b="1" dirty="0"/>
              <a:t> </a:t>
            </a:r>
            <a:r>
              <a:rPr lang="ar-EG" sz="2700" b="1" dirty="0" err="1"/>
              <a:t>بھ</a:t>
            </a:r>
            <a:r>
              <a:rPr lang="ar-EG" sz="2700" b="1" dirty="0"/>
              <a:t> من </a:t>
            </a:r>
            <a:r>
              <a:rPr lang="ar-EG" sz="2700" b="1" dirty="0" err="1"/>
              <a:t>طقوسھا</a:t>
            </a:r>
            <a:r>
              <a:rPr lang="ar-EG" sz="2700" b="1" dirty="0"/>
              <a:t> 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/>
            <a:r>
              <a:rPr lang="ar-EG" sz="2700" b="1" dirty="0"/>
              <a:t>وقد ركز كونت علي المشكلات التي </a:t>
            </a:r>
            <a:r>
              <a:rPr lang="ar-EG" sz="2700" b="1" dirty="0" err="1"/>
              <a:t>یعاني</a:t>
            </a:r>
            <a:r>
              <a:rPr lang="ar-EG" sz="2700" b="1" dirty="0"/>
              <a:t> </a:t>
            </a:r>
            <a:r>
              <a:rPr lang="ar-EG" sz="2700" b="1" dirty="0" err="1"/>
              <a:t>منھا</a:t>
            </a:r>
            <a:r>
              <a:rPr lang="ar-EG" sz="2700" b="1" dirty="0"/>
              <a:t> المجتمع الذي </a:t>
            </a:r>
            <a:r>
              <a:rPr lang="ar-EG" sz="2700" b="1" dirty="0" err="1"/>
              <a:t>یعیش</a:t>
            </a:r>
            <a:r>
              <a:rPr lang="ar-EG" sz="2700" b="1" dirty="0"/>
              <a:t> </a:t>
            </a:r>
            <a:r>
              <a:rPr lang="ar-EG" sz="2700" b="1" dirty="0" err="1"/>
              <a:t>فیھ</a:t>
            </a:r>
            <a:r>
              <a:rPr lang="ar-EG" sz="2700" b="1" dirty="0"/>
              <a:t> ، فاسترجع الأفكار التي قامت </a:t>
            </a:r>
            <a:r>
              <a:rPr lang="ar-EG" sz="2700" b="1" dirty="0" err="1"/>
              <a:t>علیھا</a:t>
            </a:r>
            <a:r>
              <a:rPr lang="ar-EG" sz="2700" b="1" dirty="0"/>
              <a:t> الثورة </a:t>
            </a:r>
            <a:r>
              <a:rPr lang="ar-EG" sz="2700" b="1" dirty="0" err="1"/>
              <a:t>الفرنسیة</a:t>
            </a:r>
            <a:r>
              <a:rPr lang="ar-EG" sz="2700" b="1" dirty="0"/>
              <a:t> ،وانتشرت </a:t>
            </a:r>
            <a:r>
              <a:rPr lang="ar-EG" sz="2700" b="1" dirty="0" err="1"/>
              <a:t>بین</a:t>
            </a:r>
            <a:r>
              <a:rPr lang="ar-EG" sz="2700" b="1" dirty="0"/>
              <a:t> الشباب وصارت مبثوثة في مؤلفات تدور </a:t>
            </a:r>
            <a:r>
              <a:rPr lang="ar-EG" sz="2700" b="1" dirty="0" err="1"/>
              <a:t>بیبنھم</a:t>
            </a:r>
            <a:r>
              <a:rPr lang="ar-EG" sz="2700" b="1" dirty="0"/>
              <a:t> . وقد رأي أوجست كونت أن </a:t>
            </a:r>
            <a:r>
              <a:rPr lang="ar-EG" sz="2700" b="1" dirty="0" err="1"/>
              <a:t>ھذه</a:t>
            </a:r>
            <a:r>
              <a:rPr lang="ar-EG" sz="2700" b="1" dirty="0"/>
              <a:t> الأفكار ذات </a:t>
            </a:r>
            <a:r>
              <a:rPr lang="ar-EG" sz="2700" b="1" dirty="0" err="1"/>
              <a:t>طبیعة</a:t>
            </a:r>
            <a:r>
              <a:rPr lang="ar-EG" sz="2700" b="1" dirty="0"/>
              <a:t> </a:t>
            </a:r>
            <a:r>
              <a:rPr lang="ar-EG" sz="2700" b="1" dirty="0" err="1"/>
              <a:t>تقدمیة</a:t>
            </a:r>
            <a:r>
              <a:rPr lang="ar-EG" sz="2700" b="1" dirty="0"/>
              <a:t> </a:t>
            </a:r>
            <a:r>
              <a:rPr lang="ar-EG" sz="2700" b="1" dirty="0" err="1"/>
              <a:t>تاریخیة</a:t>
            </a:r>
            <a:r>
              <a:rPr lang="ar-EG" sz="2700" b="1" dirty="0"/>
              <a:t> ،وكان الواجب أن </a:t>
            </a:r>
            <a:r>
              <a:rPr lang="ar-EG" sz="2700" b="1" dirty="0" err="1"/>
              <a:t>یتم</a:t>
            </a:r>
            <a:r>
              <a:rPr lang="ar-EG" sz="2700" b="1" dirty="0"/>
              <a:t> التعاون لإنجاح تلك الثورة ، من </a:t>
            </a:r>
            <a:r>
              <a:rPr lang="ar-EG" sz="2700" b="1" dirty="0" err="1"/>
              <a:t>حیث</a:t>
            </a:r>
            <a:r>
              <a:rPr lang="ar-EG" sz="2700" b="1" dirty="0"/>
              <a:t> </a:t>
            </a:r>
            <a:r>
              <a:rPr lang="ar-EG" sz="2700" b="1" dirty="0" err="1"/>
              <a:t>أنھا</a:t>
            </a:r>
            <a:r>
              <a:rPr lang="ar-EG" sz="2700" b="1" dirty="0"/>
              <a:t> نقلت المجتمع الفرنسي من حالة الركون إلي </a:t>
            </a:r>
            <a:r>
              <a:rPr lang="ar-EG" sz="2700" b="1" dirty="0" err="1"/>
              <a:t>الحریة</a:t>
            </a:r>
            <a:r>
              <a:rPr lang="ar-EG" sz="2700" b="1" dirty="0"/>
              <a:t> </a:t>
            </a:r>
            <a:r>
              <a:rPr lang="ar-EG" sz="2700" b="1" dirty="0" err="1"/>
              <a:t>والإنطلاق</a:t>
            </a:r>
            <a:r>
              <a:rPr lang="ar-EG" sz="2700" b="1" dirty="0"/>
              <a:t> . </a:t>
            </a:r>
            <a:r>
              <a:rPr lang="ar-EG" sz="2700" b="1" dirty="0" err="1"/>
              <a:t>غیر</a:t>
            </a:r>
            <a:r>
              <a:rPr lang="ar-EG" sz="2700" b="1" dirty="0"/>
              <a:t> </a:t>
            </a:r>
            <a:r>
              <a:rPr lang="ar-EG" sz="2700" b="1" dirty="0" err="1"/>
              <a:t>أنھ</a:t>
            </a:r>
            <a:r>
              <a:rPr lang="ar-EG" sz="2700" b="1" dirty="0"/>
              <a:t> </a:t>
            </a:r>
            <a:r>
              <a:rPr lang="ar-EG" sz="2700" b="1" dirty="0" err="1"/>
              <a:t>مالبث</a:t>
            </a:r>
            <a:r>
              <a:rPr lang="ar-EG" sz="2700" b="1" dirty="0"/>
              <a:t> أن </a:t>
            </a:r>
            <a:r>
              <a:rPr lang="ar-EG" sz="2700" b="1" dirty="0" err="1"/>
              <a:t>انتقدالثورة</a:t>
            </a:r>
            <a:r>
              <a:rPr lang="ar-EG" sz="2700" b="1" dirty="0"/>
              <a:t> وذكر الآثار المترتبة </a:t>
            </a:r>
            <a:r>
              <a:rPr lang="ar-EG" sz="2700" b="1" dirty="0" err="1"/>
              <a:t>علیھا</a:t>
            </a:r>
            <a:r>
              <a:rPr lang="ar-EG" sz="2700" b="1" dirty="0"/>
              <a:t> من الاضطراب </a:t>
            </a:r>
            <a:r>
              <a:rPr lang="ar-EG" sz="2700" b="1" dirty="0" err="1"/>
              <a:t>والفوضي</a:t>
            </a:r>
            <a:r>
              <a:rPr lang="ar-EG" sz="2700" b="1" dirty="0"/>
              <a:t> المدمرة ،ولابد من التخلص </a:t>
            </a:r>
            <a:r>
              <a:rPr lang="ar-EG" sz="2700" b="1" dirty="0" err="1"/>
              <a:t>السریع</a:t>
            </a:r>
            <a:r>
              <a:rPr lang="ar-EG" sz="2700" b="1" dirty="0"/>
              <a:t> من </a:t>
            </a:r>
            <a:r>
              <a:rPr lang="ar-EG" sz="2700" b="1" dirty="0" err="1"/>
              <a:t>ھذه</a:t>
            </a:r>
            <a:r>
              <a:rPr lang="ar-EG" sz="2700" b="1" dirty="0"/>
              <a:t> الآثار، ورأي أن </a:t>
            </a:r>
            <a:r>
              <a:rPr lang="ar-EG" sz="2700" b="1" dirty="0" err="1"/>
              <a:t>الوسیلة</a:t>
            </a:r>
            <a:r>
              <a:rPr lang="ar-EG" sz="2700" b="1" dirty="0"/>
              <a:t> للتخلص من </a:t>
            </a:r>
            <a:r>
              <a:rPr lang="ar-EG" sz="2700" b="1" dirty="0" err="1"/>
              <a:t>ھذه</a:t>
            </a:r>
            <a:r>
              <a:rPr lang="ar-EG" sz="2700" b="1" dirty="0"/>
              <a:t> </a:t>
            </a:r>
            <a:r>
              <a:rPr lang="ar-EG" sz="2700" b="1" dirty="0" err="1"/>
              <a:t>السلبیات</a:t>
            </a:r>
            <a:r>
              <a:rPr lang="ar-EG" sz="2700" b="1" dirty="0"/>
              <a:t> </a:t>
            </a:r>
            <a:r>
              <a:rPr lang="ar-EG" sz="2700" b="1" dirty="0" err="1"/>
              <a:t>ھو</a:t>
            </a:r>
            <a:r>
              <a:rPr lang="ar-EG" sz="2700" b="1" dirty="0"/>
              <a:t> العلم </a:t>
            </a:r>
            <a:r>
              <a:rPr lang="ar-EG" sz="2700" b="1" dirty="0" err="1"/>
              <a:t>ولیس</a:t>
            </a:r>
            <a:r>
              <a:rPr lang="ar-EG" sz="2700" b="1" dirty="0"/>
              <a:t> </a:t>
            </a:r>
            <a:r>
              <a:rPr lang="ar-EG" sz="2700" b="1" dirty="0" err="1"/>
              <a:t>الدین</a:t>
            </a:r>
            <a:endParaRPr lang="ar-EG" sz="2700" b="1" dirty="0"/>
          </a:p>
          <a:p>
            <a:pPr algn="just"/>
            <a:r>
              <a:rPr lang="ar-EG" sz="2700" b="1" dirty="0"/>
              <a:t>وفاته : </a:t>
            </a:r>
            <a:r>
              <a:rPr lang="ar-EG" sz="2700" b="1" dirty="0" err="1"/>
              <a:t>حضرتھ</a:t>
            </a:r>
            <a:r>
              <a:rPr lang="ar-EG" sz="2700" b="1" dirty="0"/>
              <a:t> الوفاة في عام ١٨٥٧ م </a:t>
            </a:r>
            <a:r>
              <a:rPr lang="ar-EG" sz="2700" b="1" dirty="0" err="1"/>
              <a:t>حیث</a:t>
            </a:r>
            <a:r>
              <a:rPr lang="ar-EG" sz="2700" b="1" dirty="0"/>
              <a:t> اجتمعت </a:t>
            </a:r>
            <a:r>
              <a:rPr lang="ar-EG" sz="2700" b="1" dirty="0" err="1"/>
              <a:t>علیھ</a:t>
            </a:r>
            <a:r>
              <a:rPr lang="ar-EG" sz="2700" b="1" dirty="0"/>
              <a:t> الأمراض من كل حدب وصوب وعجز </a:t>
            </a:r>
            <a:r>
              <a:rPr lang="ar-EG" sz="2700" b="1" dirty="0" err="1"/>
              <a:t>جسمھ</a:t>
            </a:r>
            <a:r>
              <a:rPr lang="ar-EG" sz="2700" b="1" dirty="0"/>
              <a:t> </a:t>
            </a:r>
            <a:r>
              <a:rPr lang="ar-EG" sz="2700" b="1" dirty="0" err="1"/>
              <a:t>النحیل</a:t>
            </a:r>
            <a:r>
              <a:rPr lang="ar-EG" sz="2700" b="1" dirty="0"/>
              <a:t> عن المقاومة ، فأسلم </a:t>
            </a:r>
            <a:r>
              <a:rPr lang="ar-EG" sz="2700" b="1" dirty="0" err="1"/>
              <a:t>نفسھ</a:t>
            </a:r>
            <a:r>
              <a:rPr lang="ar-EG" sz="2700" b="1" dirty="0"/>
              <a:t> رغماً </a:t>
            </a:r>
            <a:r>
              <a:rPr lang="ar-EG" sz="2700" b="1" dirty="0" err="1"/>
              <a:t>عنھ</a:t>
            </a:r>
            <a:r>
              <a:rPr lang="ar-EG" sz="2700" b="1" dirty="0"/>
              <a:t> إلي </a:t>
            </a:r>
            <a:r>
              <a:rPr lang="ar-EG" sz="2700" b="1" dirty="0" err="1"/>
              <a:t>بارئھا</a:t>
            </a:r>
            <a:r>
              <a:rPr lang="ar-EG" sz="2700" b="1" dirty="0"/>
              <a:t>. وبذا تكون </a:t>
            </a:r>
            <a:r>
              <a:rPr lang="ar-EG" sz="2700" b="1" dirty="0" err="1"/>
              <a:t>حیاتھ</a:t>
            </a:r>
            <a:r>
              <a:rPr lang="ar-EG" sz="2700" b="1" dirty="0"/>
              <a:t> قد </a:t>
            </a:r>
            <a:r>
              <a:rPr lang="ar-EG" sz="2700" b="1" dirty="0" err="1"/>
              <a:t>انتھت</a:t>
            </a:r>
            <a:r>
              <a:rPr lang="ar-EG" sz="2700" b="1" dirty="0"/>
              <a:t> ،وصار ذكري بعد أثر.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/>
            <a:r>
              <a:rPr lang="ar-EG" sz="2700" b="1" dirty="0"/>
              <a:t>مؤلفاته : تمثل مؤلفات أي مفكر ، الجانب العقلي </a:t>
            </a:r>
            <a:r>
              <a:rPr lang="ar-EG" sz="2700" b="1" dirty="0" err="1"/>
              <a:t>منھ</a:t>
            </a:r>
            <a:r>
              <a:rPr lang="ar-EG" sz="2700" b="1" dirty="0"/>
              <a:t> وتعبر في ذات الوقت عن الحدود ، والأطوار التي مر </a:t>
            </a:r>
            <a:r>
              <a:rPr lang="ar-EG" sz="2700" b="1" dirty="0" err="1"/>
              <a:t>بھا</a:t>
            </a:r>
            <a:r>
              <a:rPr lang="ar-EG" sz="2700" b="1" dirty="0"/>
              <a:t>، ثم ترسم الصورة المستقلة لما تجب أن تكون </a:t>
            </a:r>
            <a:r>
              <a:rPr lang="ar-EG" sz="2700" b="1" dirty="0" err="1"/>
              <a:t>علیھ</a:t>
            </a:r>
            <a:r>
              <a:rPr lang="ar-EG" sz="2700" b="1" dirty="0"/>
              <a:t> آراؤه ، وبناءً علي تلك </a:t>
            </a:r>
            <a:r>
              <a:rPr lang="ar-EG" sz="2700" b="1" dirty="0" err="1"/>
              <a:t>المعطیات</a:t>
            </a:r>
            <a:r>
              <a:rPr lang="ar-EG" sz="2700" b="1" dirty="0"/>
              <a:t> فإني أقدم </a:t>
            </a:r>
            <a:r>
              <a:rPr lang="ar-EG" sz="2700" b="1" dirty="0" err="1"/>
              <a:t>أمرین</a:t>
            </a:r>
            <a:r>
              <a:rPr lang="ar-EG" sz="2700" b="1" dirty="0"/>
              <a:t> لا </a:t>
            </a:r>
            <a:r>
              <a:rPr lang="ar-EG" sz="2700" b="1" dirty="0" err="1"/>
              <a:t>حیلة</a:t>
            </a:r>
            <a:r>
              <a:rPr lang="ar-EG" sz="2700" b="1" dirty="0"/>
              <a:t> لي </a:t>
            </a:r>
            <a:r>
              <a:rPr lang="ar-EG" sz="2700" b="1" dirty="0" err="1"/>
              <a:t>فیھما</a:t>
            </a:r>
            <a:r>
              <a:rPr lang="ar-EG" sz="2700" b="1" dirty="0"/>
              <a:t> :</a:t>
            </a:r>
          </a:p>
          <a:p>
            <a:pPr algn="just"/>
            <a:r>
              <a:rPr lang="ar-EG" sz="2700" b="1" dirty="0"/>
              <a:t>الأمر الأول : المعاناة في النشأة : سلف </a:t>
            </a:r>
            <a:r>
              <a:rPr lang="ar-EG" sz="2700" b="1" dirty="0" err="1"/>
              <a:t>الحدیث</a:t>
            </a:r>
            <a:r>
              <a:rPr lang="ar-EG" sz="2700" b="1" dirty="0"/>
              <a:t> عن معاناة أوجست كونت منذ </a:t>
            </a:r>
            <a:r>
              <a:rPr lang="ar-EG" sz="2700" b="1" dirty="0" err="1"/>
              <a:t>نشأتھ</a:t>
            </a:r>
            <a:r>
              <a:rPr lang="ar-EG" sz="2700" b="1" dirty="0"/>
              <a:t> من الفقر والضنك والحرمان ، بجانب الضجر وشكوي الزمان ،ومن كان </a:t>
            </a:r>
            <a:r>
              <a:rPr lang="ar-EG" sz="2700" b="1" dirty="0" err="1"/>
              <a:t>مثلھ</a:t>
            </a:r>
            <a:r>
              <a:rPr lang="ar-EG" sz="2700" b="1" dirty="0"/>
              <a:t> فإن الأفكار التي تدور في </a:t>
            </a:r>
            <a:r>
              <a:rPr lang="ar-EG" sz="2700" b="1" dirty="0" err="1"/>
              <a:t>رأسھ</a:t>
            </a:r>
            <a:r>
              <a:rPr lang="ar-EG" sz="2700" b="1" dirty="0"/>
              <a:t> ستكون معبرة أصدق </a:t>
            </a:r>
            <a:r>
              <a:rPr lang="ar-EG" sz="2700" b="1" dirty="0" err="1"/>
              <a:t>تعبیر</a:t>
            </a:r>
            <a:r>
              <a:rPr lang="ar-EG" sz="2700" b="1" dirty="0"/>
              <a:t> عن جانب </a:t>
            </a:r>
            <a:r>
              <a:rPr lang="ar-EG" sz="2700" b="1" dirty="0" err="1"/>
              <a:t>المعاناه</a:t>
            </a:r>
            <a:r>
              <a:rPr lang="ar-EG" sz="2700" b="1" dirty="0"/>
              <a:t> الذي سلفت الإشارة </a:t>
            </a:r>
            <a:r>
              <a:rPr lang="ar-EG" sz="2700" b="1" dirty="0" err="1"/>
              <a:t>إلیھ</a:t>
            </a:r>
            <a:r>
              <a:rPr lang="ar-EG" sz="2700" b="1" dirty="0"/>
              <a:t> ،وبالتالي تفتقد آراؤه </a:t>
            </a:r>
            <a:r>
              <a:rPr lang="ar-EG" sz="2700" b="1" dirty="0" err="1"/>
              <a:t>العمومیة</a:t>
            </a:r>
            <a:r>
              <a:rPr lang="ar-EG" sz="2700" b="1" dirty="0"/>
              <a:t> وتنعكس إلي </a:t>
            </a:r>
            <a:r>
              <a:rPr lang="ar-EG" sz="2700" b="1" dirty="0" err="1"/>
              <a:t>الذاتیة</a:t>
            </a:r>
            <a:r>
              <a:rPr lang="ar-EG" sz="2700" b="1" dirty="0"/>
              <a:t> </a:t>
            </a:r>
            <a:r>
              <a:rPr lang="ar-EG" sz="2700" b="1" dirty="0" err="1"/>
              <a:t>السلبیة</a:t>
            </a:r>
            <a:r>
              <a:rPr lang="ar-EG" sz="2700" b="1" dirty="0"/>
              <a:t> </a:t>
            </a:r>
            <a:r>
              <a:rPr lang="ar-EG" sz="2700" b="1" dirty="0" err="1"/>
              <a:t>وھذا</a:t>
            </a:r>
            <a:r>
              <a:rPr lang="ar-EG" sz="2700" b="1" dirty="0"/>
              <a:t> مما </a:t>
            </a:r>
            <a:r>
              <a:rPr lang="ar-EG" sz="2700" b="1" dirty="0" err="1"/>
              <a:t>یجعل</a:t>
            </a:r>
            <a:r>
              <a:rPr lang="ar-EG" sz="2700" b="1" dirty="0"/>
              <a:t> الباحث </a:t>
            </a:r>
            <a:r>
              <a:rPr lang="ar-EG" sz="2700" b="1" dirty="0" err="1"/>
              <a:t>یفكر</a:t>
            </a:r>
            <a:r>
              <a:rPr lang="ar-EG" sz="2700" b="1" dirty="0"/>
              <a:t> </a:t>
            </a:r>
            <a:r>
              <a:rPr lang="ar-EG" sz="2700" b="1" dirty="0" err="1"/>
              <a:t>طویلاً</a:t>
            </a:r>
            <a:r>
              <a:rPr lang="ar-EG" sz="2700" b="1" dirty="0"/>
              <a:t> أثناء التعرض لمؤلفات الرجل .</a:t>
            </a:r>
          </a:p>
          <a:p>
            <a:pPr algn="just"/>
            <a:r>
              <a:rPr lang="ar-EG" sz="2700" b="1" dirty="0"/>
              <a:t>الأمر الثاني :أن أوجست كونت </a:t>
            </a:r>
            <a:r>
              <a:rPr lang="ar-EG" sz="2700" b="1" dirty="0" err="1"/>
              <a:t>أصیب</a:t>
            </a:r>
            <a:r>
              <a:rPr lang="ar-EG" sz="2700" b="1" dirty="0"/>
              <a:t> </a:t>
            </a:r>
            <a:r>
              <a:rPr lang="ar-EG" sz="2700" b="1" dirty="0" err="1"/>
              <a:t>بإنھیارعصبي</a:t>
            </a:r>
            <a:r>
              <a:rPr lang="ar-EG" sz="2700" b="1" dirty="0"/>
              <a:t> عقلي ،وآخر نفسي ، ومتي كان ذلك واقعاً دلت </a:t>
            </a:r>
            <a:r>
              <a:rPr lang="ar-EG" sz="2700" b="1" dirty="0" err="1"/>
              <a:t>علیھ</a:t>
            </a:r>
            <a:r>
              <a:rPr lang="ar-EG" sz="2700" b="1" dirty="0"/>
              <a:t> </a:t>
            </a:r>
            <a:r>
              <a:rPr lang="ar-EG" sz="2700" b="1" dirty="0" err="1"/>
              <a:t>الشواھد</a:t>
            </a:r>
            <a:r>
              <a:rPr lang="ar-EG" sz="2700" b="1" dirty="0"/>
              <a:t> ، فإن المؤلفات التي تدور </a:t>
            </a:r>
            <a:r>
              <a:rPr lang="ar-EG" sz="2700" b="1" dirty="0" err="1"/>
              <a:t>بین</a:t>
            </a:r>
            <a:r>
              <a:rPr lang="ar-EG" sz="2700" b="1" dirty="0"/>
              <a:t> </a:t>
            </a:r>
            <a:r>
              <a:rPr lang="ar-EG" sz="2700" b="1" dirty="0" err="1"/>
              <a:t>حنایا</a:t>
            </a:r>
            <a:r>
              <a:rPr lang="ar-EG" sz="2700" b="1" dirty="0"/>
              <a:t> </a:t>
            </a:r>
            <a:r>
              <a:rPr lang="ar-EG" sz="2700" b="1" dirty="0" err="1"/>
              <a:t>ھذا</a:t>
            </a:r>
            <a:r>
              <a:rPr lang="ar-EG" sz="2700" b="1" dirty="0"/>
              <a:t> العقل توسم بتلك الصفات ،وذلك من </a:t>
            </a:r>
            <a:r>
              <a:rPr lang="ar-EG" sz="2700" b="1" dirty="0" err="1"/>
              <a:t>شأنھ</a:t>
            </a:r>
            <a:r>
              <a:rPr lang="ar-EG" sz="2700" b="1" dirty="0"/>
              <a:t> أن </a:t>
            </a:r>
            <a:r>
              <a:rPr lang="ar-EG" sz="2700" b="1" dirty="0" err="1"/>
              <a:t>یقلل</a:t>
            </a:r>
            <a:r>
              <a:rPr lang="ar-EG" sz="2700" b="1" dirty="0"/>
              <a:t> من </a:t>
            </a:r>
            <a:r>
              <a:rPr lang="ar-EG" sz="2700" b="1" dirty="0" err="1"/>
              <a:t>قیمة</a:t>
            </a:r>
            <a:r>
              <a:rPr lang="ar-EG" sz="2700" b="1" dirty="0"/>
              <a:t> تلك المؤلفات ، </a:t>
            </a:r>
            <a:r>
              <a:rPr lang="ar-EG" sz="2700" b="1" dirty="0" err="1"/>
              <a:t>لأنھا</a:t>
            </a:r>
            <a:r>
              <a:rPr lang="ar-EG" sz="2700" b="1" dirty="0"/>
              <a:t> قامت علي حالات </a:t>
            </a:r>
            <a:r>
              <a:rPr lang="ar-EG" sz="2700" b="1" dirty="0" err="1"/>
              <a:t>مرضیة</a:t>
            </a:r>
            <a:r>
              <a:rPr lang="ar-EG" sz="2700" b="1" dirty="0"/>
              <a:t> ، ولا </a:t>
            </a:r>
            <a:r>
              <a:rPr lang="ar-EG" sz="2700" b="1" dirty="0" err="1"/>
              <a:t>یعقل</a:t>
            </a:r>
            <a:r>
              <a:rPr lang="ar-EG" sz="2700" b="1" dirty="0"/>
              <a:t> أن </a:t>
            </a:r>
            <a:r>
              <a:rPr lang="ar-EG" sz="2700" b="1" dirty="0" err="1"/>
              <a:t>یكون</a:t>
            </a:r>
            <a:r>
              <a:rPr lang="ar-EG" sz="2700" b="1" dirty="0"/>
              <a:t> ناتج </a:t>
            </a:r>
            <a:r>
              <a:rPr lang="ar-EG" sz="2700" b="1" dirty="0" err="1"/>
              <a:t>ھؤلاء</a:t>
            </a:r>
            <a:r>
              <a:rPr lang="ar-EG" sz="2700" b="1" dirty="0"/>
              <a:t> المرضي ممثلاً لفلسفة </a:t>
            </a:r>
            <a:r>
              <a:rPr lang="ar-EG" sz="2700" b="1" dirty="0" err="1"/>
              <a:t>حقیقیة</a:t>
            </a:r>
            <a:r>
              <a:rPr lang="ar-EG" sz="2700" b="1" dirty="0"/>
              <a:t>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191580-9530-475E-B7DE-F2FE6980730A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1403</Words>
  <Application>Microsoft Office PowerPoint</Application>
  <PresentationFormat>On-screen Show (4:3)</PresentationFormat>
  <Paragraphs>48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Digital Dots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محسن عابد</cp:lastModifiedBy>
  <cp:revision>10</cp:revision>
  <dcterms:created xsi:type="dcterms:W3CDTF">2006-08-16T00:00:00Z</dcterms:created>
  <dcterms:modified xsi:type="dcterms:W3CDTF">2020-12-30T12:57:51Z</dcterms:modified>
</cp:coreProperties>
</file>