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sldIdLst>
    <p:sldId id="256" r:id="rId3"/>
    <p:sldId id="257" r:id="rId4"/>
    <p:sldId id="258" r:id="rId5"/>
    <p:sldId id="262" r:id="rId6"/>
    <p:sldId id="263" r:id="rId7"/>
    <p:sldId id="264" r:id="rId8"/>
    <p:sldId id="265" r:id="rId9"/>
    <p:sldId id="266" r:id="rId10"/>
    <p:sldId id="267" r:id="rId11"/>
    <p:sldId id="268"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35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4922C5-1391-4121-A295-05952A8C710D}" type="datetimeFigureOut">
              <a:rPr lang="en-US" smtClean="0"/>
              <a:t>12/30/2020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F877BA-075B-4C19-BF9D-4604336FA99C}" type="slidenum">
              <a:rPr lang="en-US" smtClean="0"/>
              <a:t>‹#›</a:t>
            </a:fld>
            <a:endParaRPr lang="en-US"/>
          </a:p>
        </p:txBody>
      </p:sp>
    </p:spTree>
    <p:extLst>
      <p:ext uri="{BB962C8B-B14F-4D97-AF65-F5344CB8AC3E}">
        <p14:creationId xmlns:p14="http://schemas.microsoft.com/office/powerpoint/2010/main" val="2497406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1</a:t>
            </a:fld>
            <a:endParaRPr lang="en-US"/>
          </a:p>
        </p:txBody>
      </p:sp>
    </p:spTree>
    <p:extLst>
      <p:ext uri="{BB962C8B-B14F-4D97-AF65-F5344CB8AC3E}">
        <p14:creationId xmlns:p14="http://schemas.microsoft.com/office/powerpoint/2010/main" val="37575472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10</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11</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12</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2</a:t>
            </a:fld>
            <a:endParaRPr lang="en-US"/>
          </a:p>
        </p:txBody>
      </p:sp>
    </p:spTree>
    <p:extLst>
      <p:ext uri="{BB962C8B-B14F-4D97-AF65-F5344CB8AC3E}">
        <p14:creationId xmlns:p14="http://schemas.microsoft.com/office/powerpoint/2010/main" val="2768921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3</a:t>
            </a:fld>
            <a:endParaRPr lang="en-US"/>
          </a:p>
        </p:txBody>
      </p:sp>
    </p:spTree>
    <p:extLst>
      <p:ext uri="{BB962C8B-B14F-4D97-AF65-F5344CB8AC3E}">
        <p14:creationId xmlns:p14="http://schemas.microsoft.com/office/powerpoint/2010/main" val="1032146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4</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5</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6</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7</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8</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9</a:t>
            </a:fld>
            <a:endParaRPr lang="en-US"/>
          </a:p>
        </p:txBody>
      </p:sp>
    </p:spTree>
    <p:extLst>
      <p:ext uri="{BB962C8B-B14F-4D97-AF65-F5344CB8AC3E}">
        <p14:creationId xmlns:p14="http://schemas.microsoft.com/office/powerpoint/2010/main" val="2003417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s>
            <a:gs pos="100000">
              <a:schemeClr val="bg1">
                <a:gamma/>
                <a:shade val="48627"/>
                <a:invGamma/>
              </a:schemeClr>
            </a:gs>
          </a:gsLst>
          <a:lin ang="2700000" scaled="1"/>
        </a:gra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498475" y="1311275"/>
            <a:ext cx="10429875" cy="5908675"/>
            <a:chOff x="-313" y="824"/>
            <a:chExt cx="6570" cy="3722"/>
          </a:xfrm>
        </p:grpSpPr>
        <p:sp>
          <p:nvSpPr>
            <p:cNvPr id="5"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6"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7"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8"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9"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0"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1"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2"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3"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4"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5"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6"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7"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8"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9" name="Rectangle 17"/>
            <p:cNvSpPr>
              <a:spLocks noChangeArrowheads="1"/>
            </p:cNvSpPr>
            <p:nvPr userDrawn="1"/>
          </p:nvSpPr>
          <p:spPr bwMode="hidden">
            <a:xfrm rot="18603245" flipV="1">
              <a:off x="4054" y="3503"/>
              <a:ext cx="2079"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fontAlgn="base">
                <a:spcBef>
                  <a:spcPct val="0"/>
                </a:spcBef>
                <a:spcAft>
                  <a:spcPct val="0"/>
                </a:spcAft>
                <a:defRPr/>
              </a:pPr>
              <a:endParaRPr lang="en-US">
                <a:solidFill>
                  <a:srgbClr val="FFFFFF"/>
                </a:solidFill>
              </a:endParaRPr>
            </a:p>
          </p:txBody>
        </p:sp>
        <p:sp>
          <p:nvSpPr>
            <p:cNvPr id="20" name="Rectangle 18"/>
            <p:cNvSpPr>
              <a:spLocks noChangeArrowheads="1"/>
            </p:cNvSpPr>
            <p:nvPr userDrawn="1"/>
          </p:nvSpPr>
          <p:spPr bwMode="hidden">
            <a:xfrm rot="39991575" flipH="1" flipV="1">
              <a:off x="5370" y="4167"/>
              <a:ext cx="501"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fontAlgn="base">
                <a:spcBef>
                  <a:spcPct val="0"/>
                </a:spcBef>
                <a:spcAft>
                  <a:spcPct val="0"/>
                </a:spcAft>
                <a:defRPr/>
              </a:pPr>
              <a:endParaRPr lang="en-US">
                <a:solidFill>
                  <a:srgbClr val="FFFFFF"/>
                </a:solidFill>
              </a:endParaRPr>
            </a:p>
          </p:txBody>
        </p:sp>
        <p:sp>
          <p:nvSpPr>
            <p:cNvPr id="21"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2"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3"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4"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5"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6"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7"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28"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9"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30"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31"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32"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33"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34"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35"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36"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37"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38"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39"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0"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1"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2"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3"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4"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5"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6"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7"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8"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9"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0"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1"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2"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3"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4"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5"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6"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7"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8"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9"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0"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1"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2"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3"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4"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5"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6"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7"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8"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9"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0"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1"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2"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3"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4"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5"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6"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7"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8"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9"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0"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1"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2"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3"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4"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5"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6"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7"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8"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9"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0"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1"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2"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3"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4"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5"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6"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7"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8"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9"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0"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1"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2"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3"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4"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5"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6"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7"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8"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9"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0"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1"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2"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3"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4"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5"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6"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7"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8"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9"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0"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1"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2"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3"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4"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5"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6"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7"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8"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9"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0"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1"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2"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3"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4"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5"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6"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7"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8"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9"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0"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1"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2"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3"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4"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5"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6"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7"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8"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9"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0"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1"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2"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3"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4"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5"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6"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7"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8"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9"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0"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1"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2"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3"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4"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5"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6"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7"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8"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9"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0"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1"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2"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3"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4"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5"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6"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7"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8"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9"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0"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1"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2"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3"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4"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5"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6"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7"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8"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9"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0"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1"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2"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3"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4"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5"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6"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7"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8"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9"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0"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1"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2"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3"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4"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7"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8"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9"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0"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1"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2"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3"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4"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5"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6"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7"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8"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9"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grpSp>
      <p:sp>
        <p:nvSpPr>
          <p:cNvPr id="21722" name="Rectangle 218"/>
          <p:cNvSpPr>
            <a:spLocks noGrp="1" noChangeArrowheads="1"/>
          </p:cNvSpPr>
          <p:nvPr>
            <p:ph type="ctrTitle" sz="quarter"/>
          </p:nvPr>
        </p:nvSpPr>
        <p:spPr>
          <a:xfrm>
            <a:off x="685800" y="1844675"/>
            <a:ext cx="7772400" cy="1736725"/>
          </a:xfrm>
        </p:spPr>
        <p:txBody>
          <a:bodyPr anchor="b" anchorCtr="1"/>
          <a:lstStyle>
            <a:lvl1pPr>
              <a:defRPr sz="5400"/>
            </a:lvl1pPr>
          </a:lstStyle>
          <a:p>
            <a:pPr lvl="0"/>
            <a:r>
              <a:rPr lang="ar-SA" noProof="0" smtClean="0"/>
              <a:t>انقر لتحرير نمط العنوان الرئيسي</a:t>
            </a:r>
          </a:p>
        </p:txBody>
      </p:sp>
      <p:sp>
        <p:nvSpPr>
          <p:cNvPr id="21723"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ar-SA" noProof="0" smtClean="0"/>
              <a:t>انقر لتحرير نمط العنوان الثانوي الرئيسي</a:t>
            </a:r>
          </a:p>
        </p:txBody>
      </p:sp>
      <p:sp>
        <p:nvSpPr>
          <p:cNvPr id="220" name="Rectangle 220"/>
          <p:cNvSpPr>
            <a:spLocks noGrp="1" noChangeArrowheads="1"/>
          </p:cNvSpPr>
          <p:nvPr>
            <p:ph type="dt" sz="quarter" idx="10"/>
          </p:nvPr>
        </p:nvSpPr>
        <p:spPr/>
        <p:txBody>
          <a:bodyPr/>
          <a:lstStyle>
            <a:lvl1pPr>
              <a:defRPr/>
            </a:lvl1pPr>
          </a:lstStyle>
          <a:p>
            <a:pPr>
              <a:defRPr/>
            </a:pPr>
            <a:endParaRPr lang="en-US">
              <a:solidFill>
                <a:srgbClr val="FFFFFF"/>
              </a:solidFill>
            </a:endParaRPr>
          </a:p>
        </p:txBody>
      </p:sp>
      <p:sp>
        <p:nvSpPr>
          <p:cNvPr id="221" name="Rectangle 221"/>
          <p:cNvSpPr>
            <a:spLocks noGrp="1" noChangeArrowheads="1"/>
          </p:cNvSpPr>
          <p:nvPr>
            <p:ph type="ftr" sz="quarter" idx="11"/>
          </p:nvPr>
        </p:nvSpPr>
        <p:spPr>
          <a:xfrm>
            <a:off x="3124200" y="6248400"/>
            <a:ext cx="2895600" cy="457200"/>
          </a:xfrm>
        </p:spPr>
        <p:txBody>
          <a:bodyPr/>
          <a:lstStyle>
            <a:lvl1pPr>
              <a:defRPr/>
            </a:lvl1pPr>
          </a:lstStyle>
          <a:p>
            <a:pPr>
              <a:defRPr/>
            </a:pPr>
            <a:endParaRPr lang="en-US">
              <a:solidFill>
                <a:srgbClr val="FFFFFF"/>
              </a:solidFill>
            </a:endParaRPr>
          </a:p>
        </p:txBody>
      </p:sp>
      <p:sp>
        <p:nvSpPr>
          <p:cNvPr id="222" name="Rectangle 222"/>
          <p:cNvSpPr>
            <a:spLocks noGrp="1" noChangeArrowheads="1"/>
          </p:cNvSpPr>
          <p:nvPr>
            <p:ph type="sldNum" sz="quarter" idx="12"/>
          </p:nvPr>
        </p:nvSpPr>
        <p:spPr/>
        <p:txBody>
          <a:bodyPr/>
          <a:lstStyle>
            <a:lvl1pPr>
              <a:defRPr/>
            </a:lvl1pPr>
          </a:lstStyle>
          <a:p>
            <a:pPr>
              <a:defRPr/>
            </a:pPr>
            <a:fld id="{86E5E8D6-A30F-4948-86BE-B5F90E4FDAEF}"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7858581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218"/>
          <p:cNvSpPr>
            <a:spLocks noGrp="1" noChangeArrowheads="1"/>
          </p:cNvSpPr>
          <p:nvPr>
            <p:ph type="sldNum" sz="quarter" idx="10"/>
          </p:nvPr>
        </p:nvSpPr>
        <p:spPr>
          <a:ln/>
        </p:spPr>
        <p:txBody>
          <a:bodyPr/>
          <a:lstStyle>
            <a:lvl1pPr>
              <a:defRPr/>
            </a:lvl1pPr>
          </a:lstStyle>
          <a:p>
            <a:pPr>
              <a:defRPr/>
            </a:pPr>
            <a:fld id="{28191580-9530-475E-B7DE-F2FE6980730A}" type="slidenum">
              <a:rPr lang="ar-SA">
                <a:solidFill>
                  <a:srgbClr val="FFFFFF"/>
                </a:solidFill>
              </a:rPr>
              <a:pPr>
                <a:defRPr/>
              </a:pPr>
              <a:t>‹#›</a:t>
            </a:fld>
            <a:endParaRPr lang="en-US">
              <a:solidFill>
                <a:srgbClr val="FFFFFF"/>
              </a:solidFill>
            </a:endParaRPr>
          </a:p>
        </p:txBody>
      </p:sp>
      <p:sp>
        <p:nvSpPr>
          <p:cNvPr id="5"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3616764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18"/>
          <p:cNvSpPr>
            <a:spLocks noGrp="1" noChangeArrowheads="1"/>
          </p:cNvSpPr>
          <p:nvPr>
            <p:ph type="sldNum" sz="quarter" idx="10"/>
          </p:nvPr>
        </p:nvSpPr>
        <p:spPr>
          <a:ln/>
        </p:spPr>
        <p:txBody>
          <a:bodyPr/>
          <a:lstStyle>
            <a:lvl1pPr>
              <a:defRPr/>
            </a:lvl1pPr>
          </a:lstStyle>
          <a:p>
            <a:pPr>
              <a:defRPr/>
            </a:pPr>
            <a:fld id="{6A1BF04F-4FA9-4E43-9879-01325A0EFE41}" type="slidenum">
              <a:rPr lang="ar-SA">
                <a:solidFill>
                  <a:srgbClr val="FFFFFF"/>
                </a:solidFill>
              </a:rPr>
              <a:pPr>
                <a:defRPr/>
              </a:pPr>
              <a:t>‹#›</a:t>
            </a:fld>
            <a:endParaRPr lang="en-US">
              <a:solidFill>
                <a:srgbClr val="FFFFFF"/>
              </a:solidFill>
            </a:endParaRPr>
          </a:p>
        </p:txBody>
      </p:sp>
      <p:sp>
        <p:nvSpPr>
          <p:cNvPr id="5"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1842729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Rectangle 218"/>
          <p:cNvSpPr>
            <a:spLocks noGrp="1" noChangeArrowheads="1"/>
          </p:cNvSpPr>
          <p:nvPr>
            <p:ph type="sldNum" sz="quarter" idx="10"/>
          </p:nvPr>
        </p:nvSpPr>
        <p:spPr>
          <a:ln/>
        </p:spPr>
        <p:txBody>
          <a:bodyPr/>
          <a:lstStyle>
            <a:lvl1pPr>
              <a:defRPr/>
            </a:lvl1pPr>
          </a:lstStyle>
          <a:p>
            <a:pPr>
              <a:defRPr/>
            </a:pPr>
            <a:fld id="{6752A25E-F4C4-4A95-B879-5C912EE74B88}" type="slidenum">
              <a:rPr lang="ar-SA">
                <a:solidFill>
                  <a:srgbClr val="FFFFFF"/>
                </a:solidFill>
              </a:rPr>
              <a:pPr>
                <a:defRPr/>
              </a:pPr>
              <a:t>‹#›</a:t>
            </a:fld>
            <a:endParaRPr lang="en-US">
              <a:solidFill>
                <a:srgbClr val="FFFFFF"/>
              </a:solidFill>
            </a:endParaRPr>
          </a:p>
        </p:txBody>
      </p:sp>
      <p:sp>
        <p:nvSpPr>
          <p:cNvPr id="6"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1903696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Rectangle 218"/>
          <p:cNvSpPr>
            <a:spLocks noGrp="1" noChangeArrowheads="1"/>
          </p:cNvSpPr>
          <p:nvPr>
            <p:ph type="sldNum" sz="quarter" idx="10"/>
          </p:nvPr>
        </p:nvSpPr>
        <p:spPr>
          <a:ln/>
        </p:spPr>
        <p:txBody>
          <a:bodyPr/>
          <a:lstStyle>
            <a:lvl1pPr>
              <a:defRPr/>
            </a:lvl1pPr>
          </a:lstStyle>
          <a:p>
            <a:pPr>
              <a:defRPr/>
            </a:pPr>
            <a:fld id="{316AB0EE-FFFD-4E2C-9B5B-738FA8D13E86}" type="slidenum">
              <a:rPr lang="ar-SA">
                <a:solidFill>
                  <a:srgbClr val="FFFFFF"/>
                </a:solidFill>
              </a:rPr>
              <a:pPr>
                <a:defRPr/>
              </a:pPr>
              <a:t>‹#›</a:t>
            </a:fld>
            <a:endParaRPr lang="en-US">
              <a:solidFill>
                <a:srgbClr val="FFFFFF"/>
              </a:solidFill>
            </a:endParaRPr>
          </a:p>
        </p:txBody>
      </p:sp>
      <p:sp>
        <p:nvSpPr>
          <p:cNvPr id="8"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9"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6610772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Rectangle 218"/>
          <p:cNvSpPr>
            <a:spLocks noGrp="1" noChangeArrowheads="1"/>
          </p:cNvSpPr>
          <p:nvPr>
            <p:ph type="sldNum" sz="quarter" idx="10"/>
          </p:nvPr>
        </p:nvSpPr>
        <p:spPr>
          <a:ln/>
        </p:spPr>
        <p:txBody>
          <a:bodyPr/>
          <a:lstStyle>
            <a:lvl1pPr>
              <a:defRPr/>
            </a:lvl1pPr>
          </a:lstStyle>
          <a:p>
            <a:pPr>
              <a:defRPr/>
            </a:pPr>
            <a:fld id="{992EAFA0-7B17-43EB-826D-7B4C7E275B2B}" type="slidenum">
              <a:rPr lang="ar-SA">
                <a:solidFill>
                  <a:srgbClr val="FFFFFF"/>
                </a:solidFill>
              </a:rPr>
              <a:pPr>
                <a:defRPr/>
              </a:pPr>
              <a:t>‹#›</a:t>
            </a:fld>
            <a:endParaRPr lang="en-US">
              <a:solidFill>
                <a:srgbClr val="FFFFFF"/>
              </a:solidFill>
            </a:endParaRPr>
          </a:p>
        </p:txBody>
      </p:sp>
      <p:sp>
        <p:nvSpPr>
          <p:cNvPr id="4"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5"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5179267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18"/>
          <p:cNvSpPr>
            <a:spLocks noGrp="1" noChangeArrowheads="1"/>
          </p:cNvSpPr>
          <p:nvPr>
            <p:ph type="sldNum" sz="quarter" idx="10"/>
          </p:nvPr>
        </p:nvSpPr>
        <p:spPr>
          <a:ln/>
        </p:spPr>
        <p:txBody>
          <a:bodyPr/>
          <a:lstStyle>
            <a:lvl1pPr>
              <a:defRPr/>
            </a:lvl1pPr>
          </a:lstStyle>
          <a:p>
            <a:pPr>
              <a:defRPr/>
            </a:pPr>
            <a:fld id="{76C45396-44CB-448E-9B7C-80AFB18F9590}" type="slidenum">
              <a:rPr lang="ar-SA">
                <a:solidFill>
                  <a:srgbClr val="FFFFFF"/>
                </a:solidFill>
              </a:rPr>
              <a:pPr>
                <a:defRPr/>
              </a:pPr>
              <a:t>‹#›</a:t>
            </a:fld>
            <a:endParaRPr lang="en-US">
              <a:solidFill>
                <a:srgbClr val="FFFFFF"/>
              </a:solidFill>
            </a:endParaRPr>
          </a:p>
        </p:txBody>
      </p:sp>
      <p:sp>
        <p:nvSpPr>
          <p:cNvPr id="3"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4"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7326694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18"/>
          <p:cNvSpPr>
            <a:spLocks noGrp="1" noChangeArrowheads="1"/>
          </p:cNvSpPr>
          <p:nvPr>
            <p:ph type="sldNum" sz="quarter" idx="10"/>
          </p:nvPr>
        </p:nvSpPr>
        <p:spPr>
          <a:ln/>
        </p:spPr>
        <p:txBody>
          <a:bodyPr/>
          <a:lstStyle>
            <a:lvl1pPr>
              <a:defRPr/>
            </a:lvl1pPr>
          </a:lstStyle>
          <a:p>
            <a:pPr>
              <a:defRPr/>
            </a:pPr>
            <a:fld id="{FA3EF9B8-0F48-40D8-9D34-9A4B845A744C}" type="slidenum">
              <a:rPr lang="ar-SA">
                <a:solidFill>
                  <a:srgbClr val="FFFFFF"/>
                </a:solidFill>
              </a:rPr>
              <a:pPr>
                <a:defRPr/>
              </a:pPr>
              <a:t>‹#›</a:t>
            </a:fld>
            <a:endParaRPr lang="en-US">
              <a:solidFill>
                <a:srgbClr val="FFFFFF"/>
              </a:solidFill>
            </a:endParaRPr>
          </a:p>
        </p:txBody>
      </p:sp>
      <p:sp>
        <p:nvSpPr>
          <p:cNvPr id="6"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4231752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E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18"/>
          <p:cNvSpPr>
            <a:spLocks noGrp="1" noChangeArrowheads="1"/>
          </p:cNvSpPr>
          <p:nvPr>
            <p:ph type="sldNum" sz="quarter" idx="10"/>
          </p:nvPr>
        </p:nvSpPr>
        <p:spPr>
          <a:ln/>
        </p:spPr>
        <p:txBody>
          <a:bodyPr/>
          <a:lstStyle>
            <a:lvl1pPr>
              <a:defRPr/>
            </a:lvl1pPr>
          </a:lstStyle>
          <a:p>
            <a:pPr>
              <a:defRPr/>
            </a:pPr>
            <a:fld id="{797D5C09-BFDF-4833-84AC-D45AD3E5B1C1}" type="slidenum">
              <a:rPr lang="ar-SA">
                <a:solidFill>
                  <a:srgbClr val="FFFFFF"/>
                </a:solidFill>
              </a:rPr>
              <a:pPr>
                <a:defRPr/>
              </a:pPr>
              <a:t>‹#›</a:t>
            </a:fld>
            <a:endParaRPr lang="en-US">
              <a:solidFill>
                <a:srgbClr val="FFFFFF"/>
              </a:solidFill>
            </a:endParaRPr>
          </a:p>
        </p:txBody>
      </p:sp>
      <p:sp>
        <p:nvSpPr>
          <p:cNvPr id="6"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2817613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218"/>
          <p:cNvSpPr>
            <a:spLocks noGrp="1" noChangeArrowheads="1"/>
          </p:cNvSpPr>
          <p:nvPr>
            <p:ph type="sldNum" sz="quarter" idx="10"/>
          </p:nvPr>
        </p:nvSpPr>
        <p:spPr>
          <a:ln/>
        </p:spPr>
        <p:txBody>
          <a:bodyPr/>
          <a:lstStyle>
            <a:lvl1pPr>
              <a:defRPr/>
            </a:lvl1pPr>
          </a:lstStyle>
          <a:p>
            <a:pPr>
              <a:defRPr/>
            </a:pPr>
            <a:fld id="{7752AFDB-368B-451E-A8F3-DF6B34AE301E}" type="slidenum">
              <a:rPr lang="ar-SA">
                <a:solidFill>
                  <a:srgbClr val="FFFFFF"/>
                </a:solidFill>
              </a:rPr>
              <a:pPr>
                <a:defRPr/>
              </a:pPr>
              <a:t>‹#›</a:t>
            </a:fld>
            <a:endParaRPr lang="en-US">
              <a:solidFill>
                <a:srgbClr val="FFFFFF"/>
              </a:solidFill>
            </a:endParaRPr>
          </a:p>
        </p:txBody>
      </p:sp>
      <p:sp>
        <p:nvSpPr>
          <p:cNvPr id="5"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9727942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9462"/>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9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218"/>
          <p:cNvSpPr>
            <a:spLocks noGrp="1" noChangeArrowheads="1"/>
          </p:cNvSpPr>
          <p:nvPr>
            <p:ph type="sldNum" sz="quarter" idx="10"/>
          </p:nvPr>
        </p:nvSpPr>
        <p:spPr>
          <a:ln/>
        </p:spPr>
        <p:txBody>
          <a:bodyPr/>
          <a:lstStyle>
            <a:lvl1pPr>
              <a:defRPr/>
            </a:lvl1pPr>
          </a:lstStyle>
          <a:p>
            <a:pPr>
              <a:defRPr/>
            </a:pPr>
            <a:fld id="{062D479E-FBBD-4B45-AFA4-97645AF0844F}" type="slidenum">
              <a:rPr lang="ar-SA">
                <a:solidFill>
                  <a:srgbClr val="FFFFFF"/>
                </a:solidFill>
              </a:rPr>
              <a:pPr>
                <a:defRPr/>
              </a:pPr>
              <a:t>‹#›</a:t>
            </a:fld>
            <a:endParaRPr lang="en-US">
              <a:solidFill>
                <a:srgbClr val="FFFFFF"/>
              </a:solidFill>
            </a:endParaRPr>
          </a:p>
        </p:txBody>
      </p:sp>
      <p:sp>
        <p:nvSpPr>
          <p:cNvPr id="5"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4534816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EG"/>
          </a:p>
        </p:txBody>
      </p:sp>
      <p:sp>
        <p:nvSpPr>
          <p:cNvPr id="3" name="SmartArt Placeholder 2"/>
          <p:cNvSpPr>
            <a:spLocks noGrp="1"/>
          </p:cNvSpPr>
          <p:nvPr>
            <p:ph type="dgm" idx="1"/>
          </p:nvPr>
        </p:nvSpPr>
        <p:spPr>
          <a:xfrm>
            <a:off x="457200" y="1600200"/>
            <a:ext cx="8229600" cy="4533900"/>
          </a:xfrm>
        </p:spPr>
        <p:txBody>
          <a:bodyPr/>
          <a:lstStyle/>
          <a:p>
            <a:pPr lvl="0"/>
            <a:endParaRPr lang="ar-EG" noProof="0" smtClean="0"/>
          </a:p>
        </p:txBody>
      </p:sp>
      <p:sp>
        <p:nvSpPr>
          <p:cNvPr id="4" name="Rectangle 218"/>
          <p:cNvSpPr>
            <a:spLocks noGrp="1" noChangeArrowheads="1"/>
          </p:cNvSpPr>
          <p:nvPr>
            <p:ph type="sldNum" sz="quarter" idx="10"/>
          </p:nvPr>
        </p:nvSpPr>
        <p:spPr>
          <a:ln/>
        </p:spPr>
        <p:txBody>
          <a:bodyPr/>
          <a:lstStyle>
            <a:lvl1pPr>
              <a:defRPr/>
            </a:lvl1pPr>
          </a:lstStyle>
          <a:p>
            <a:pPr>
              <a:defRPr/>
            </a:pPr>
            <a:fld id="{FCAE5288-FCC2-4806-B86F-61EAECFFAA1A}" type="slidenum">
              <a:rPr lang="ar-SA">
                <a:solidFill>
                  <a:srgbClr val="FFFFFF"/>
                </a:solidFill>
              </a:rPr>
              <a:pPr>
                <a:defRPr/>
              </a:pPr>
              <a:t>‹#›</a:t>
            </a:fld>
            <a:endParaRPr lang="en-US">
              <a:solidFill>
                <a:srgbClr val="FFFFFF"/>
              </a:solidFill>
            </a:endParaRPr>
          </a:p>
        </p:txBody>
      </p:sp>
      <p:sp>
        <p:nvSpPr>
          <p:cNvPr id="5"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227302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27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496888" y="1308100"/>
            <a:ext cx="10429876" cy="5908675"/>
            <a:chOff x="-313" y="824"/>
            <a:chExt cx="6570" cy="3722"/>
          </a:xfrm>
        </p:grpSpPr>
        <p:sp>
          <p:nvSpPr>
            <p:cNvPr id="20483"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4"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5"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6"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7"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8"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9"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0"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1"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2"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3"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4"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5"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6"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7" name="Rectangle 17"/>
            <p:cNvSpPr>
              <a:spLocks noChangeArrowheads="1"/>
            </p:cNvSpPr>
            <p:nvPr userDrawn="1"/>
          </p:nvSpPr>
          <p:spPr bwMode="hidden">
            <a:xfrm rot="18603245" flipV="1">
              <a:off x="4053" y="3503"/>
              <a:ext cx="2079"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8"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9"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0"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1"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2"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3"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4"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5"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6"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7"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8"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9"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0"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1"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2"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3"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4"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5"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16"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17"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18"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19"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0"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1"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2"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3"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4"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5"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6"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7"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8"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9"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0"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1"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2"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3"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4"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5"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6"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7"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8"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9"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0"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1"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2"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3"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4"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5"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6"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7"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8"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9"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0"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1"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2"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3"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4"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5"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6"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7"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8"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9"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0"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1"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2"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3"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4"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5"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6"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7"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8"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9"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0"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1"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2"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3"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4"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5"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6"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7"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8"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9"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0"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1"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2"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3"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4"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5"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6"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7"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8"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9"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0"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1"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2"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3"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4"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5"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6"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7"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8"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9"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0"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1"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2"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3"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4"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5"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6"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7"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8"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9"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0"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1"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2"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3"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4"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5"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6"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7"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8"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9"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0"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1"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2"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3"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4"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5"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6"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7"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8"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9"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0"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1"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2"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3"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4"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5"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6"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7"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8"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9"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0"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1"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2"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3"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4"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5"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6"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7"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8"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9"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0"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1"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2"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3"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4"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5"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6"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7"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8"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9"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0"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1"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2"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3"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4"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5"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6"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7"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8"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9"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0"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1"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2"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3"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4"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5"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6"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7"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8"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9"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0"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1"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2"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3"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4"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5"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6"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7"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8"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9"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0"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1"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2"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3"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4"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5"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6"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7"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grpSp>
      <p:sp>
        <p:nvSpPr>
          <p:cNvPr id="20698" name="Rectangle 218"/>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0">
              <a:defRPr sz="1200">
                <a:effectLst>
                  <a:outerShdw blurRad="38100" dist="38100" dir="2700000" algn="tl">
                    <a:srgbClr val="000000"/>
                  </a:outerShdw>
                </a:effectLst>
              </a:defRPr>
            </a:lvl1pPr>
          </a:lstStyle>
          <a:p>
            <a:pPr algn="r" fontAlgn="base">
              <a:spcBef>
                <a:spcPct val="0"/>
              </a:spcBef>
              <a:spcAft>
                <a:spcPct val="0"/>
              </a:spcAft>
              <a:defRPr/>
            </a:pPr>
            <a:fld id="{4442366B-77F5-4DB6-A230-60CE9F3F3CDF}" type="slidenum">
              <a:rPr lang="ar-SA">
                <a:solidFill>
                  <a:srgbClr val="FFFFFF"/>
                </a:solidFill>
              </a:rPr>
              <a:pPr algn="r" fontAlgn="base">
                <a:spcBef>
                  <a:spcPct val="0"/>
                </a:spcBef>
                <a:spcAft>
                  <a:spcPct val="0"/>
                </a:spcAft>
                <a:defRPr/>
              </a:pPr>
              <a:t>‹#›</a:t>
            </a:fld>
            <a:endParaRPr lang="en-US">
              <a:solidFill>
                <a:srgbClr val="FFFFFF"/>
              </a:solidFill>
            </a:endParaRPr>
          </a:p>
        </p:txBody>
      </p:sp>
      <p:sp>
        <p:nvSpPr>
          <p:cNvPr id="20699" name="Rectangle 219"/>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a:defRPr sz="120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20700" name="Rectangle 220"/>
          <p:cNvSpPr>
            <a:spLocks noGrp="1" noChangeArrowheads="1"/>
          </p:cNvSpPr>
          <p:nvPr>
            <p:ph type="ftr" sz="quarter" idx="3"/>
          </p:nvPr>
        </p:nvSpPr>
        <p:spPr bwMode="auto">
          <a:xfrm>
            <a:off x="31242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a:defRPr sz="120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20701" name="Rectangle 221"/>
          <p:cNvSpPr>
            <a:spLocks noGrp="1" noChangeArrowheads="1"/>
          </p:cNvSpPr>
          <p:nvPr>
            <p:ph type="body" idx="1"/>
          </p:nvPr>
        </p:nvSpPr>
        <p:spPr bwMode="auto">
          <a:xfrm>
            <a:off x="457200" y="1600200"/>
            <a:ext cx="8229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20702" name="Rectangle 22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Tree>
    <p:extLst>
      <p:ext uri="{BB962C8B-B14F-4D97-AF65-F5344CB8AC3E}">
        <p14:creationId xmlns:p14="http://schemas.microsoft.com/office/powerpoint/2010/main" val="3905678776"/>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r" rtl="1" eaLnBrk="0" fontAlgn="base" hangingPunct="0">
        <a:spcBef>
          <a:spcPct val="20000"/>
        </a:spcBef>
        <a:spcAft>
          <a:spcPct val="0"/>
        </a:spcAft>
        <a:buClr>
          <a:schemeClr val="hlink"/>
        </a:buClr>
        <a:buFont typeface="Wingdings" pitchFamily="2" charset="2"/>
        <a:buBlip>
          <a:blip r:embed="rId14"/>
        </a:buBlip>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hlink"/>
        </a:buClr>
        <a:buFont typeface="Wingdings" pitchFamily="2" charset="2"/>
        <a:buBlip>
          <a:blip r:embed="rId14"/>
        </a:buBlip>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EG"/>
          </a:p>
        </p:txBody>
      </p:sp>
      <p:sp>
        <p:nvSpPr>
          <p:cNvPr id="3" name="Subtitle 2"/>
          <p:cNvSpPr>
            <a:spLocks noGrp="1"/>
          </p:cNvSpPr>
          <p:nvPr>
            <p:ph type="subTitle" idx="1"/>
          </p:nvPr>
        </p:nvSpPr>
        <p:spPr/>
        <p:txBody>
          <a:bodyPr/>
          <a:lstStyle/>
          <a:p>
            <a:endParaRPr lang="ar-EG"/>
          </a:p>
        </p:txBody>
      </p:sp>
      <p:pic>
        <p:nvPicPr>
          <p:cNvPr id="1026" name="Picture 2" descr="C:\Users\user\Desktop\PHOTO-2020-03-18-00-55-1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0"/>
            <a:ext cx="10625138"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1086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marL="0" indent="0" algn="just">
              <a:buNone/>
            </a:pPr>
            <a:r>
              <a:rPr lang="ar-EG" sz="3400" b="1" dirty="0" err="1"/>
              <a:t>ألمسألة</a:t>
            </a:r>
            <a:r>
              <a:rPr lang="ar-EG" sz="3400" b="1" dirty="0"/>
              <a:t> الرابعة من كتاب تهافت التهافت لابن رشد</a:t>
            </a:r>
          </a:p>
          <a:p>
            <a:pPr algn="just"/>
            <a:r>
              <a:rPr lang="ar-EG" sz="2800" b="1" dirty="0"/>
              <a:t>في بيان عجزهم عن الاستدلال علي وجود صانع    </a:t>
            </a:r>
            <a:r>
              <a:rPr lang="ar-EG" sz="2800" b="1" dirty="0" smtClean="0"/>
              <a:t>العالم0  </a:t>
            </a:r>
            <a:r>
              <a:rPr lang="ar-EG" sz="2800" b="1" dirty="0"/>
              <a:t>قال أبو حامد الغزالي مجيبا عن الفلاسفة :</a:t>
            </a:r>
          </a:p>
          <a:p>
            <a:pPr marL="0" indent="0" algn="just">
              <a:buNone/>
            </a:pPr>
            <a:r>
              <a:rPr lang="ar-EG" sz="2800" b="1" dirty="0"/>
              <a:t>(فأن قيل :نحن إذا قلنا للعالم صانع لم نعن به فاعلا مختار يفعل بعد أن لم يفعل كما نشاهد في أصناف الفاعلين من الخياط والنساج والبناء بل نعني به عله العالم ونسميه المبدأ الأول علي معني أنه لا عله لوجوده يقوم عليه البرهان القاطع علي قرب فأنا نقول العالم وموجودا ته أما أن يكون له عله أولا عله له فأن كان له عله فأن كل فتلك العلة لها عله إلي ما لا نهاية وهو محال وأما أن ينتهي إلي طرف فالأخير عله أولي لا عله لوجودها فنسميه المبدأ ألأول وإن العام وإن كان العام موجودا بنفسه لا عله له فقد ظهر المبدأ ألأول فإنا لم نعن به إلا موجودا لا عله  له وهو ثابت بالضرورة   .</a:t>
            </a:r>
          </a:p>
          <a:p>
            <a:pPr algn="just"/>
            <a:r>
              <a:rPr lang="ar-EG" sz="2800" b="1" dirty="0"/>
              <a:t> قلت : هذا كلام مقنع غير صحيح ,فأن أسم العلة يقال باشتراك علي العلل </a:t>
            </a:r>
            <a:r>
              <a:rPr lang="ar-EG" sz="2800" b="1" dirty="0" err="1"/>
              <a:t>ألأربعة</a:t>
            </a:r>
            <a:r>
              <a:rPr lang="ar-EG" sz="2800" b="1" dirty="0"/>
              <a:t> ؛ أعني الفاعل ,والصورة</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10</a:t>
            </a:fld>
            <a:endParaRPr lang="en-US">
              <a:solidFill>
                <a:srgbClr val="FFFFFF"/>
              </a:solidFill>
            </a:endParaRPr>
          </a:p>
        </p:txBody>
      </p:sp>
    </p:spTree>
    <p:extLst>
      <p:ext uri="{BB962C8B-B14F-4D97-AF65-F5344CB8AC3E}">
        <p14:creationId xmlns:p14="http://schemas.microsoft.com/office/powerpoint/2010/main" val="33515128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sz="2800" b="1" dirty="0"/>
              <a:t> ,والهيولي ,والغاية , ولذلك لو كان هذا جواب الفلاسفة لكان جوابا مختلا فإنهم كانوا يسألون عن أي عله أرادوا بقولهم : إن العالم له عله أولي , فلو قالوا أردنا بذلك السبب الفاعل الذي فعله لم يزل ولا يزال , ومفعولة هو فعله ,لكان الجواب صحيحا علي مذهبهم علي ما </a:t>
            </a:r>
            <a:r>
              <a:rPr lang="ar-EG" sz="2800" b="1" dirty="0" err="1"/>
              <a:t>قلناه</a:t>
            </a:r>
            <a:r>
              <a:rPr lang="ar-EG" sz="2800" b="1" dirty="0"/>
              <a:t> , غير معترض عليه , ولو قالوا أردنا به السبب المادي لكان قوله معترضا , وكذلك لو قالوا أردنا به السبب المادي لكان قوله معترضا , وكذلك لو قالوا أردنا به السبب الصوري لكان أيضا معترضا إن فرضوا صورة العالم قائمة به , وإن قالوا أردنا صورة مفارقة للمادة جري قولهم علي مذهبهم ،وإن فرضوا صورة </a:t>
            </a:r>
            <a:r>
              <a:rPr lang="ar-EG" sz="2800" b="1" dirty="0" err="1"/>
              <a:t>هيولانية</a:t>
            </a:r>
            <a:r>
              <a:rPr lang="ar-EG" sz="2800" b="1" dirty="0"/>
              <a:t> لم يكن المبدأ عندهم شيئا غير جسم من </a:t>
            </a:r>
            <a:r>
              <a:rPr lang="ar-EG" sz="2800" b="1" dirty="0" err="1"/>
              <a:t>ألأجسام</a:t>
            </a:r>
            <a:r>
              <a:rPr lang="ar-EG" sz="2800" b="1" dirty="0"/>
              <a:t> ,وهذا لا يقولون به , وكذلك إن قالوا هو سبب علي طريق الغاية كان جاريا أيضا علي أصولهم , وإذا كان هذا الكلام فيه من الاحتمال ما يري فكيف يصح أن يجعل جوابا للفلاسفة ). </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11</a:t>
            </a:fld>
            <a:endParaRPr lang="en-US">
              <a:solidFill>
                <a:srgbClr val="FFFFFF"/>
              </a:solidFill>
            </a:endParaRPr>
          </a:p>
        </p:txBody>
      </p:sp>
    </p:spTree>
    <p:extLst>
      <p:ext uri="{BB962C8B-B14F-4D97-AF65-F5344CB8AC3E}">
        <p14:creationId xmlns:p14="http://schemas.microsoft.com/office/powerpoint/2010/main" val="33515128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marL="0" indent="0" algn="just">
              <a:buNone/>
            </a:pPr>
            <a:r>
              <a:rPr lang="ar-EG" sz="3600" b="1" dirty="0"/>
              <a:t>العلم الإلهي</a:t>
            </a:r>
          </a:p>
          <a:p>
            <a:pPr algn="just"/>
            <a:r>
              <a:rPr lang="ar-EG" b="1" dirty="0" smtClean="0"/>
              <a:t>عن </a:t>
            </a:r>
            <a:r>
              <a:rPr lang="ar-EG" b="1" dirty="0"/>
              <a:t>العلم ألإلهي فيقول الغزالي أنه سبحانه عالم جميع المعلومات محيط بما يجري في تخوم (حدود) الأرضيين إلي أعلي السماوات ,لا يعزب عن عمله مثقال ذرة في الأرض ولا في السماء ,بل يعلم دبيب النملة السوداء علي الصخرة الصماء في الليلة الظلماء . إن الله تعالي عالم بجميع المعلومات من الموجودات والمعدومات فأن الموجودات منقسمة إلي قديم وحادث والقديم هو الله ,وكل ما عداه حادث . وهو عالم ذاته بذات .ومن هو كذلك فهو أعلم بغيره لان غيرة من صنعة فكيف لا يعلم ما خلق ,وكيف تعذب عن الصانع صناعته وعن الخالق خلقه ..... أن من رأي خطوطا منظومة تصدر علي الاتساق من كاتب ,ثم استراب في كونه عالما بصنعة الكتابة كان سفيها في استرا بته.</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12</a:t>
            </a:fld>
            <a:endParaRPr lang="en-US">
              <a:solidFill>
                <a:srgbClr val="FFFFFF"/>
              </a:solidFill>
            </a:endParaRPr>
          </a:p>
        </p:txBody>
      </p:sp>
    </p:spTree>
    <p:extLst>
      <p:ext uri="{BB962C8B-B14F-4D97-AF65-F5344CB8AC3E}">
        <p14:creationId xmlns:p14="http://schemas.microsoft.com/office/powerpoint/2010/main" val="33515128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143375"/>
            <a:ext cx="9144000" cy="2714625"/>
          </a:xfrm>
          <a:solidFill>
            <a:srgbClr val="002060"/>
          </a:solidFill>
        </p:spPr>
        <p:txBody>
          <a:bodyPr>
            <a:normAutofit/>
          </a:bodyPr>
          <a:lstStyle/>
          <a:p>
            <a:pPr eaLnBrk="1" hangingPunct="1">
              <a:defRPr/>
            </a:pPr>
            <a:r>
              <a:rPr lang="ar-EG" b="1" dirty="0" smtClean="0">
                <a:solidFill>
                  <a:srgbClr val="FFFF00"/>
                </a:solidFill>
              </a:rPr>
              <a:t>اعداد</a:t>
            </a:r>
          </a:p>
          <a:p>
            <a:pPr eaLnBrk="1" hangingPunct="1">
              <a:defRPr/>
            </a:pPr>
            <a:r>
              <a:rPr lang="ar-EG" b="1" dirty="0" smtClean="0">
                <a:solidFill>
                  <a:srgbClr val="FFFF00"/>
                </a:solidFill>
              </a:rPr>
              <a:t>الأستاذ الدكتور</a:t>
            </a:r>
          </a:p>
          <a:p>
            <a:pPr eaLnBrk="1" hangingPunct="1">
              <a:defRPr/>
            </a:pPr>
            <a:r>
              <a:rPr lang="ar-EG" b="1" dirty="0" smtClean="0">
                <a:solidFill>
                  <a:srgbClr val="FFFF00"/>
                </a:solidFill>
              </a:rPr>
              <a:t>عبدالقادر البحراوي</a:t>
            </a:r>
          </a:p>
        </p:txBody>
      </p:sp>
      <p:pic>
        <p:nvPicPr>
          <p:cNvPr id="4099" name="Picture 2" descr="مراحل التخطيط الاستراتيجي"/>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457200"/>
            <a:ext cx="48006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4"/>
          <p:cNvSpPr>
            <a:spLocks noChangeArrowheads="1"/>
          </p:cNvSpPr>
          <p:nvPr/>
        </p:nvSpPr>
        <p:spPr bwMode="auto">
          <a:xfrm>
            <a:off x="928688" y="3124200"/>
            <a:ext cx="74295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1" fontAlgn="base">
              <a:spcBef>
                <a:spcPct val="0"/>
              </a:spcBef>
              <a:spcAft>
                <a:spcPct val="0"/>
              </a:spcAft>
            </a:pPr>
            <a:r>
              <a:rPr lang="ar-EG" sz="3600" b="1">
                <a:solidFill>
                  <a:srgbClr val="FF0000"/>
                </a:solidFill>
              </a:rPr>
              <a:t>الميتافيزيقا </a:t>
            </a:r>
            <a:r>
              <a:rPr lang="ar-EG" sz="3600" b="1" smtClean="0">
                <a:solidFill>
                  <a:srgbClr val="FF0000"/>
                </a:solidFill>
              </a:rPr>
              <a:t>(6)</a:t>
            </a:r>
            <a:endParaRPr lang="ar-EG" sz="3600" b="1" dirty="0" smtClean="0">
              <a:solidFill>
                <a:srgbClr val="FF0000"/>
              </a:solidFill>
            </a:endParaRPr>
          </a:p>
        </p:txBody>
      </p:sp>
    </p:spTree>
    <p:extLst>
      <p:ext uri="{BB962C8B-B14F-4D97-AF65-F5344CB8AC3E}">
        <p14:creationId xmlns:p14="http://schemas.microsoft.com/office/powerpoint/2010/main" val="34826019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43200"/>
            <a:ext cx="8229600" cy="2362200"/>
          </a:xfrm>
        </p:spPr>
        <p:txBody>
          <a:bodyPr/>
          <a:lstStyle/>
          <a:p>
            <a:pPr>
              <a:spcAft>
                <a:spcPts val="0"/>
              </a:spcAft>
            </a:pPr>
            <a:r>
              <a:rPr lang="ar-SA" b="1" dirty="0">
                <a:effectLst/>
                <a:latin typeface="Times New Roman"/>
                <a:ea typeface="Times New Roman"/>
              </a:rPr>
              <a:t> </a:t>
            </a:r>
            <a:endParaRPr lang="en-US" sz="2000" dirty="0">
              <a:effectLst/>
              <a:latin typeface="Times New Roman"/>
              <a:ea typeface="Times New Roman"/>
            </a:endParaRPr>
          </a:p>
          <a:p>
            <a:pPr algn="ctr"/>
            <a:r>
              <a:rPr lang="ar-EG" sz="5400" b="1" dirty="0"/>
              <a:t>الميتافيزيقا عند </a:t>
            </a:r>
            <a:r>
              <a:rPr lang="ar-EG" sz="5400" b="1" dirty="0" smtClean="0"/>
              <a:t>الغزالي</a:t>
            </a:r>
            <a:endParaRPr lang="ar-EG" sz="5400" b="1" dirty="0"/>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3</a:t>
            </a:fld>
            <a:endParaRPr lang="en-US">
              <a:solidFill>
                <a:srgbClr val="FFFFFF"/>
              </a:solidFill>
            </a:endParaRPr>
          </a:p>
        </p:txBody>
      </p:sp>
    </p:spTree>
    <p:extLst>
      <p:ext uri="{BB962C8B-B14F-4D97-AF65-F5344CB8AC3E}">
        <p14:creationId xmlns:p14="http://schemas.microsoft.com/office/powerpoint/2010/main" val="22812094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sz="3400" b="1" dirty="0" smtClean="0"/>
              <a:t>اهتمت </a:t>
            </a:r>
            <a:r>
              <a:rPr lang="ar-EG" sz="3400" b="1" dirty="0"/>
              <a:t>الفلسفة اليونانية منذ بداية الفلسفة المالطية بوجود أصل واحد للأشياء في الكون سواء كان مادي أو روحي فتكلمت المذاهب الفلسفية في اليونان عن ذلك حتى تحدث الفلاسفة من بداية أرسطو عن الموجود ألأول أو العلة ألأولي .(ولما كانت الفلسفة ألأولي أي الميتافيزيقا هي العلم بالعلل الأولي </a:t>
            </a:r>
            <a:r>
              <a:rPr lang="ar-EG" sz="3400" b="1" dirty="0" err="1"/>
              <a:t>للأشياء,فإنها</a:t>
            </a:r>
            <a:r>
              <a:rPr lang="ar-EG" sz="3400" b="1" dirty="0"/>
              <a:t> تصبح العلم بالله وبذاتية من حيث أن الله هو العلة الأخيرة لكل ما هو موجود وهو الذي يؤسس كل وجود وكل معقولية ) (1) ,  وعندما تناول الفلاسفة المسلمين لمشكله الإلهيات من أمثال الفارابي  وابن سينا وتحليلهم لبعض القضايا من جانب فلسفي وليس من جانب ديني يصعب علي العوام فهمه وتقبله دون المساس بالعقيدة الإسلامية . ومن الفلاسفة من قال بقدم العالم ومنهم من أذعن بحدوثه </a:t>
            </a:r>
            <a:r>
              <a:rPr lang="ar-EG" sz="3400" b="1" dirty="0" smtClean="0"/>
              <a:t>.</a:t>
            </a:r>
            <a:endParaRPr lang="ar-EG" sz="3400" b="1" dirty="0"/>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4</a:t>
            </a:fld>
            <a:endParaRPr lang="en-US">
              <a:solidFill>
                <a:srgbClr val="FFFFFF"/>
              </a:solidFill>
            </a:endParaRPr>
          </a:p>
        </p:txBody>
      </p:sp>
    </p:spTree>
    <p:extLst>
      <p:ext uri="{BB962C8B-B14F-4D97-AF65-F5344CB8AC3E}">
        <p14:creationId xmlns:p14="http://schemas.microsoft.com/office/powerpoint/2010/main" val="16838154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sz="3400" b="1" dirty="0"/>
              <a:t>وكذلك عني العرب في العصور الوسطي بمعرفة فلسفة اليونان ونقلوا الكثير من لغتهم العربية عن الترجمات السريانية آذ كان أكثر نقله الفلسفة في العالم العربي من السريان وعلي رأس هؤلاء المترجمين حنين بن إسحاق ومدر ستة غير أن أمانة </a:t>
            </a:r>
            <a:r>
              <a:rPr lang="ar-EG" sz="3400" b="1" dirty="0" err="1"/>
              <a:t>هولاء</a:t>
            </a:r>
            <a:r>
              <a:rPr lang="ar-EG" sz="3400" b="1" dirty="0"/>
              <a:t> النقلة ودقتهم لم تكن تصل في الغالب إلي المستوي اللائق فوقع علي فلاسفة العرب العبْ ألأكبر في تصحيح ما وصل إليهم ناقصا مشوها ,وأن استطاعوا علي الرغم من ذلك أن يخرجوا من هذا الركام </a:t>
            </a:r>
            <a:r>
              <a:rPr lang="ar-EG" sz="3400" b="1" dirty="0" err="1"/>
              <a:t>المشوة</a:t>
            </a:r>
            <a:r>
              <a:rPr lang="ar-EG" sz="3400" b="1" dirty="0"/>
              <a:t> بتفسيرات وشروح كان لها أبعد الأثر فيما بعد خاصة عند الأوربيين في العصور الوسطي . </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5</a:t>
            </a:fld>
            <a:endParaRPr lang="en-US">
              <a:solidFill>
                <a:srgbClr val="FFFFFF"/>
              </a:solidFill>
            </a:endParaRPr>
          </a:p>
        </p:txBody>
      </p:sp>
    </p:spTree>
    <p:extLst>
      <p:ext uri="{BB962C8B-B14F-4D97-AF65-F5344CB8AC3E}">
        <p14:creationId xmlns:p14="http://schemas.microsoft.com/office/powerpoint/2010/main" val="33515128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sz="3400" b="1" dirty="0"/>
              <a:t>-هاجم الغزالي موقف الفلاسفة المسلمين من الميتافيزيقا ,وهي </a:t>
            </a:r>
            <a:r>
              <a:rPr lang="ar-EG" sz="3400" b="1" dirty="0" err="1"/>
              <a:t>أرائهم</a:t>
            </a:r>
            <a:r>
              <a:rPr lang="ar-EG" sz="3400" b="1" dirty="0"/>
              <a:t> عن ألإلهيات وخاصة في مسائل قدم العالم ,العلم ألإلهي  وقضية البعث بالأرواح دون </a:t>
            </a:r>
            <a:r>
              <a:rPr lang="ar-EG" sz="3400" b="1" dirty="0" err="1"/>
              <a:t>ألأجسام</a:t>
            </a:r>
            <a:r>
              <a:rPr lang="ar-EG" sz="3400" b="1" dirty="0"/>
              <a:t> وكفر الغزالي الفلاسفة في تلك القضايا التي هي بعيدة عن تعاليم الإسلام ,ولم ينزل بها الله من سلطان . وقام بتفنيد أرائه وتقديم الأدلة علي كذب ادعاءهم في كتاب (تهافت الفلاسفة)   وهدف كتاب التهافت هو إظهار العقل بمظهر العاجز عن اقتناص الحقائق الإلهية ولهذا ,يحاول الغزالي فيه أن ينتزع ثقة الناس من العقل كمصدر تتعرف منه علي المسائل </a:t>
            </a:r>
            <a:r>
              <a:rPr lang="ar-EG" sz="3400" b="1" dirty="0" err="1"/>
              <a:t>ألإلهيه</a:t>
            </a:r>
            <a:r>
              <a:rPr lang="ar-EG" sz="3400" b="1" dirty="0"/>
              <a:t> .ولكن إذ يحاول تقيد سلطة العقل ,يتخذ من العقل نفسه مطية للوصول إلي هذه الغاية .فأذن عمله هذا هو محاولة  عقلية لإثبات قصور العقل في ميدان الإلهيات ,وشهادة عقلية بأن للعقل حدا يجب الوقوف عنده .</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6</a:t>
            </a:fld>
            <a:endParaRPr lang="en-US">
              <a:solidFill>
                <a:srgbClr val="FFFFFF"/>
              </a:solidFill>
            </a:endParaRPr>
          </a:p>
        </p:txBody>
      </p:sp>
    </p:spTree>
    <p:extLst>
      <p:ext uri="{BB962C8B-B14F-4D97-AF65-F5344CB8AC3E}">
        <p14:creationId xmlns:p14="http://schemas.microsoft.com/office/powerpoint/2010/main" val="33515128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sz="3400" b="1" dirty="0"/>
              <a:t>( فمن نظر إلي الغاية من كتاب التهافت تلك التي يصورها الغزالي نفسه بأنها انتزاع الثقة من الفلسفة .ورآه ,لهذا , بعيدا من نطاق الفلسفة ,فهو مضطر إلي اعتباره وسيلة .تلك التي تقوم علي استعراض مناهج الفلاسفة وأدلتهم .واستخدام العقل وحده للكشف عن قصورها وعجزها ,وضعفها وركنها – عملا داخلا في صميم الفلسفة إنه عمل يمكن تصويره بأنه بحث في طاقه العقل .وهل يمكن أن يكون عمل كهذا بعيدا عن مجال الفلسفة ؟ ولقد قال أرسطو قديما ( أن من تنكر الميتافيزيقا يتفلسف ميتافيزيقا </a:t>
            </a:r>
            <a:r>
              <a:rPr lang="ar-EG" sz="3400" b="1" dirty="0" smtClean="0"/>
              <a:t>).</a:t>
            </a:r>
            <a:endParaRPr lang="ar-EG" sz="3400" b="1" dirty="0"/>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7</a:t>
            </a:fld>
            <a:endParaRPr lang="en-US">
              <a:solidFill>
                <a:srgbClr val="FFFFFF"/>
              </a:solidFill>
            </a:endParaRPr>
          </a:p>
        </p:txBody>
      </p:sp>
    </p:spTree>
    <p:extLst>
      <p:ext uri="{BB962C8B-B14F-4D97-AF65-F5344CB8AC3E}">
        <p14:creationId xmlns:p14="http://schemas.microsoft.com/office/powerpoint/2010/main" val="33515128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marL="0" indent="0" algn="just">
              <a:buNone/>
            </a:pPr>
            <a:r>
              <a:rPr lang="ar-EG" sz="3600" b="1" dirty="0"/>
              <a:t>مسالة قدم العالم</a:t>
            </a:r>
          </a:p>
          <a:p>
            <a:pPr algn="just"/>
            <a:r>
              <a:rPr lang="ar-EG" sz="2800" b="1" dirty="0"/>
              <a:t>أن كان ابن سينا عول علي العقل </a:t>
            </a:r>
            <a:r>
              <a:rPr lang="ar-EG" sz="2800" b="1" dirty="0" err="1"/>
              <a:t>واستلهم,فكذلك</a:t>
            </a:r>
            <a:r>
              <a:rPr lang="ar-EG" sz="2800" b="1" dirty="0"/>
              <a:t> صنع الغزالي وإذا كان ابن سينا يسلك مسلكا عقليا صرفا يبين به مثلا وجوب أن يكون العالم قديم فيقول : وجود المعلول متعلق بالعلة من حيث هي علي الحال التي بها تكون من طبيعة أو إرادة أو غير ذلك من أمور تحتاج إلي أن تكون من خارج ,ولها مدخل في تتميم كون العلة علة </a:t>
            </a:r>
            <a:r>
              <a:rPr lang="ar-EG" sz="2800" b="1" dirty="0" smtClean="0"/>
              <a:t>بالفعل وعدم </a:t>
            </a:r>
            <a:r>
              <a:rPr lang="ar-EG" sz="2800" b="1" dirty="0"/>
              <a:t>المعلول متعلق بعدم كون العلة علي الحال التي هي بها علة بالفعل سواء كانت ذاتها موجودة أصلا فإذا لم يكن </a:t>
            </a:r>
            <a:r>
              <a:rPr lang="ar-EG" sz="2800" b="1" dirty="0" err="1"/>
              <a:t>شيْ</a:t>
            </a:r>
            <a:r>
              <a:rPr lang="ar-EG" sz="2800" b="1" dirty="0"/>
              <a:t> معوقا من خارج ,وكان الفاعل بذات موجودا ولكنه كانت طبيعة ,أو إرادة جازمة . أو غير ذلك . وجب وجود المعلول ,وإن لم توجد ,وجب عدمه .)وفي هذا يوضح ابن سينا ضرورة الوجود بالفعل أي القوة في تمام </a:t>
            </a:r>
            <a:r>
              <a:rPr lang="ar-EG" sz="2800" b="1" dirty="0" err="1"/>
              <a:t>ألأشياء</a:t>
            </a:r>
            <a:r>
              <a:rPr lang="ar-EG" sz="2800" b="1" dirty="0"/>
              <a:t> فأن كان العالم نشأ من مادة هي أزلية تنمو وتكبر من ذاتها دون وجود أسباب في خارج الطبيعة تقتضي حدوث الأشياء فيها ,أن لم توجد هذه العلة الخارجية فهي ليست </a:t>
            </a:r>
            <a:r>
              <a:rPr lang="ar-EG" sz="2800" b="1" dirty="0" smtClean="0"/>
              <a:t>موجودة. </a:t>
            </a:r>
            <a:endParaRPr lang="ar-EG" sz="2800" b="1" dirty="0"/>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8</a:t>
            </a:fld>
            <a:endParaRPr lang="en-US">
              <a:solidFill>
                <a:srgbClr val="FFFFFF"/>
              </a:solidFill>
            </a:endParaRPr>
          </a:p>
        </p:txBody>
      </p:sp>
    </p:spTree>
    <p:extLst>
      <p:ext uri="{BB962C8B-B14F-4D97-AF65-F5344CB8AC3E}">
        <p14:creationId xmlns:p14="http://schemas.microsoft.com/office/powerpoint/2010/main" val="33515128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marL="0" indent="0" algn="just">
              <a:buNone/>
            </a:pPr>
            <a:r>
              <a:rPr lang="ar-EG" sz="3600" b="1" dirty="0"/>
              <a:t> صدور العالم عن الله عند ابن سينا</a:t>
            </a:r>
          </a:p>
          <a:p>
            <a:pPr algn="just"/>
            <a:r>
              <a:rPr lang="ar-EG" sz="2800" b="1" dirty="0"/>
              <a:t>وبذلك يحاول ابن سينا من خلال تسلسل الموجودات إلي الوصول للعقل الأول وهو الله لذلك جعل العالم في تكوينه عقولا تحاول كل منها السعي وراء العقل الأول , وهنا يقول ابن سينا بصدور ثلاثة موجودات عن هذا العقل ألأول حيث تبدأ أيضا فيما بعد الكثرة .والعقل الثاني له نفس وجرم وعقل وهكذا حتى نصل إلي العقل العاشر الذي ليس له القدرة علي الإبداع الموجودة في العقول السابقة عليه .وهذا العقل العاشر</a:t>
            </a:r>
          </a:p>
          <a:p>
            <a:pPr algn="just"/>
            <a:r>
              <a:rPr lang="ar-EG" sz="2800" b="1" dirty="0"/>
              <a:t>هو العقل الفعال . وهو يتوسط العامين : المعقول والمحسوس . وهو يلعب دورا رئيسا , بالنسبة لعالمنا هذا من جهة أنه مصدر لوجودنا المادي ووجودنا الذهني . بعبارة أخري أن العناصر الأربع الرئيسية المكونة لهذا العالم  المحسوس . حاصل عن العقل الفعال ,كما أن المعرفة البشرية تستمد صحتها وصدقها من العقل الفعال .وهذا يؤكد علي </a:t>
            </a:r>
            <a:r>
              <a:rPr lang="ar-EG" sz="2800" b="1" dirty="0" smtClean="0"/>
              <a:t>تأثر الفلاسفة </a:t>
            </a:r>
            <a:r>
              <a:rPr lang="ar-EG" sz="2800" b="1" dirty="0"/>
              <a:t>المسلمين بالفلسفة اليونانية وفي ذلك يسلك ابن سينا مسلك أفلوطين في كلامه عن </a:t>
            </a:r>
            <a:r>
              <a:rPr lang="ar-EG" sz="2800" b="1" dirty="0" smtClean="0"/>
              <a:t>الميتافيزيقا.</a:t>
            </a:r>
            <a:endParaRPr lang="ar-EG" sz="2800" b="1" dirty="0"/>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9</a:t>
            </a:fld>
            <a:endParaRPr lang="en-US">
              <a:solidFill>
                <a:srgbClr val="FFFFFF"/>
              </a:solidFill>
            </a:endParaRPr>
          </a:p>
        </p:txBody>
      </p:sp>
    </p:spTree>
    <p:extLst>
      <p:ext uri="{BB962C8B-B14F-4D97-AF65-F5344CB8AC3E}">
        <p14:creationId xmlns:p14="http://schemas.microsoft.com/office/powerpoint/2010/main" val="33515128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gital Dots">
  <a:themeElements>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Digital Dot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gital Dots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Digital Dots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gital Dots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Digital Dots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Digital Dots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Digital Dots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Digital Dots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Digital Dot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1233</Words>
  <Application>Microsoft Office PowerPoint</Application>
  <PresentationFormat>On-screen Show (4:3)</PresentationFormat>
  <Paragraphs>44</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Office Theme</vt:lpstr>
      <vt:lpstr>Digital Dots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محسن عابد</cp:lastModifiedBy>
  <cp:revision>12</cp:revision>
  <dcterms:created xsi:type="dcterms:W3CDTF">2006-08-16T00:00:00Z</dcterms:created>
  <dcterms:modified xsi:type="dcterms:W3CDTF">2020-12-30T12:57:40Z</dcterms:modified>
</cp:coreProperties>
</file>