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58"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400" b="1" dirty="0"/>
              <a:t>على كل حال، النقطة التي يشدد عليها ابن سينا، فضلاً عن الفكرة أعلاه، هي أن وجود الله لا يمكنه إطلاقاً أن يكون موضوعاً لما بعد الطبيعة. وبغير ذلك فإن وجوده إما أن يكون بديهياً أو أن يعتبر تبيينُهُ النظري غير ممكن. سارت الفلسفة الغربية في عهديها الحديث والمعاصر في كلا الطريقين بشكل مستعار، وأنصار الفلسفة الغربية المسلمون، والذين لا يرغبون في التدبر في الفلسفة الإسلامية لأسباب عدة، يسيرون هم أيضاً في هذا الطريق أحياناً وفي ذاك الطريق أحياناً أخرى. إذن، ما بعد الطبيعة وحدها هي التي تتحلى بأهلية النقاش حول وجود الله، وعليه لا يعود من الجائز أن يكون وجودُه موضوعاً لما بعد الطبيعة، لأنه ليس ثمة علمٌ يُثبِتُ موضوعَه. والآن، إذا لم يكن وجود الله موضوعاً لما بعد الطبيعة فقد يقال إن موضوع ما بعد الطبيعة هو الأسباب القصوى للموجودات. إذا قالوا هذا يردّ عليهم ابن سينا بالقول إن النظر في الأسباب ممكن على أربعة أشكال:</a:t>
            </a:r>
          </a:p>
          <a:p>
            <a:pPr algn="just"/>
            <a:r>
              <a:rPr lang="ar-EG" sz="2400" b="1" dirty="0"/>
              <a:t>1  النظر في الأسباب من حيث كونها موجودات.</a:t>
            </a:r>
          </a:p>
          <a:p>
            <a:pPr algn="just"/>
            <a:r>
              <a:rPr lang="ar-EG" sz="2400" b="1" dirty="0"/>
              <a:t>2  النظر في الأسباب من حيث إنها أسباب مطلقة.</a:t>
            </a:r>
          </a:p>
          <a:p>
            <a:pPr algn="just"/>
            <a:r>
              <a:rPr lang="ar-EG" sz="2400" b="1" dirty="0"/>
              <a:t>3  النظر فيها من حيث أن كل واحد من الأسباب الأربعة تختص به، أي من حيث أن هذا فاعلٌ وذاك قابلٌ، والآخر شيء آخر.</a:t>
            </a:r>
          </a:p>
          <a:p>
            <a:pPr algn="just"/>
            <a:r>
              <a:rPr lang="ar-EG" sz="2400" b="1" dirty="0"/>
              <a:t>4  النظر فيها من حيث أنها مجموعة تستحصل من كل</a:t>
            </a:r>
          </a:p>
          <a:p>
            <a:pPr algn="just"/>
            <a:r>
              <a:rPr lang="ar-EG" sz="2400" b="1" dirty="0"/>
              <a:t>تلك الأسباب </a:t>
            </a:r>
            <a:r>
              <a:rPr lang="ar-EG" sz="2400" b="1" dirty="0" smtClean="0"/>
              <a:t>الأربعة.</a:t>
            </a:r>
            <a:endParaRPr lang="ar-EG" sz="2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ويدحض ابن سينا الشكل الثاني والثالث والرابع من بين هذه الأشكال الأربعة، ويوافق الشكل الأول بتفسيره الخاص الذي يعرضه له.</a:t>
            </a:r>
          </a:p>
          <a:p>
            <a:pPr algn="just"/>
            <a:r>
              <a:rPr lang="ar-EG" sz="2800" b="1" dirty="0"/>
              <a:t>الشكل الثاني باطل، أي لا يمكن لموضوع ما بعد الطبيعة أن يكون النظرَ في الأسباب المطلقة حتى يبحث هذا العلمُ في أمور تلحق بالأسباب من حيث هي أسباب مطلقة. يتجلى بطلان هذا الوجه عن طريقين: الأول هو أن بعض المعاني التي تبحثها ما بعد الطبيعة ليست من الأعراض التي </a:t>
            </a:r>
            <a:r>
              <a:rPr lang="ar-EG" sz="2800" b="1" dirty="0" smtClean="0"/>
              <a:t>تختص بالأسباب </a:t>
            </a:r>
            <a:r>
              <a:rPr lang="ar-EG" sz="2800" b="1" dirty="0"/>
              <a:t>من حيث هي أسباب، وذلك من قبيل بحوث </a:t>
            </a:r>
            <a:r>
              <a:rPr lang="ar-EG" sz="2800" b="1" dirty="0" smtClean="0"/>
              <a:t>الكلي والجزئي</a:t>
            </a:r>
            <a:r>
              <a:rPr lang="ar-EG" sz="2800" b="1" dirty="0"/>
              <a:t>، والقوة والفعل، والإمكان والوجوب. مثل هذه المعاني يجب أن تدرس في ما بعد الطبيعة، أولاً لأنها </a:t>
            </a:r>
            <a:r>
              <a:rPr lang="ar-EG" sz="2800" b="1" dirty="0" smtClean="0"/>
              <a:t>في حد </a:t>
            </a:r>
            <a:r>
              <a:rPr lang="ar-EG" sz="2800" b="1" dirty="0"/>
              <a:t>ذاتها بالنحو الذي يعتبرُ البحثُ فيها ضرورياً، وثانياً </a:t>
            </a:r>
            <a:r>
              <a:rPr lang="ar-EG" sz="2800" b="1" dirty="0" smtClean="0"/>
              <a:t>لأنها ليست </a:t>
            </a:r>
            <a:r>
              <a:rPr lang="ar-EG" sz="2800" b="1" dirty="0"/>
              <a:t>من الأعراض الخاصة بالعلوم الطبيعية أو الرياضية، </a:t>
            </a:r>
            <a:r>
              <a:rPr lang="ar-EG" sz="2800" b="1" dirty="0" smtClean="0"/>
              <a:t>ولا من </a:t>
            </a:r>
            <a:r>
              <a:rPr lang="ar-EG" sz="2800" b="1" dirty="0"/>
              <a:t>الأعراض الخاصة بالعلوم العملية، لذلك فلا مندوحة </a:t>
            </a:r>
            <a:r>
              <a:rPr lang="ar-EG" sz="2800" b="1" dirty="0" smtClean="0"/>
              <a:t>من أن </a:t>
            </a:r>
            <a:r>
              <a:rPr lang="ar-EG" sz="2800" b="1" dirty="0"/>
              <a:t>يكون البحث فيها من اختصاص العلوم النظرية التي </a:t>
            </a:r>
            <a:r>
              <a:rPr lang="ar-EG" sz="2800" b="1" dirty="0" smtClean="0"/>
              <a:t>تسمّى ما </a:t>
            </a:r>
            <a:r>
              <a:rPr lang="ar-EG" sz="2800" b="1" dirty="0"/>
              <a:t>بعد الطبيعة أو العلم الإلهي.</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a:solidFill>
                  <a:srgbClr val="FF0000"/>
                </a:solidFill>
              </a:rPr>
              <a:t>الميتافيزيقا </a:t>
            </a:r>
            <a:r>
              <a:rPr lang="ar-EG" sz="3600" b="1" smtClean="0">
                <a:solidFill>
                  <a:srgbClr val="FF0000"/>
                </a:solidFill>
              </a:rPr>
              <a:t>(5)</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a:effectLst/>
                <a:latin typeface="Times New Roman"/>
                <a:ea typeface="Times New Roman"/>
              </a:rPr>
              <a:t> </a:t>
            </a:r>
            <a:endParaRPr lang="en-US" sz="2000" dirty="0">
              <a:effectLst/>
              <a:latin typeface="Times New Roman"/>
              <a:ea typeface="Times New Roman"/>
            </a:endParaRPr>
          </a:p>
          <a:p>
            <a:pPr algn="ctr">
              <a:spcAft>
                <a:spcPts val="0"/>
              </a:spcAft>
            </a:pPr>
            <a:r>
              <a:rPr lang="ar-EG" sz="5400" b="1" dirty="0">
                <a:effectLst/>
                <a:latin typeface="Times New Roman"/>
                <a:ea typeface="Times New Roman"/>
              </a:rPr>
              <a:t>مدخل الى </a:t>
            </a:r>
            <a:r>
              <a:rPr lang="ar-EG" sz="5400" b="1" dirty="0" smtClean="0">
                <a:effectLst/>
                <a:latin typeface="Times New Roman"/>
                <a:ea typeface="Times New Roman"/>
              </a:rPr>
              <a:t>الميتافيزيقا</a:t>
            </a:r>
          </a:p>
          <a:p>
            <a:pPr algn="ctr"/>
            <a:endParaRPr lang="ar-EG"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الميتافيزيقا عند ابن سينا</a:t>
            </a:r>
          </a:p>
          <a:p>
            <a:pPr algn="just"/>
            <a:r>
              <a:rPr lang="ar-EG" b="1" dirty="0"/>
              <a:t>يبحث ابن سينا في الفصلين الافتتاحيين من )إلهيات الشفاء( حول المسألة التي تقول: ما هو موضوع ما </a:t>
            </a:r>
            <a:r>
              <a:rPr lang="ar-EG" b="1" dirty="0" err="1"/>
              <a:t>بعدالطبيعة</a:t>
            </a:r>
            <a:r>
              <a:rPr lang="ar-EG" b="1" dirty="0"/>
              <a:t>؟ يرتكز الفصل الأول على فكرة أن فريقاً من </a:t>
            </a:r>
            <a:r>
              <a:rPr lang="ar-EG" b="1" dirty="0" err="1"/>
              <a:t>الفلاسفةوالباحثين</a:t>
            </a:r>
            <a:r>
              <a:rPr lang="ar-EG" b="1" dirty="0"/>
              <a:t> أخطأوا بخصوص موضوع ما بعد الطبيعة، </a:t>
            </a:r>
            <a:r>
              <a:rPr lang="ar-EG" b="1" dirty="0" err="1"/>
              <a:t>وجعلوابعض</a:t>
            </a:r>
            <a:r>
              <a:rPr lang="ar-EG" b="1" dirty="0"/>
              <a:t> أفكارها ومسائلها في محلّ موضوعها. من هنا كان الفصل الأول ذا منحى سلبي، وبهذا اختار ابن سينا عنوان هذا الفصل بالشكل التالي: «في ابتداء طلب موضوع </a:t>
            </a:r>
            <a:r>
              <a:rPr lang="ar-EG" b="1" dirty="0" err="1"/>
              <a:t>الفلسفةالأولى</a:t>
            </a:r>
            <a:r>
              <a:rPr lang="ar-EG" b="1" dirty="0"/>
              <a:t> لتتبيّ </a:t>
            </a:r>
            <a:r>
              <a:rPr lang="ar-EG" b="1" dirty="0" err="1"/>
              <a:t>إنيّته</a:t>
            </a:r>
            <a:r>
              <a:rPr lang="ar-EG" b="1" dirty="0"/>
              <a:t> في العلوم ». وللفصل الثاني منحى إيجابي يحاول فيه ابن سينا أن يقول بمنتهى الوضوح ما هو موضوع ما بعد الطبيعة. لذلك نراه يختار عنوان الفصل كما يلي: «</a:t>
            </a:r>
            <a:r>
              <a:rPr lang="ar-EG" b="1" dirty="0" smtClean="0"/>
              <a:t>في تحصيل </a:t>
            </a:r>
            <a:r>
              <a:rPr lang="ar-EG" b="1" dirty="0"/>
              <a:t>موضوع هذا </a:t>
            </a:r>
            <a:r>
              <a:rPr lang="ar-EG" b="1" dirty="0" smtClean="0"/>
              <a:t>العلم.» </a:t>
            </a:r>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الشيء الأول الذي يقوله في الفصل الأول حول ما بعد الطبيعة هو أنهم قالوا إن هذا العلم، والذي يسمّى أيضاً العلم الإلهي، هو من أقسام العلم النظري، ويُبحثُ فيه في أمور هي من حيث الوجود والحدّ منفصلة عن المادة. وقالوا أيضاً إن العلم الإلهي علم يبحث فيه عن الأسباب الأولية للوجود  الطبيعي والرياضي وملحقاتهما، وعن مُسبِّب الأسباب ومبدأ المبادئ وهو الإله )تعالى جَدُّه( )ص 4. ثم يقول إنهم يقولون إن الفلسفة الأولى، والتي يسمونها في الوقت نفسه الفلسفة الحقيقية، موجودة، وهذه الفلسفة الأولى هي التي تثبت وتصحح مبادئ العلوم الأخرى، وهذه الفلسفة هي الحكمة الحقيقية. ثم يعرّف الحكمة على ثلاثة أنحاء:</a:t>
            </a:r>
          </a:p>
          <a:p>
            <a:pPr algn="just"/>
            <a:r>
              <a:rPr lang="ar-EG" sz="2800" b="1" dirty="0"/>
              <a:t>1  الحكمة هي أفضلُ علمٍ بأفضلِ معلومٍ.</a:t>
            </a:r>
          </a:p>
          <a:p>
            <a:pPr algn="just"/>
            <a:r>
              <a:rPr lang="ar-EG" sz="2800" b="1" dirty="0"/>
              <a:t>2  الحكمة هي أصحُّ المعارف وأكثرها يقينيةً.</a:t>
            </a:r>
          </a:p>
          <a:p>
            <a:pPr algn="just"/>
            <a:r>
              <a:rPr lang="ar-EG" sz="2800" b="1" dirty="0"/>
              <a:t>3  الحكمة عبارة عن العلم بالأسباب الأولية لكل </a:t>
            </a:r>
            <a:r>
              <a:rPr lang="ar-EG" sz="2800" b="1" dirty="0" err="1"/>
              <a:t>شيءالكل</a:t>
            </a:r>
            <a:r>
              <a:rPr lang="ar-EG" sz="2800" b="1" dirty="0"/>
              <a:t>(.</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هل تتعلق هذه التعاريف الثلاثة بعلم واحد أم بعلوم مختلفة يسمى كل واحد منها حكمةً؟ يتابع ابن سينا بحثه بالقول إن ما بعد الطبيعة هي نفسها الفلسفة الأولى والحكمة المطلقة، والصور الثلاث أعلاه هي في الحقيقة صفاتٌ لعلمٍ واحد هو ما بعد الطبيعة ).</a:t>
            </a:r>
          </a:p>
          <a:p>
            <a:pPr algn="just"/>
            <a:r>
              <a:rPr lang="ar-EG" sz="2800" b="1" dirty="0"/>
              <a:t>ثم يتناول ابن سينا الموضوع القائل إنه بخلاف تصور البعض، لا يجوز أن يكون وجود الله )تعالى جده( موضوع لما بعد الطبيعة. ويستدل في هذا الشأن بما يلي: كما أثبتنا في كتاب البرهان بالتفصيل فإن وجود موضوع كل علم يُعَدُّ أمراً مفروغاً منه في ذلك العلم، فذلك العلم لا يدرس إلّ أحوال ذلك </a:t>
            </a:r>
            <a:r>
              <a:rPr lang="ar-EG" sz="2800" b="1" dirty="0" err="1"/>
              <a:t>الموضوعولا</a:t>
            </a:r>
            <a:r>
              <a:rPr lang="ar-EG" sz="2800" b="1" dirty="0"/>
              <a:t> يمكن اعتبار وجود الله مفروغاً منه في ما بعد الطبيعة، لأن ذلك من مسائل ما بعد الطبيعة </a:t>
            </a:r>
            <a:r>
              <a:rPr lang="ar-EG" sz="2800" b="1" dirty="0" err="1"/>
              <a:t>ومطلوباتها.فبغير</a:t>
            </a:r>
            <a:r>
              <a:rPr lang="ar-EG" sz="2800" b="1" dirty="0"/>
              <a:t> ذلك لن يخرج الوضعُ عن حالين:</a:t>
            </a:r>
          </a:p>
          <a:p>
            <a:pPr algn="just"/>
            <a:r>
              <a:rPr lang="ar-EG" sz="2800" b="1" dirty="0"/>
              <a:t>1  إما أن يكون وجودُهُ أكيداً راسخاً مفروغاً منه في هذا العلم )ما بعد الطبيعة( ومطلوباً في علم آخر، أو:</a:t>
            </a:r>
          </a:p>
          <a:p>
            <a:pPr algn="just"/>
            <a:r>
              <a:rPr lang="ar-EG" sz="2800" b="1" dirty="0"/>
              <a:t>2  أن يكون مفروغاً منه في هذا العلم وفي الوقت ذاته </a:t>
            </a:r>
            <a:r>
              <a:rPr lang="ar-EG" sz="2800" b="1" dirty="0" smtClean="0"/>
              <a:t>غير مطلوب </a:t>
            </a:r>
            <a:r>
              <a:rPr lang="ar-EG" sz="2800" b="1" dirty="0"/>
              <a:t>في أيّ علم آخر.</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وواضح أن كلا هذين الوجهين باطل، إذ لا يجوز أن يكون وجوده )تعالى جده( مطلوباً في علم آخر، فما عدا علم الأخلاق وعلم السياسة، وعلم الطبيعيات، وعلم </a:t>
            </a:r>
            <a:r>
              <a:rPr lang="ar-EG" sz="2800" b="1" dirty="0" err="1"/>
              <a:t>الرياضيات،وعلم</a:t>
            </a:r>
            <a:r>
              <a:rPr lang="ar-EG" sz="2800" b="1" dirty="0"/>
              <a:t> المنطق، لا يوجد علم حِكمي آخر، والحال أن أيّ واحد من هذه العلوم الحِكمية لا تناقش إثبات الإله )تعالى جده(بل إن هذه العملية غير جائزة </a:t>
            </a:r>
            <a:r>
              <a:rPr lang="ar-EG" sz="2800" b="1" dirty="0" err="1"/>
              <a:t>أساسا،ً</a:t>
            </a:r>
            <a:r>
              <a:rPr lang="ar-EG" sz="2800" b="1" dirty="0"/>
              <a:t> بمعنى أن أيَّ علم من العلوم لا يُثبِت وجودَه، وليس هذا وحسب بل إن إثبات وجودِه في العلوم الأخرى غير جائز، لأن مسائل كل علم عبارة عن إثبات العرض الذاتي لموضوع العلم، والعرض الذاتي هو </a:t>
            </a:r>
            <a:r>
              <a:rPr lang="ar-EG" sz="2800" b="1" dirty="0" err="1"/>
              <a:t>مايلحق</a:t>
            </a:r>
            <a:r>
              <a:rPr lang="ar-EG" sz="2800" b="1" dirty="0"/>
              <a:t> بالموضوع إما بسبب ذات الموضع نفسه أو بسبب أمر مساوٍ للموضوع. ومن جهة أخرى فإن موضوع مسألة العلم إما عينُ موضوع العلم، أو نوعٌ منه، أو عرضٌ ذاتي له، أو عرضٌ ذاتيّ لنوعٍ منه، وما يقوِّم العلم بحسب الماهيةِ أو بحسب وجودِ موضوعِ العلم، لا يجوز أن يكون مطلوباً في ذلك العلم. وعليه، لا يتسنى لأي علم، ما عدا الميتافيزيقا، أن يبحث في مبدأ كل الموجودات. وإذن، لا يمكن لوجود الله تعالى أن يكون مفروغاً منه في ما بعد الطبيعة، وأن يكون مطلوباً في علم غير ما بعد الطبيعة، وأن يصار إلى إثباته هناك.</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والشق الثاني باطل أيضاً، أي إن من الباطل كذلك أن </a:t>
            </a:r>
            <a:r>
              <a:rPr lang="ar-EG" sz="3400" b="1" dirty="0" err="1"/>
              <a:t>يكونوجوده</a:t>
            </a:r>
            <a:r>
              <a:rPr lang="ar-EG" sz="3400" b="1" dirty="0"/>
              <a:t> تعالى مفروغاً منه في ما بعد الطبيعة ويكون مطلوباً في علم غير ما بعد الطبيعة، لأن وجوده في هذه الحالة لن يكون مطلوباً أساساً في أيّ علم، وإذا كان الأمر كذلك فلن يخرج وضعه عن حالين:</a:t>
            </a:r>
          </a:p>
          <a:p>
            <a:pPr algn="just"/>
            <a:r>
              <a:rPr lang="ar-EG" sz="3400" b="1" dirty="0"/>
              <a:t>1  إما أن يكون بيّناً بذاته.</a:t>
            </a:r>
          </a:p>
          <a:p>
            <a:pPr algn="just"/>
            <a:r>
              <a:rPr lang="ar-EG" sz="3400" b="1" dirty="0"/>
              <a:t>2  وإما أن نيأس من تبيينه النظري.</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الشق الأول ليس بصحيح، أي إنه ليس بيّناً بذاته لأننا يجب أن نسوق الدليل لإثبات وجوده تعالى. والشق الثاني غير صحيح أيضاً، بمعنى أننا لسنا يائسين من تبيينه النظري لأننا نمتلك الدليل على وجوده. أضف إلى ذلك أنه كيف يمكن لليائس من بيان وجود الله تعالى أن يؤمن بوجوده؟</a:t>
            </a:r>
          </a:p>
          <a:p>
            <a:pPr algn="just"/>
            <a:r>
              <a:rPr lang="ar-EG" sz="2800" b="1" dirty="0"/>
              <a:t>هذا السؤال يطرحه الشيخ الرئيس ابن سينا، والذين يقصدهم بسؤاله هذا هم الذين يَعتبِون، واهمين، وجودَ الله</a:t>
            </a:r>
          </a:p>
          <a:p>
            <a:pPr algn="just"/>
            <a:r>
              <a:rPr lang="ar-EG" sz="2800" b="1" dirty="0" err="1"/>
              <a:t>بَدَهياً</a:t>
            </a:r>
            <a:r>
              <a:rPr lang="ar-EG" sz="2800" b="1" dirty="0"/>
              <a:t>، أو يجرون مجرى </a:t>
            </a:r>
            <a:r>
              <a:rPr lang="ar-EG" sz="2800" b="1" dirty="0" err="1"/>
              <a:t>كانط</a:t>
            </a:r>
            <a:r>
              <a:rPr lang="ar-EG" sz="2800" b="1" dirty="0"/>
              <a:t> في استنباط وجود الله بطريقة شعورية من قبيل استنباطه أو بتعبير أدق الشعور به عن طريق الشعور بالواجب )الوظيفة( وما إلى ذلك. مثل هؤلاء </a:t>
            </a:r>
            <a:r>
              <a:rPr lang="ar-EG" sz="2800" b="1" dirty="0" smtClean="0"/>
              <a:t>النفر يكرّسون </a:t>
            </a:r>
            <a:r>
              <a:rPr lang="ar-EG" sz="2800" b="1" dirty="0"/>
              <a:t>في الواقع أسس الإلحاد الحديث، ويدعون الإنسان إلى شيء لا يستطيعون البرهنة على وجوده! لا ريب في أن مثل هذه </a:t>
            </a:r>
            <a:r>
              <a:rPr lang="ar-EG" sz="2800" b="1" dirty="0" err="1"/>
              <a:t>البداهات</a:t>
            </a:r>
            <a:r>
              <a:rPr lang="ar-EG" sz="2800" b="1" dirty="0"/>
              <a:t> المزعومة أو المشاعر الأخلاقية إذا وجدت لها أنصاراً وأتباعاً فإنها سوف تُقبَلُ في مجالات غير معرفية، والقبول غير المعرفي وغير العقلاني قبولٌ عملاني مؤقت، فإذا زالت أرضيات ذلك القبول غير العقلاني في موضع ما، زال القبول أيضاً.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986712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1287</Words>
  <Application>Microsoft Office PowerPoint</Application>
  <PresentationFormat>On-screen Show (4:3)</PresentationFormat>
  <Paragraphs>51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11</cp:revision>
  <dcterms:created xsi:type="dcterms:W3CDTF">2006-08-16T00:00:00Z</dcterms:created>
  <dcterms:modified xsi:type="dcterms:W3CDTF">2020-12-30T12:57:32Z</dcterms:modified>
</cp:coreProperties>
</file>