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57" r:id="rId4"/>
    <p:sldId id="258"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922C5-1391-4121-A295-05952A8C710D}" type="datetimeFigureOut">
              <a:rPr lang="en-US" smtClean="0"/>
              <a:t>12/30/2020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877BA-075B-4C19-BF9D-4604336FA99C}" type="slidenum">
              <a:rPr lang="en-US" smtClean="0"/>
              <a:t>‹#›</a:t>
            </a:fld>
            <a:endParaRPr lang="en-US"/>
          </a:p>
        </p:txBody>
      </p:sp>
    </p:spTree>
    <p:extLst>
      <p:ext uri="{BB962C8B-B14F-4D97-AF65-F5344CB8AC3E}">
        <p14:creationId xmlns:p14="http://schemas.microsoft.com/office/powerpoint/2010/main" val="249740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a:t>
            </a:fld>
            <a:endParaRPr lang="en-US"/>
          </a:p>
        </p:txBody>
      </p:sp>
    </p:spTree>
    <p:extLst>
      <p:ext uri="{BB962C8B-B14F-4D97-AF65-F5344CB8AC3E}">
        <p14:creationId xmlns:p14="http://schemas.microsoft.com/office/powerpoint/2010/main" val="375754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10</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11</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12</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13</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14</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2</a:t>
            </a:fld>
            <a:endParaRPr lang="en-US"/>
          </a:p>
        </p:txBody>
      </p:sp>
    </p:spTree>
    <p:extLst>
      <p:ext uri="{BB962C8B-B14F-4D97-AF65-F5344CB8AC3E}">
        <p14:creationId xmlns:p14="http://schemas.microsoft.com/office/powerpoint/2010/main" val="27689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3</a:t>
            </a:fld>
            <a:endParaRPr lang="en-US"/>
          </a:p>
        </p:txBody>
      </p:sp>
    </p:spTree>
    <p:extLst>
      <p:ext uri="{BB962C8B-B14F-4D97-AF65-F5344CB8AC3E}">
        <p14:creationId xmlns:p14="http://schemas.microsoft.com/office/powerpoint/2010/main" val="103214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4</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5</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6</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7</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8</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9</a:t>
            </a:fld>
            <a:endParaRPr lang="en-US"/>
          </a:p>
        </p:txBody>
      </p:sp>
    </p:spTree>
    <p:extLst>
      <p:ext uri="{BB962C8B-B14F-4D97-AF65-F5344CB8AC3E}">
        <p14:creationId xmlns:p14="http://schemas.microsoft.com/office/powerpoint/2010/main" val="200341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17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ar-SA" noProof="0" smtClean="0"/>
              <a:t>انقر لتحرير نمط العنوان الرئيسي</a:t>
            </a:r>
          </a:p>
        </p:txBody>
      </p:sp>
      <p:sp>
        <p:nvSpPr>
          <p:cNvPr id="217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220" name="Rectangle 2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222" name="Rectangle 222"/>
          <p:cNvSpPr>
            <a:spLocks noGrp="1" noChangeArrowheads="1"/>
          </p:cNvSpPr>
          <p:nvPr>
            <p:ph type="sldNum" sz="quarter" idx="12"/>
          </p:nvPr>
        </p:nvSpPr>
        <p:spPr/>
        <p:txBody>
          <a:bodyPr/>
          <a:lstStyle>
            <a:lvl1pPr>
              <a:defRPr/>
            </a:lvl1pPr>
          </a:lstStyle>
          <a:p>
            <a:pPr>
              <a:defRPr/>
            </a:pPr>
            <a:fld id="{86E5E8D6-A30F-4948-86BE-B5F90E4FDAEF}"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8585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28191580-9530-475E-B7DE-F2FE6980730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61676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6A1BF04F-4FA9-4E43-9879-01325A0EFE41}"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8427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18"/>
          <p:cNvSpPr>
            <a:spLocks noGrp="1" noChangeArrowheads="1"/>
          </p:cNvSpPr>
          <p:nvPr>
            <p:ph type="sldNum" sz="quarter" idx="10"/>
          </p:nvPr>
        </p:nvSpPr>
        <p:spPr>
          <a:ln/>
        </p:spPr>
        <p:txBody>
          <a:bodyPr/>
          <a:lstStyle>
            <a:lvl1pPr>
              <a:defRPr/>
            </a:lvl1pPr>
          </a:lstStyle>
          <a:p>
            <a:pPr>
              <a:defRPr/>
            </a:pPr>
            <a:fld id="{6752A25E-F4C4-4A95-B879-5C912EE74B88}"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9036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18"/>
          <p:cNvSpPr>
            <a:spLocks noGrp="1" noChangeArrowheads="1"/>
          </p:cNvSpPr>
          <p:nvPr>
            <p:ph type="sldNum" sz="quarter" idx="10"/>
          </p:nvPr>
        </p:nvSpPr>
        <p:spPr>
          <a:ln/>
        </p:spPr>
        <p:txBody>
          <a:bodyPr/>
          <a:lstStyle>
            <a:lvl1pPr>
              <a:defRPr/>
            </a:lvl1pPr>
          </a:lstStyle>
          <a:p>
            <a:pPr>
              <a:defRPr/>
            </a:pPr>
            <a:fld id="{316AB0EE-FFFD-4E2C-9B5B-738FA8D13E86}" type="slidenum">
              <a:rPr lang="ar-SA">
                <a:solidFill>
                  <a:srgbClr val="FFFFFF"/>
                </a:solidFill>
              </a:rPr>
              <a:pPr>
                <a:defRPr/>
              </a:pPr>
              <a:t>‹#›</a:t>
            </a:fld>
            <a:endParaRPr lang="en-US">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6107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18"/>
          <p:cNvSpPr>
            <a:spLocks noGrp="1" noChangeArrowheads="1"/>
          </p:cNvSpPr>
          <p:nvPr>
            <p:ph type="sldNum" sz="quarter" idx="10"/>
          </p:nvPr>
        </p:nvSpPr>
        <p:spPr>
          <a:ln/>
        </p:spPr>
        <p:txBody>
          <a:bodyPr/>
          <a:lstStyle>
            <a:lvl1pPr>
              <a:defRPr/>
            </a:lvl1pPr>
          </a:lstStyle>
          <a:p>
            <a:pPr>
              <a:defRPr/>
            </a:pPr>
            <a:fld id="{992EAFA0-7B17-43EB-826D-7B4C7E275B2B}" type="slidenum">
              <a:rPr lang="ar-SA">
                <a:solidFill>
                  <a:srgbClr val="FFFFFF"/>
                </a:solidFill>
              </a:rPr>
              <a:pPr>
                <a:defRPr/>
              </a:pPr>
              <a:t>‹#›</a:t>
            </a:fld>
            <a:endParaRPr lang="en-US">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17926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76C45396-44CB-448E-9B7C-80AFB18F9590}" type="slidenum">
              <a:rPr lang="ar-SA">
                <a:solidFill>
                  <a:srgbClr val="FFFFFF"/>
                </a:solidFill>
              </a:rPr>
              <a:pPr>
                <a:defRPr/>
              </a:pPr>
              <a:t>‹#›</a:t>
            </a:fld>
            <a:endParaRPr lang="en-US">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32669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A3EF9B8-0F48-40D8-9D34-9A4B845A744C}"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3175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7D5C09-BFDF-4833-84AC-D45AD3E5B1C1}"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81761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7752AFDB-368B-451E-A8F3-DF6B34AE301E}"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72794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062D479E-FBBD-4B45-AFA4-97645AF0844F}"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3481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SmartArt Placeholder 2"/>
          <p:cNvSpPr>
            <a:spLocks noGrp="1"/>
          </p:cNvSpPr>
          <p:nvPr>
            <p:ph type="dgm" idx="1"/>
          </p:nvPr>
        </p:nvSpPr>
        <p:spPr>
          <a:xfrm>
            <a:off x="457200" y="1600200"/>
            <a:ext cx="8229600" cy="4533900"/>
          </a:xfrm>
        </p:spPr>
        <p:txBody>
          <a:bodyPr/>
          <a:lstStyle/>
          <a:p>
            <a:pPr lvl="0"/>
            <a:endParaRPr lang="ar-EG"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CAE5288-FCC2-4806-B86F-61EAECFFAA1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2730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204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069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4442366B-77F5-4DB6-A230-60CE9F3F3CDF}"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069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70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Tree>
    <p:extLst>
      <p:ext uri="{BB962C8B-B14F-4D97-AF65-F5344CB8AC3E}">
        <p14:creationId xmlns:p14="http://schemas.microsoft.com/office/powerpoint/2010/main" val="39056787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1026" name="Picture 2" descr="C:\Users\user\Desktop\PHOTO-2020-03-18-00-5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10625138"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086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و إذا كانت نظرية أفلاطون في )المثل( قد أخفقت في هذا التفسير فإنما تبع ذلك عن التصور الأفلاطوني في وضع المثل على أنها حقائق ثابتة للأشياء, و ما يقابلها من محسوسات موازية لها منفصلة عنها, كلية ليست </a:t>
            </a:r>
            <a:r>
              <a:rPr lang="ar-EG" b="1" dirty="0" err="1"/>
              <a:t>الأضلا</a:t>
            </a:r>
            <a:r>
              <a:rPr lang="ar-EG" b="1" dirty="0"/>
              <a:t> و خيالا لهذه المثل( مع ان الأمر في حقيقته على العكس من ذلك, فإن ما فرضته خيالات و ضلالا هو في الواقع و هو نفس الأمر عنصر هام في هذا الوجود و مقوم ضروري من مقومات عالمنا الطبيعي لا تقوم على حقائق الأشياء بدونه .هذه على وجه جمالي في وجهة نظر أرسطو في ) المثل( أفلاطون و ليس من غرضنا هنا سرد او تنفيذ وجوه النقد المختلفة التي وجهها أرسطو </a:t>
            </a:r>
            <a:r>
              <a:rPr lang="ar-EG" b="1" dirty="0" err="1"/>
              <a:t>لنظريةأستاذه</a:t>
            </a:r>
            <a:r>
              <a:rPr lang="ar-EG" b="1" dirty="0"/>
              <a:t>, و إنما أردت فقط أن أذكر مثالا واحدا يوضح طريقته النقدية التي رأى أن يبني عليها مذهبه الفلسفي و أن يقدم بها لفلسفته العامة في مختلف </a:t>
            </a:r>
            <a:r>
              <a:rPr lang="ar-EG" b="1" dirty="0" err="1"/>
              <a:t>فروعهاو</a:t>
            </a:r>
            <a:r>
              <a:rPr lang="ar-EG" b="1" dirty="0"/>
              <a:t> متعدد نواحيها.</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400" b="1" dirty="0"/>
              <a:t>و كان من الطبيعي و قد نقد أرسطو أفلاطون في ترفعه بفلسفته عن عالم الحس و تحليقه في سماء الخيال, أن يفي هو إلى هذا العالم الطبيعي معقدا به في </a:t>
            </a:r>
            <a:r>
              <a:rPr lang="ar-EG" sz="2400" b="1" dirty="0" err="1"/>
              <a:t>بناءفلسفته</a:t>
            </a:r>
            <a:r>
              <a:rPr lang="ar-EG" sz="2400" b="1" dirty="0"/>
              <a:t> في الطبيعة و فيما وراء الطبيعة وكان من الطبيعي أيضا أن يحاول أرسطو سد ما يبنيه من ثغرات في مذهب أستاذه و تفادي ما سجل عليه من ملاحظات و مآخذ. بهذا نراه بجانب اعتداده بالمحسوسات و </a:t>
            </a:r>
            <a:r>
              <a:rPr lang="ar-EG" sz="2400" b="1" dirty="0" err="1"/>
              <a:t>إعتباره</a:t>
            </a:r>
            <a:r>
              <a:rPr lang="ar-EG" sz="2400" b="1" dirty="0"/>
              <a:t> لص و على الأخص في فلسفته الطبيعية, يحاول أن يربط بين سلسلتي الوجود, حسية و عقلية برباط قوي يوحد بينهما و يجمعهما في كل متماسك يمثل حقائق الأشياء الموجودة و يسير بها </a:t>
            </a:r>
            <a:r>
              <a:rPr lang="ar-EG" sz="2400" b="1" dirty="0" err="1"/>
              <a:t>نحوغايتها</a:t>
            </a:r>
            <a:r>
              <a:rPr lang="ar-EG" sz="2400" b="1" dirty="0"/>
              <a:t> التي من أجلها و جدت و بها تتحقق كمالاتها, إن أرسطو لا يعترف بعالم المثل( و لكنه يضع بدل مثل أفلاطون ما أطلق عليه </a:t>
            </a:r>
            <a:r>
              <a:rPr lang="ar-EG" sz="2400" b="1" dirty="0" err="1"/>
              <a:t>إسم</a:t>
            </a:r>
            <a:r>
              <a:rPr lang="ar-EG" sz="2400" b="1" dirty="0"/>
              <a:t> ) المفاهيم الكلية( أو الحقائق العقلية.</a:t>
            </a:r>
          </a:p>
          <a:p>
            <a:pPr algn="just"/>
            <a:r>
              <a:rPr lang="ar-EG" sz="2400" b="1" dirty="0"/>
              <a:t>و يذهب أرسطو إلى أكثر من ذلك فيعتبر الوجود الخارجي في حقيقته ليس </a:t>
            </a:r>
            <a:r>
              <a:rPr lang="ar-EG" sz="2400" b="1" dirty="0" err="1"/>
              <a:t>إلاهذه</a:t>
            </a:r>
            <a:r>
              <a:rPr lang="ar-EG" sz="2400" b="1" dirty="0"/>
              <a:t> المحسوسات التي رأى أفلاطون أنها خيالات و أوهام أما مفاهيم </a:t>
            </a:r>
            <a:r>
              <a:rPr lang="ar-EG" sz="2400" b="1" dirty="0" err="1"/>
              <a:t>الأشياءالمحسوسة</a:t>
            </a:r>
            <a:r>
              <a:rPr lang="ar-EG" sz="2400" b="1" dirty="0"/>
              <a:t> و معانيها الكلية فإنها لا وجود لها في الخارج مستقلة عن </a:t>
            </a:r>
            <a:r>
              <a:rPr lang="ar-EG" sz="2400" b="1" dirty="0" err="1"/>
              <a:t>وجودأفرادها</a:t>
            </a:r>
            <a:r>
              <a:rPr lang="ar-EG" sz="2400" b="1" dirty="0"/>
              <a:t> الحسية الجزئية 1 بل لا تتحقق لهذه الكليات و جودتها في الخارج </a:t>
            </a:r>
            <a:r>
              <a:rPr lang="ar-EG" sz="2400" b="1" dirty="0" err="1"/>
              <a:t>إلابوجود</a:t>
            </a:r>
            <a:r>
              <a:rPr lang="ar-EG" sz="2400" b="1" dirty="0"/>
              <a:t> جزئياتها فيه.</a:t>
            </a:r>
          </a:p>
          <a:p>
            <a:pPr algn="just"/>
            <a:r>
              <a:rPr lang="ar-EG" sz="2400" b="1" dirty="0"/>
              <a:t>و هذا ما يفسر لنا نشأة الخلاف بين المناطقة حول وجود الكلي الطبيعي و هل </a:t>
            </a:r>
            <a:r>
              <a:rPr lang="ar-EG" sz="2400" b="1" dirty="0" err="1"/>
              <a:t>هوموجود</a:t>
            </a:r>
            <a:r>
              <a:rPr lang="ar-EG" sz="2400" b="1" dirty="0"/>
              <a:t> في الخارج مستقل بذاته أو أن وجوده في الخارج مرهون بوجود أفراد فيه.</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marL="0" indent="0" algn="just">
              <a:buNone/>
            </a:pPr>
            <a:r>
              <a:rPr lang="ar-EG" b="1" dirty="0"/>
              <a:t>منطقته</a:t>
            </a:r>
          </a:p>
          <a:p>
            <a:pPr algn="just"/>
            <a:r>
              <a:rPr lang="ar-EG" sz="2400" b="1" dirty="0"/>
              <a:t>و لم يكن ذلك الرباط الذي رأى أرسطو أنه لابد منه لربط عالم الحس بعالم العقل إلا تلك العملية الفكرية التي تمر بها في مراحل تفكيرنا عندما نتبع جزئيات المحسوسات و نرتقي منها إلى كلياتها, ثم إلى </a:t>
            </a:r>
            <a:r>
              <a:rPr lang="ar-EG" sz="2400" b="1" dirty="0" err="1"/>
              <a:t>ماهوأهم</a:t>
            </a:r>
            <a:r>
              <a:rPr lang="ar-EG" sz="2400" b="1" dirty="0"/>
              <a:t> من هذه الكليات حتى نصل إلى أعلى مرتبة من راتب الوجود.</a:t>
            </a:r>
          </a:p>
          <a:p>
            <a:pPr algn="just"/>
            <a:r>
              <a:rPr lang="ar-EG" sz="2400" b="1" dirty="0"/>
              <a:t>و لا بد لنا في هذا التطور الفكري و التدرج من المحسوسات الجزئية إلى المعقولات الكلية, من المرور بعمليات أخرى تصاحب هذا التدرج هي: </a:t>
            </a:r>
            <a:r>
              <a:rPr lang="ar-EG" sz="2400" b="1" dirty="0" err="1"/>
              <a:t>التجارب,الإستقراءات</a:t>
            </a:r>
            <a:r>
              <a:rPr lang="ar-EG" sz="2400" b="1" dirty="0"/>
              <a:t> و المقارنات و </a:t>
            </a:r>
            <a:r>
              <a:rPr lang="ar-EG" sz="2400" b="1" dirty="0" err="1"/>
              <a:t>الإستنتاجات</a:t>
            </a:r>
            <a:r>
              <a:rPr lang="ar-EG" sz="2400" b="1" dirty="0"/>
              <a:t> التي تقارن عملياتنا الفكرية و تمشي معها جنبا إلى جنب و تسيق دائما أحكامنا على الموجودات حسيّها و عقليها و الذي يجمع هذه الموضوعات, و يستقل بها هو ما أطلق عليه أرسطو </a:t>
            </a:r>
            <a:r>
              <a:rPr lang="ar-EG" sz="2400" b="1" dirty="0" err="1"/>
              <a:t>إسم</a:t>
            </a:r>
            <a:r>
              <a:rPr lang="ar-EG" sz="2400" b="1" dirty="0"/>
              <a:t>)علم المنطق( أو كما أسماه باليونانية)</a:t>
            </a:r>
            <a:r>
              <a:rPr lang="ar-EG" sz="2400" b="1" dirty="0" err="1"/>
              <a:t>لوجيكا</a:t>
            </a:r>
            <a:r>
              <a:rPr lang="ar-EG" sz="2400" b="1" dirty="0"/>
              <a:t>(.</a:t>
            </a:r>
          </a:p>
          <a:p>
            <a:pPr algn="just"/>
            <a:r>
              <a:rPr lang="ar-EG" sz="2400" b="1" dirty="0"/>
              <a:t>فالمنطق كقانون للفكر منظم لعملياته و كميزات للبحث العقلي ضابط لصحيحه من فاسده هو وحده الذي يصلح, في نظر أرسطو, أن يكون رباطا أ, آلة ارتباط بين عالمي الحس و العقل, و به وحده كذلك ترتبط كليات هذا الوجود بجزيئات بعضها البعض.</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12</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 من هنا جاءت عناية أرسطو بالمنطق إّ كان هو اول من نظمه كعلم له موضوع معين يتميز به عن سائر العلوم و كان ذلك أول من بوب أبوابه و فصل فصوله ووضع أجزائه على النحو الذي نراه عليه الآن و لهذا سمي أرسطو ب )المعلم الأول(.</a:t>
            </a:r>
          </a:p>
          <a:p>
            <a:pPr algn="just"/>
            <a:r>
              <a:rPr lang="ar-EG" sz="2800" b="1" dirty="0"/>
              <a:t>و لا يكاد يختلف منطق أرسطو عن المنطق الصوري الذي لاتزال </a:t>
            </a:r>
            <a:r>
              <a:rPr lang="ar-EG" sz="2800" b="1" dirty="0" err="1"/>
              <a:t>نتدارسه</a:t>
            </a:r>
            <a:r>
              <a:rPr lang="ar-EG" sz="2800" b="1" dirty="0"/>
              <a:t> حتى الآن إلا فيما زاده المتأخرون من الشكل الرابع من أشكال القياس و القياس الشرطي من أنواع </a:t>
            </a:r>
            <a:r>
              <a:rPr lang="ar-EG" sz="2800" b="1" dirty="0" err="1"/>
              <a:t>الأقيس</a:t>
            </a:r>
            <a:r>
              <a:rPr lang="ar-EG" sz="2800" b="1" dirty="0"/>
              <a:t> و يرى بعض المؤرخون أن أرسطو قد أخطأ خطأ كبيرا بإهماله المنطق المادي أو المنطق الحديث الباحث في )</a:t>
            </a:r>
            <a:r>
              <a:rPr lang="ar-EG" sz="2800" b="1" dirty="0" err="1"/>
              <a:t>الإستقراء</a:t>
            </a:r>
            <a:r>
              <a:rPr lang="ar-EG" sz="2800" b="1" dirty="0"/>
              <a:t>( و ما يتعلق به من ملاحظة أو </a:t>
            </a:r>
            <a:r>
              <a:rPr lang="ar-EG" sz="2800" b="1" dirty="0" err="1"/>
              <a:t>تجربةأو</a:t>
            </a:r>
            <a:r>
              <a:rPr lang="ar-EG" sz="2800" b="1" dirty="0"/>
              <a:t> فرض علمي أ, مناهج البحث في العلوم المختلفة.</a:t>
            </a:r>
          </a:p>
          <a:p>
            <a:pPr algn="just"/>
            <a:r>
              <a:rPr lang="ar-EG" sz="2800" b="1" dirty="0"/>
              <a:t>و الواقع أن أرسطو اعتد بالتجربة و اعتبرها في مختلف أبحاثه الفلسفية, و  على الأخص في فلسفته الأخلاقية عندما حاول تحديد السعادة ) الخير العام(.</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13</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err="1"/>
              <a:t>ماوراء</a:t>
            </a:r>
            <a:r>
              <a:rPr lang="ar-EG" sz="2800" b="1" dirty="0"/>
              <a:t> الطبيعة:</a:t>
            </a:r>
          </a:p>
          <a:p>
            <a:pPr algn="just"/>
            <a:r>
              <a:rPr lang="ar-EG" sz="2800" b="1" dirty="0"/>
              <a:t>إذا صفنا النظر عما بذله أٍسطو من جهوده في نقد نظرية المثل الأفلاطونية حكمنا بأن فلسفته فيما وراء الطبيعة تعتمد إلى حد ما على نظريته في )العلة( فمن طريق العلة يحاول أرسطو جاهدا أن يفسر لنا العناصر الميتافيزيقية المسببة للتغيرات المختلفة في الكائنات و يقسم أرسطو العلة بادئ ذي بدء إلى اربعة أنواع هي: </a:t>
            </a:r>
          </a:p>
          <a:p>
            <a:pPr algn="just"/>
            <a:r>
              <a:rPr lang="ar-EG" sz="2800" b="1" dirty="0"/>
              <a:t>1 -العلة المادية: و هي المادة التي تتكون منها الأشياء كالبرنر للتمثال -و الخشب للكرسي.</a:t>
            </a:r>
          </a:p>
          <a:p>
            <a:pPr algn="just"/>
            <a:r>
              <a:rPr lang="ar-EG" sz="2800" b="1" dirty="0"/>
              <a:t>-العلة الفاعلة أو المحركة: و هو ما يؤثر في إيجاد الشيء كالصانع </a:t>
            </a:r>
            <a:r>
              <a:rPr lang="ar-EG" sz="2800" b="1" dirty="0" smtClean="0"/>
              <a:t>للتمثال أو </a:t>
            </a:r>
            <a:r>
              <a:rPr lang="ar-EG" sz="2800" b="1" dirty="0"/>
              <a:t>الكرسي.</a:t>
            </a:r>
          </a:p>
          <a:p>
            <a:pPr algn="just"/>
            <a:r>
              <a:rPr lang="ar-EG" sz="2800" b="1" dirty="0"/>
              <a:t>-العلة الصورية: و هي الأوصاف و المميزات التي بها تتكون حقيقة </a:t>
            </a:r>
            <a:r>
              <a:rPr lang="ar-EG" sz="2800" b="1" dirty="0" smtClean="0"/>
              <a:t>الشيء و </a:t>
            </a:r>
            <a:r>
              <a:rPr lang="ar-EG" sz="2800" b="1" dirty="0"/>
              <a:t>ماهيته.</a:t>
            </a:r>
          </a:p>
          <a:p>
            <a:pPr algn="just"/>
            <a:r>
              <a:rPr lang="ar-EG" sz="2800" b="1" dirty="0"/>
              <a:t>العلة الغائية: و هي التي تشكل الغاية من وجود الشيء</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14</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43375"/>
            <a:ext cx="9144000" cy="2714625"/>
          </a:xfrm>
          <a:solidFill>
            <a:srgbClr val="002060"/>
          </a:solidFill>
        </p:spPr>
        <p:txBody>
          <a:bodyPr>
            <a:normAutofit/>
          </a:bodyPr>
          <a:lstStyle/>
          <a:p>
            <a:pPr eaLnBrk="1" hangingPunct="1">
              <a:defRPr/>
            </a:pPr>
            <a:r>
              <a:rPr lang="ar-EG" b="1" dirty="0" smtClean="0">
                <a:solidFill>
                  <a:srgbClr val="FFFF00"/>
                </a:solidFill>
              </a:rPr>
              <a:t>اعداد</a:t>
            </a:r>
          </a:p>
          <a:p>
            <a:pPr eaLnBrk="1" hangingPunct="1">
              <a:defRPr/>
            </a:pPr>
            <a:r>
              <a:rPr lang="ar-EG" b="1" dirty="0" smtClean="0">
                <a:solidFill>
                  <a:srgbClr val="FFFF00"/>
                </a:solidFill>
              </a:rPr>
              <a:t>الأستاذ الدكتور</a:t>
            </a:r>
          </a:p>
          <a:p>
            <a:pPr eaLnBrk="1" hangingPunct="1">
              <a:defRPr/>
            </a:pPr>
            <a:r>
              <a:rPr lang="ar-EG" b="1" dirty="0" smtClean="0">
                <a:solidFill>
                  <a:srgbClr val="FFFF00"/>
                </a:solidFill>
              </a:rPr>
              <a:t>عبدالقادر البحراوي</a:t>
            </a:r>
          </a:p>
        </p:txBody>
      </p:sp>
      <p:pic>
        <p:nvPicPr>
          <p:cNvPr id="4099" name="Picture 2" descr="مراحل التخطيط الاستراتيج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572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928688" y="3124200"/>
            <a:ext cx="7429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ar-EG" sz="3600" b="1">
                <a:solidFill>
                  <a:srgbClr val="FF0000"/>
                </a:solidFill>
              </a:rPr>
              <a:t>الميتافيزيقا </a:t>
            </a:r>
            <a:r>
              <a:rPr lang="ar-EG" sz="3600" b="1" smtClean="0">
                <a:solidFill>
                  <a:srgbClr val="FF0000"/>
                </a:solidFill>
              </a:rPr>
              <a:t>(4)</a:t>
            </a:r>
            <a:endParaRPr lang="ar-EG" sz="3600" b="1" dirty="0" smtClean="0">
              <a:solidFill>
                <a:srgbClr val="FF0000"/>
              </a:solidFill>
            </a:endParaRPr>
          </a:p>
        </p:txBody>
      </p:sp>
    </p:spTree>
    <p:extLst>
      <p:ext uri="{BB962C8B-B14F-4D97-AF65-F5344CB8AC3E}">
        <p14:creationId xmlns:p14="http://schemas.microsoft.com/office/powerpoint/2010/main" val="34826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2362200"/>
          </a:xfrm>
        </p:spPr>
        <p:txBody>
          <a:bodyPr/>
          <a:lstStyle/>
          <a:p>
            <a:pPr>
              <a:spcAft>
                <a:spcPts val="0"/>
              </a:spcAft>
            </a:pPr>
            <a:r>
              <a:rPr lang="ar-SA" b="1" dirty="0">
                <a:effectLst/>
                <a:latin typeface="Times New Roman"/>
                <a:ea typeface="Times New Roman"/>
              </a:rPr>
              <a:t> </a:t>
            </a:r>
            <a:endParaRPr lang="en-US" sz="2000" dirty="0">
              <a:effectLst/>
              <a:latin typeface="Times New Roman"/>
              <a:ea typeface="Times New Roman"/>
            </a:endParaRPr>
          </a:p>
          <a:p>
            <a:pPr algn="ctr">
              <a:spcAft>
                <a:spcPts val="0"/>
              </a:spcAft>
            </a:pPr>
            <a:r>
              <a:rPr lang="ar-EG" sz="5400" b="1" dirty="0">
                <a:effectLst/>
                <a:latin typeface="Times New Roman"/>
                <a:ea typeface="Times New Roman"/>
              </a:rPr>
              <a:t>الميتافيزيقا عند ارسطو</a:t>
            </a:r>
            <a:endParaRPr lang="ar-EG"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28120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نبذة عن حياة أرسطو</a:t>
            </a:r>
          </a:p>
          <a:p>
            <a:pPr algn="just"/>
            <a:r>
              <a:rPr lang="ar-EG" sz="2800" b="1" dirty="0"/>
              <a:t>1/-حياته: نشأ ارسطو في احدى المدن اليونانية القديمة )</a:t>
            </a:r>
            <a:r>
              <a:rPr lang="ar-EG" sz="2800" b="1" dirty="0" err="1"/>
              <a:t>اسطاغيرا</a:t>
            </a:r>
            <a:r>
              <a:rPr lang="ar-EG" sz="2800" b="1" dirty="0"/>
              <a:t>( </a:t>
            </a:r>
            <a:r>
              <a:rPr lang="ar-EG" sz="2800" b="1" dirty="0" err="1"/>
              <a:t>اوأسطافروا</a:t>
            </a:r>
            <a:r>
              <a:rPr lang="ar-EG" sz="2800" b="1" dirty="0"/>
              <a:t>( كما سميت أخيرا. و كانت ولادته عام 583 ق. م من أسرة </a:t>
            </a:r>
            <a:r>
              <a:rPr lang="ar-EG" sz="2800" b="1" dirty="0" err="1"/>
              <a:t>إشتهرت</a:t>
            </a:r>
            <a:r>
              <a:rPr lang="ar-EG" sz="2800" b="1" dirty="0"/>
              <a:t> </a:t>
            </a:r>
            <a:r>
              <a:rPr lang="ar-EG" sz="2800" b="1" dirty="0" err="1"/>
              <a:t>بالإشتغال</a:t>
            </a:r>
            <a:r>
              <a:rPr lang="ar-EG" sz="2800" b="1" dirty="0"/>
              <a:t> ي الطب و من أب كان طبيبا لأحد الملوك في مقدونيا, لذا كان </a:t>
            </a:r>
            <a:r>
              <a:rPr lang="ar-EG" sz="2800" b="1" dirty="0" err="1"/>
              <a:t>جداللإسكندرية</a:t>
            </a:r>
            <a:r>
              <a:rPr lang="ar-EG" sz="2800" b="1" dirty="0"/>
              <a:t> لمقدوني.</a:t>
            </a:r>
          </a:p>
          <a:p>
            <a:pPr algn="just"/>
            <a:r>
              <a:rPr lang="ar-EG" sz="2800" b="1" dirty="0"/>
              <a:t>و قد تيتم أرسطو في صغره بموت والده و لكنه </a:t>
            </a:r>
            <a:r>
              <a:rPr lang="ar-EG" sz="2800" b="1" dirty="0" err="1"/>
              <a:t>إلتحق</a:t>
            </a:r>
            <a:r>
              <a:rPr lang="ar-EG" sz="2800" b="1" dirty="0"/>
              <a:t> بأكاديمية أفلاطون عندما بلغ سن الثامنة عشر فبرز أقرانه و أظهر من الذكاء الخارق و </a:t>
            </a:r>
            <a:r>
              <a:rPr lang="ar-EG" sz="2800" b="1" dirty="0" err="1"/>
              <a:t>الإطلاع</a:t>
            </a:r>
            <a:r>
              <a:rPr lang="ar-EG" sz="2800" b="1" dirty="0"/>
              <a:t> الواسع </a:t>
            </a:r>
            <a:r>
              <a:rPr lang="ar-EG" sz="2800" b="1" dirty="0" err="1"/>
              <a:t>ماأكسبه</a:t>
            </a:r>
            <a:r>
              <a:rPr lang="ar-EG" sz="2800" b="1" dirty="0"/>
              <a:t> إعجاب أساتذة أفلاطون فسماه ) العقل ( تارة و) القراء( تارة أخرى.</a:t>
            </a:r>
          </a:p>
          <a:p>
            <a:pPr algn="just"/>
            <a:r>
              <a:rPr lang="ar-EG" sz="2800" b="1" dirty="0"/>
              <a:t>و بعد مضي عشرين عاما قضاها أرسطو في الأكاديمية متعلما تارة و معلما </a:t>
            </a:r>
            <a:r>
              <a:rPr lang="ar-EG" sz="2800" b="1" dirty="0" err="1"/>
              <a:t>تارةأخرى</a:t>
            </a:r>
            <a:r>
              <a:rPr lang="ar-EG" sz="2800" b="1" dirty="0"/>
              <a:t> مات أستاذه أفلاطون فهجرها و لم تكن حياة أرسطو في الأكاديمية </a:t>
            </a:r>
            <a:r>
              <a:rPr lang="ar-EG" sz="2800" b="1" dirty="0" err="1"/>
              <a:t>تقليدامحضا</a:t>
            </a:r>
            <a:r>
              <a:rPr lang="ar-EG" sz="2800" b="1" dirty="0"/>
              <a:t> لأستاذه أو محاكاة له في كل أرائه, فما كانت نفسه الخارقة </a:t>
            </a:r>
            <a:r>
              <a:rPr lang="ar-EG" sz="2800" b="1" dirty="0" err="1"/>
              <a:t>الفاحصةلترض</a:t>
            </a:r>
            <a:r>
              <a:rPr lang="ar-EG" sz="2800" b="1" dirty="0"/>
              <a:t> بأن تفرض عليها تبعية عمياء من أي انسان و لو كان أفلاطون و </a:t>
            </a:r>
            <a:r>
              <a:rPr lang="ar-EG" sz="2800" b="1" dirty="0" err="1"/>
              <a:t>إنماكثيرا</a:t>
            </a:r>
            <a:r>
              <a:rPr lang="ar-EG" sz="2800" b="1" dirty="0"/>
              <a:t> ما خالف رأي افلاطون و جرح بعض نظرياته و من بينها نظرية ) المثل(</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 قد صور أرسطو نفسه هذا الموقف من أستاذه في عبارته المشهورة المأثورة: أحب أفلاطون و أحب الحق, و اوثر الحق على أفلاطون( أرسطو بعد ذلك من أثينا إلى آسيا الصغرى و تزوج بها ثم </a:t>
            </a:r>
            <a:r>
              <a:rPr lang="ar-EG" sz="2800" b="1" dirty="0" err="1"/>
              <a:t>إستدعاه</a:t>
            </a:r>
            <a:r>
              <a:rPr lang="ar-EG" sz="2800" b="1" dirty="0"/>
              <a:t> الملك )</a:t>
            </a:r>
            <a:r>
              <a:rPr lang="ar-EG" sz="2800" b="1" dirty="0" err="1"/>
              <a:t>فيليوس</a:t>
            </a:r>
            <a:r>
              <a:rPr lang="ar-EG" sz="2800" b="1" dirty="0"/>
              <a:t>( ووكل إليه أمر تثقيف إله الإسكندرية البالغ من العمر حينذاك ثلاثة عشر عاما و بعد بضع سنوات عاد إلى أثينا و أسس مدرسة في أحد ملاعبها </a:t>
            </a:r>
            <a:r>
              <a:rPr lang="ar-EG" sz="2800" b="1" dirty="0" err="1"/>
              <a:t>الرياضيةو</a:t>
            </a:r>
            <a:r>
              <a:rPr lang="ar-EG" sz="2800" b="1" dirty="0"/>
              <a:t> إعتاد أن يلقى دروسه على تلاميذه و هم يسيرون وراءه في الممشى الواقع بحوار الملعب. لهذا سميت مدرسته ) المدرسة </a:t>
            </a:r>
            <a:r>
              <a:rPr lang="ar-EG" sz="2800" b="1" dirty="0" err="1"/>
              <a:t>المستائية</a:t>
            </a:r>
            <a:r>
              <a:rPr lang="ar-EG" sz="2800" b="1" dirty="0"/>
              <a:t>( كما سمي أتباعه ب)المستائين( و فلسفته ب )الفلسفة </a:t>
            </a:r>
            <a:r>
              <a:rPr lang="ar-EG" sz="2800" b="1" dirty="0" err="1"/>
              <a:t>المستائية</a:t>
            </a:r>
            <a:r>
              <a:rPr lang="ar-EG" sz="2800" b="1" dirty="0"/>
              <a:t>(.</a:t>
            </a:r>
          </a:p>
          <a:p>
            <a:pPr algn="just"/>
            <a:r>
              <a:rPr lang="ar-EG" sz="2800" b="1" dirty="0"/>
              <a:t>و لقد لحقت لعنة </a:t>
            </a:r>
            <a:r>
              <a:rPr lang="ar-EG" sz="2800" b="1" dirty="0" err="1"/>
              <a:t>الأثينيين</a:t>
            </a:r>
            <a:r>
              <a:rPr lang="ar-EG" sz="2800" b="1" dirty="0"/>
              <a:t> أرسطو كما لحقت سقراط من قبل فاتهموه بالإلحاد, </a:t>
            </a:r>
            <a:r>
              <a:rPr lang="ar-EG" sz="2800" b="1" dirty="0" err="1"/>
              <a:t>مماإضطره</a:t>
            </a:r>
            <a:r>
              <a:rPr lang="ar-EG" sz="2800" b="1" dirty="0"/>
              <a:t> إلى أن يكمل أمر المدرسة إلى أحد تلاميذه هو )</a:t>
            </a:r>
            <a:r>
              <a:rPr lang="ar-EG" sz="2800" b="1" dirty="0" err="1"/>
              <a:t>تاوفراسطوس</a:t>
            </a:r>
            <a:r>
              <a:rPr lang="ar-EG" sz="2800" b="1" dirty="0"/>
              <a:t>( و </a:t>
            </a:r>
            <a:r>
              <a:rPr lang="ar-EG" sz="2800" b="1" dirty="0" err="1"/>
              <a:t>يقصدإلى</a:t>
            </a:r>
            <a:r>
              <a:rPr lang="ar-EG" sz="2800" b="1" dirty="0"/>
              <a:t> مدينة )فلقيس( في جزيرة )أوبا( 1 إحدى الجزر اليونانية حيث مات هناك بعلة معوية و هو في الثالثة و الستين من عمره</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marL="0" indent="0" algn="just">
              <a:buNone/>
            </a:pPr>
            <a:r>
              <a:rPr lang="ar-EG" sz="2800" b="1" dirty="0" smtClean="0"/>
              <a:t>مؤلفاته</a:t>
            </a:r>
            <a:endParaRPr lang="ar-EG" sz="2800" b="1" dirty="0"/>
          </a:p>
          <a:p>
            <a:pPr algn="just"/>
            <a:r>
              <a:rPr lang="ar-EG" sz="2400" b="1" dirty="0"/>
              <a:t>لأرسطو كثير من المؤلفات التي كتبها في مختلف الفلسفة. فمنها ما يتعلق بالمنطق) </a:t>
            </a:r>
            <a:r>
              <a:rPr lang="ar-EG" sz="2400" b="1" dirty="0" err="1"/>
              <a:t>لوجيكا</a:t>
            </a:r>
            <a:r>
              <a:rPr lang="ar-EG" sz="2400" b="1" dirty="0"/>
              <a:t>( و منها ما يتعلق بالطبيعة )</a:t>
            </a:r>
            <a:r>
              <a:rPr lang="ar-EG" sz="2400" b="1" dirty="0" err="1"/>
              <a:t>الفيزيقا</a:t>
            </a:r>
            <a:r>
              <a:rPr lang="ar-EG" sz="2400" b="1" dirty="0"/>
              <a:t>( و منها ما يتعلق بما </a:t>
            </a:r>
            <a:r>
              <a:rPr lang="ar-EG" sz="2400" b="1" dirty="0" err="1"/>
              <a:t>وراءالطبيعة</a:t>
            </a:r>
            <a:r>
              <a:rPr lang="ar-EG" sz="2400" b="1" dirty="0"/>
              <a:t> )الميتافيزيقا( و منها ما يتعلق بالأخلاق أو السياسة, و منها </a:t>
            </a:r>
            <a:r>
              <a:rPr lang="ar-EG" sz="2400" b="1" dirty="0" err="1"/>
              <a:t>مايتعلق</a:t>
            </a:r>
            <a:r>
              <a:rPr lang="ar-EG" sz="2400" b="1" dirty="0"/>
              <a:t> بالفن.</a:t>
            </a:r>
          </a:p>
          <a:p>
            <a:pPr algn="just"/>
            <a:r>
              <a:rPr lang="ar-EG" sz="2400" b="1" dirty="0"/>
              <a:t>أما كتبه المنطقية و هي التي سميت فيما بعد ب )</a:t>
            </a:r>
            <a:r>
              <a:rPr lang="ar-EG" sz="2400" b="1" dirty="0" err="1"/>
              <a:t>الأورغانون</a:t>
            </a:r>
            <a:r>
              <a:rPr lang="ar-EG" sz="2400" b="1" dirty="0"/>
              <a:t>( و معناه الألة الفكرية فهي:</a:t>
            </a:r>
          </a:p>
          <a:p>
            <a:pPr algn="just"/>
            <a:r>
              <a:rPr lang="ar-EG" sz="2400" b="1" dirty="0"/>
              <a:t>المقولات: و يطلقون عليها باليونانية </a:t>
            </a:r>
            <a:r>
              <a:rPr lang="ar-EG" sz="2400" b="1" dirty="0" err="1"/>
              <a:t>إسم</a:t>
            </a:r>
            <a:r>
              <a:rPr lang="ar-EG" sz="2400" b="1" dirty="0"/>
              <a:t> ) </a:t>
            </a:r>
            <a:r>
              <a:rPr lang="ar-EG" sz="2400" b="1" dirty="0" err="1"/>
              <a:t>قاطيفورياس</a:t>
            </a:r>
            <a:r>
              <a:rPr lang="ar-EG" sz="2400" b="1" dirty="0"/>
              <a:t>(</a:t>
            </a:r>
          </a:p>
          <a:p>
            <a:pPr algn="just"/>
            <a:r>
              <a:rPr lang="ar-EG" sz="2400" b="1" dirty="0"/>
              <a:t>العبارة: و يطلقون عليها باليونانية </a:t>
            </a:r>
            <a:r>
              <a:rPr lang="ar-EG" sz="2400" b="1" dirty="0" err="1"/>
              <a:t>إسم</a:t>
            </a:r>
            <a:r>
              <a:rPr lang="ar-EG" sz="2400" b="1" dirty="0"/>
              <a:t> ) باري </a:t>
            </a:r>
            <a:r>
              <a:rPr lang="ar-EG" sz="2400" b="1" dirty="0" err="1"/>
              <a:t>أرميناس</a:t>
            </a:r>
            <a:endParaRPr lang="ar-EG" sz="2400" b="1" dirty="0"/>
          </a:p>
          <a:p>
            <a:pPr algn="just"/>
            <a:r>
              <a:rPr lang="ar-EG" sz="2400" b="1" dirty="0"/>
              <a:t>–الجدل: و يطلقون عليه </a:t>
            </a:r>
            <a:r>
              <a:rPr lang="ar-EG" sz="2400" b="1" dirty="0" err="1"/>
              <a:t>إسم</a:t>
            </a:r>
            <a:r>
              <a:rPr lang="ar-EG" sz="2400" b="1" dirty="0"/>
              <a:t> ) </a:t>
            </a:r>
            <a:r>
              <a:rPr lang="ar-EG" sz="2400" b="1" dirty="0" err="1"/>
              <a:t>طوبيقا</a:t>
            </a:r>
            <a:r>
              <a:rPr lang="ar-EG" sz="2400" b="1" dirty="0"/>
              <a:t>(</a:t>
            </a:r>
          </a:p>
          <a:p>
            <a:pPr algn="just"/>
            <a:r>
              <a:rPr lang="ar-EG" sz="2400" b="1" dirty="0"/>
              <a:t>التحليلات الأولى أو القياس: و يطلقون عليها باليونانية </a:t>
            </a:r>
            <a:r>
              <a:rPr lang="ar-EG" sz="2400" b="1" dirty="0" err="1"/>
              <a:t>إسم</a:t>
            </a:r>
            <a:r>
              <a:rPr lang="ar-EG" sz="2400" b="1" dirty="0"/>
              <a:t> أنا </a:t>
            </a:r>
            <a:r>
              <a:rPr lang="ar-EG" sz="2400" b="1" dirty="0" err="1"/>
              <a:t>لوطيقيا</a:t>
            </a:r>
            <a:r>
              <a:rPr lang="ar-EG" sz="2400" b="1" dirty="0"/>
              <a:t> الأولى(</a:t>
            </a:r>
          </a:p>
          <a:p>
            <a:pPr algn="just"/>
            <a:r>
              <a:rPr lang="ar-EG" sz="2400" b="1" dirty="0"/>
              <a:t>التحليلات الثانية أو البرهان: و يطلقون عليها باليونانية </a:t>
            </a:r>
            <a:r>
              <a:rPr lang="ar-EG" sz="2400" b="1" dirty="0" err="1"/>
              <a:t>إسم</a:t>
            </a:r>
            <a:r>
              <a:rPr lang="ar-EG" sz="2400" b="1" dirty="0"/>
              <a:t> ) </a:t>
            </a:r>
            <a:r>
              <a:rPr lang="ar-EG" sz="2400" b="1" dirty="0" err="1"/>
              <a:t>أنالوطيفا</a:t>
            </a:r>
            <a:r>
              <a:rPr lang="ar-EG" sz="2400" b="1" dirty="0"/>
              <a:t> الثانية(</a:t>
            </a:r>
          </a:p>
          <a:p>
            <a:pPr algn="just"/>
            <a:r>
              <a:rPr lang="ar-EG" sz="2400" b="1" dirty="0"/>
              <a:t>الأغاليط: و يطلقون عليه </a:t>
            </a:r>
            <a:r>
              <a:rPr lang="ar-EG" sz="2400" b="1" dirty="0" err="1"/>
              <a:t>إسم</a:t>
            </a:r>
            <a:r>
              <a:rPr lang="ar-EG" sz="2400" b="1" dirty="0"/>
              <a:t> )</a:t>
            </a:r>
            <a:r>
              <a:rPr lang="ar-EG" sz="2400" b="1" dirty="0" err="1"/>
              <a:t>سوفسطيقا</a:t>
            </a:r>
            <a:r>
              <a:rPr lang="ar-EG" sz="2400" b="1" dirty="0"/>
              <a:t>(</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600" b="1" dirty="0"/>
              <a:t>أما كتبه في الطبيعة فأهمها:</a:t>
            </a:r>
          </a:p>
          <a:p>
            <a:pPr algn="just"/>
            <a:r>
              <a:rPr lang="ar-EG" sz="2600" b="1" dirty="0"/>
              <a:t>السماع الطبيعي, الكون و الفساد, الأثار العلوية, النفس, </a:t>
            </a:r>
            <a:r>
              <a:rPr lang="ar-EG" sz="2600" b="1" dirty="0" err="1"/>
              <a:t>الطبيعات</a:t>
            </a:r>
            <a:r>
              <a:rPr lang="ar-EG" sz="2600" b="1" dirty="0"/>
              <a:t> الصغرى,</a:t>
            </a:r>
          </a:p>
          <a:p>
            <a:pPr algn="just"/>
            <a:r>
              <a:rPr lang="ar-EG" sz="2600" b="1" dirty="0"/>
              <a:t>التاريخ الطبيعي.</a:t>
            </a:r>
          </a:p>
          <a:p>
            <a:pPr algn="just"/>
            <a:r>
              <a:rPr lang="ar-EG" sz="2600" b="1" dirty="0"/>
              <a:t>أما كتب أرسطو فيما وراء الطبيعة </a:t>
            </a:r>
          </a:p>
          <a:p>
            <a:pPr algn="just"/>
            <a:r>
              <a:rPr lang="ar-EG" sz="2600" b="1" dirty="0"/>
              <a:t>فيؤلفها في مجموعة واحدة يطلق أرسطو على موضوعها </a:t>
            </a:r>
            <a:r>
              <a:rPr lang="ar-EG" sz="2600" b="1" dirty="0" err="1"/>
              <a:t>إسم</a:t>
            </a:r>
            <a:r>
              <a:rPr lang="ar-EG" sz="2600" b="1" dirty="0"/>
              <a:t> ) العلم الإلهي( أو الفلسفة الأولى(</a:t>
            </a:r>
          </a:p>
          <a:p>
            <a:pPr algn="just"/>
            <a:r>
              <a:rPr lang="ar-EG" sz="2600" b="1" dirty="0"/>
              <a:t>أما في الأخلاق فنجد له الكتب الثلاثة الآتية:</a:t>
            </a:r>
          </a:p>
          <a:p>
            <a:pPr algn="just"/>
            <a:r>
              <a:rPr lang="ar-EG" sz="2600" b="1" dirty="0"/>
              <a:t>1 - الأخلاق </a:t>
            </a:r>
            <a:r>
              <a:rPr lang="ar-EG" sz="2600" b="1" dirty="0" err="1"/>
              <a:t>الأوديمية</a:t>
            </a:r>
            <a:r>
              <a:rPr lang="ar-EG" sz="2600" b="1" dirty="0"/>
              <a:t>: و يشمل على سبع مقالات</a:t>
            </a:r>
          </a:p>
          <a:p>
            <a:pPr algn="just"/>
            <a:r>
              <a:rPr lang="ar-EG" sz="2600" b="1" dirty="0"/>
              <a:t>2 -الأخلاق </a:t>
            </a:r>
            <a:r>
              <a:rPr lang="ar-EG" sz="2600" b="1" dirty="0" err="1"/>
              <a:t>النيقوماخية</a:t>
            </a:r>
            <a:r>
              <a:rPr lang="ar-EG" sz="2600" b="1" dirty="0"/>
              <a:t>: نسبة إلى </a:t>
            </a:r>
            <a:r>
              <a:rPr lang="ar-EG" sz="2600" b="1" dirty="0" err="1"/>
              <a:t>نيقوماخس</a:t>
            </a:r>
            <a:r>
              <a:rPr lang="ar-EG" sz="2600" b="1" dirty="0"/>
              <a:t> و هو الناشر و تشمل على </a:t>
            </a:r>
            <a:r>
              <a:rPr lang="ar-EG" sz="2600" b="1" dirty="0" smtClean="0"/>
              <a:t>عشر مقالات</a:t>
            </a:r>
            <a:endParaRPr lang="ar-EG" sz="2600" b="1" dirty="0"/>
          </a:p>
          <a:p>
            <a:pPr algn="just"/>
            <a:r>
              <a:rPr lang="ar-EG" sz="2600" b="1" dirty="0"/>
              <a:t>5 -الأخلاق الكبرى: و تشمل على مقالتين و لا يعد هذا الكتاب الأخير أن يكون تلخيصا للكتابين الآخرين و في السياسة وحدها لم يؤثر عن </a:t>
            </a:r>
            <a:r>
              <a:rPr lang="ar-EG" sz="2600" b="1" dirty="0" err="1"/>
              <a:t>أرسطوبطريق</a:t>
            </a:r>
            <a:r>
              <a:rPr lang="ar-EG" sz="2600" b="1" dirty="0"/>
              <a:t> مؤكد و موثوق به إلا كتاب السياسة, و كتاب النظم </a:t>
            </a:r>
            <a:r>
              <a:rPr lang="ar-EG" sz="2600" b="1" dirty="0" err="1"/>
              <a:t>السياسية.و</a:t>
            </a:r>
            <a:r>
              <a:rPr lang="ar-EG" sz="2600" b="1" dirty="0"/>
              <a:t> </a:t>
            </a:r>
            <a:r>
              <a:rPr lang="ar-EG" sz="2600" b="1" dirty="0" err="1"/>
              <a:t>كذالك</a:t>
            </a:r>
            <a:r>
              <a:rPr lang="ar-EG" sz="2600" b="1" dirty="0"/>
              <a:t> لم يؤثر عنه في الفن بطريق قطعي الأخلاق فيه إلا كتاب ) الخطابة(و كتاب )الشعر(</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فلسفته: تكاد الخطوط الرئيسية لفلسفة أرسطو إذا صرفنا النظر عن ترجمته و قائمة مؤلفاته, تنحصر في منهجين أساسين:</a:t>
            </a:r>
          </a:p>
          <a:p>
            <a:pPr algn="just"/>
            <a:r>
              <a:rPr lang="ar-EG" b="1" dirty="0"/>
              <a:t>-منهج نقدي تحليلي: قصد به أرسطو إيضاح ما قد غمض من بعض نواحي الفلسفة سابقيه أو تزييف ما لم </a:t>
            </a:r>
            <a:r>
              <a:rPr lang="ar-EG" b="1" dirty="0" err="1"/>
              <a:t>يرقاه</a:t>
            </a:r>
            <a:r>
              <a:rPr lang="ar-EG" b="1" dirty="0"/>
              <a:t> منها.</a:t>
            </a:r>
          </a:p>
          <a:p>
            <a:pPr algn="just"/>
            <a:r>
              <a:rPr lang="ar-EG" b="1" dirty="0"/>
              <a:t>2 -منهج تأسيسي بنائي: و هو ما أعنى فيه أرسطو بوضع أسس مذهبه الفلسفي على النحو الذي ارتضاه و </a:t>
            </a:r>
            <a:r>
              <a:rPr lang="ar-EG" b="1" dirty="0" err="1"/>
              <a:t>إختاره</a:t>
            </a:r>
            <a:r>
              <a:rPr lang="ar-EG" b="1" dirty="0"/>
              <a:t> كنتيجة لمحاولاته </a:t>
            </a:r>
            <a:r>
              <a:rPr lang="ar-EG" b="1" dirty="0" err="1"/>
              <a:t>الفكريةو</a:t>
            </a:r>
            <a:r>
              <a:rPr lang="ar-EG" b="1" dirty="0"/>
              <a:t> ليس يعني ذلك أن أرسطو قد عنون في كتبه الفلسفية لهذا بين المنهجين أو أنه أفرد لكل منهما بحثا خاصا, و لكني قصدت فقط أن أشير إلى أن موضوع من موضوعات فلسفة أرسطو التي تناولها بالبحث سواء كان ذلك بطريق إيجابي أو سلبي, لا يخرج في جملته عن هاتين الطريقتين, طريقة النقد و التحليل و </a:t>
            </a:r>
            <a:r>
              <a:rPr lang="ar-EG" b="1" dirty="0" err="1"/>
              <a:t>طريقةالبناء</a:t>
            </a:r>
            <a:r>
              <a:rPr lang="ar-EG" b="1" dirty="0"/>
              <a:t> و التأسيس.</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أما الطريقة الأولى فقد طبقها أرسطو تطبيقا واضحا على أستاذه أفلاطون و على غيره من الفلاسفة السابقين, إلا أنه أعطى عناية خاصة في هذه الناحية لفلسفة. أفلاطون و على الأخص نظريته في ) المثل(و كان من أهم المآخذ التي أخذها أرسطو على نظرية ) المثل( الأفلاطونية عدم ثقة أفلاطون بعالم المحسوسات و عدم اعتداده به كلية, بينما في الوقت نفسه يعطي ثقة المطلقة لعالم المثل, الذي هو في نظره حقيقة الوجود الدائم </a:t>
            </a:r>
            <a:r>
              <a:rPr lang="ar-EG" sz="2800" b="1" dirty="0" smtClean="0"/>
              <a:t>الخالد الكامل</a:t>
            </a:r>
            <a:r>
              <a:rPr lang="ar-EG" sz="2800" b="1" dirty="0"/>
              <a:t>.</a:t>
            </a:r>
          </a:p>
          <a:p>
            <a:pPr algn="just"/>
            <a:r>
              <a:rPr lang="ar-EG" sz="2800" b="1" dirty="0" smtClean="0"/>
              <a:t>ويرى </a:t>
            </a:r>
            <a:r>
              <a:rPr lang="ar-EG" sz="2800" b="1" dirty="0"/>
              <a:t>أرسطو أن هذا النحو الذي وضع أفلاطون عليه الوجود وهو حصره في سلسلتين متباينتين متنافرتين, سلسلة تكون عالم المحسوسات و أخرى موازية لها تكون عالم المثل, و قد جاء في قواعده المنطق, و خالف مقتضيات )العقل( و عارض الفطرة الإنسانية التي أهلت بملكات الإدراك, و على الأخص و أنه لم يستطيع أن يشرح لنا الكيفية التي يكون عليها </a:t>
            </a:r>
            <a:r>
              <a:rPr lang="ar-EG" sz="2800" b="1" dirty="0" err="1"/>
              <a:t>الإرتباط</a:t>
            </a:r>
            <a:r>
              <a:rPr lang="ar-EG" sz="2800" b="1" dirty="0"/>
              <a:t> بين عالم الحس و عالم المثل, و يوضح لنا إلى أي حد نستطيع بهذه المثل المبهمة الغامضة أن </a:t>
            </a:r>
            <a:r>
              <a:rPr lang="ar-EG" sz="2800" b="1" dirty="0" err="1"/>
              <a:t>نفسرحقيقة</a:t>
            </a:r>
            <a:r>
              <a:rPr lang="ar-EG" sz="2800" b="1" dirty="0"/>
              <a:t> الوجود و أصله و نهائية التي هي غاية الفلسفة و </a:t>
            </a:r>
            <a:r>
              <a:rPr lang="ar-EG" sz="2800" b="1" dirty="0" err="1"/>
              <a:t>الصدق,الأول</a:t>
            </a:r>
            <a:r>
              <a:rPr lang="ar-EG" sz="2800" b="1" dirty="0"/>
              <a:t> لتفلسف.</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735479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1757</Words>
  <Application>Microsoft Office PowerPoint</Application>
  <PresentationFormat>On-screen Show (4:3)</PresentationFormat>
  <Paragraphs>78</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Digital Dots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محسن عابد</cp:lastModifiedBy>
  <cp:revision>10</cp:revision>
  <dcterms:created xsi:type="dcterms:W3CDTF">2006-08-16T00:00:00Z</dcterms:created>
  <dcterms:modified xsi:type="dcterms:W3CDTF">2020-12-30T12:57:23Z</dcterms:modified>
</cp:coreProperties>
</file>