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58"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922C5-1391-4121-A295-05952A8C710D}" type="datetimeFigureOut">
              <a:rPr lang="en-US" smtClean="0"/>
              <a:t>12/30/2020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877BA-075B-4C19-BF9D-4604336FA99C}" type="slidenum">
              <a:rPr lang="en-US" smtClean="0"/>
              <a:t>‹#›</a:t>
            </a:fld>
            <a:endParaRPr lang="en-US"/>
          </a:p>
        </p:txBody>
      </p:sp>
    </p:spTree>
    <p:extLst>
      <p:ext uri="{BB962C8B-B14F-4D97-AF65-F5344CB8AC3E}">
        <p14:creationId xmlns:p14="http://schemas.microsoft.com/office/powerpoint/2010/main" val="249740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a:t>
            </a:fld>
            <a:endParaRPr lang="en-US"/>
          </a:p>
        </p:txBody>
      </p:sp>
    </p:spTree>
    <p:extLst>
      <p:ext uri="{BB962C8B-B14F-4D97-AF65-F5344CB8AC3E}">
        <p14:creationId xmlns:p14="http://schemas.microsoft.com/office/powerpoint/2010/main" val="375754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10</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11</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12</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2</a:t>
            </a:fld>
            <a:endParaRPr lang="en-US"/>
          </a:p>
        </p:txBody>
      </p:sp>
    </p:spTree>
    <p:extLst>
      <p:ext uri="{BB962C8B-B14F-4D97-AF65-F5344CB8AC3E}">
        <p14:creationId xmlns:p14="http://schemas.microsoft.com/office/powerpoint/2010/main" val="27689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3</a:t>
            </a:fld>
            <a:endParaRPr lang="en-US"/>
          </a:p>
        </p:txBody>
      </p:sp>
    </p:spTree>
    <p:extLst>
      <p:ext uri="{BB962C8B-B14F-4D97-AF65-F5344CB8AC3E}">
        <p14:creationId xmlns:p14="http://schemas.microsoft.com/office/powerpoint/2010/main" val="103214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4</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5</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6</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7</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8</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9</a:t>
            </a:fld>
            <a:endParaRPr lang="en-US"/>
          </a:p>
        </p:txBody>
      </p:sp>
    </p:spTree>
    <p:extLst>
      <p:ext uri="{BB962C8B-B14F-4D97-AF65-F5344CB8AC3E}">
        <p14:creationId xmlns:p14="http://schemas.microsoft.com/office/powerpoint/2010/main" val="200341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17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ar-SA" noProof="0" smtClean="0"/>
              <a:t>انقر لتحرير نمط العنوان الرئيسي</a:t>
            </a:r>
          </a:p>
        </p:txBody>
      </p:sp>
      <p:sp>
        <p:nvSpPr>
          <p:cNvPr id="217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220" name="Rectangle 2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222" name="Rectangle 222"/>
          <p:cNvSpPr>
            <a:spLocks noGrp="1" noChangeArrowheads="1"/>
          </p:cNvSpPr>
          <p:nvPr>
            <p:ph type="sldNum" sz="quarter" idx="12"/>
          </p:nvPr>
        </p:nvSpPr>
        <p:spPr/>
        <p:txBody>
          <a:bodyPr/>
          <a:lstStyle>
            <a:lvl1pPr>
              <a:defRPr/>
            </a:lvl1pPr>
          </a:lstStyle>
          <a:p>
            <a:pPr>
              <a:defRPr/>
            </a:pPr>
            <a:fld id="{86E5E8D6-A30F-4948-86BE-B5F90E4FDAEF}"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8585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28191580-9530-475E-B7DE-F2FE6980730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61676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6A1BF04F-4FA9-4E43-9879-01325A0EFE41}"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8427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18"/>
          <p:cNvSpPr>
            <a:spLocks noGrp="1" noChangeArrowheads="1"/>
          </p:cNvSpPr>
          <p:nvPr>
            <p:ph type="sldNum" sz="quarter" idx="10"/>
          </p:nvPr>
        </p:nvSpPr>
        <p:spPr>
          <a:ln/>
        </p:spPr>
        <p:txBody>
          <a:bodyPr/>
          <a:lstStyle>
            <a:lvl1pPr>
              <a:defRPr/>
            </a:lvl1pPr>
          </a:lstStyle>
          <a:p>
            <a:pPr>
              <a:defRPr/>
            </a:pPr>
            <a:fld id="{6752A25E-F4C4-4A95-B879-5C912EE74B88}"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9036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18"/>
          <p:cNvSpPr>
            <a:spLocks noGrp="1" noChangeArrowheads="1"/>
          </p:cNvSpPr>
          <p:nvPr>
            <p:ph type="sldNum" sz="quarter" idx="10"/>
          </p:nvPr>
        </p:nvSpPr>
        <p:spPr>
          <a:ln/>
        </p:spPr>
        <p:txBody>
          <a:bodyPr/>
          <a:lstStyle>
            <a:lvl1pPr>
              <a:defRPr/>
            </a:lvl1pPr>
          </a:lstStyle>
          <a:p>
            <a:pPr>
              <a:defRPr/>
            </a:pPr>
            <a:fld id="{316AB0EE-FFFD-4E2C-9B5B-738FA8D13E86}" type="slidenum">
              <a:rPr lang="ar-SA">
                <a:solidFill>
                  <a:srgbClr val="FFFFFF"/>
                </a:solidFill>
              </a:rPr>
              <a:pPr>
                <a:defRPr/>
              </a:pPr>
              <a:t>‹#›</a:t>
            </a:fld>
            <a:endParaRPr lang="en-US">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6107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18"/>
          <p:cNvSpPr>
            <a:spLocks noGrp="1" noChangeArrowheads="1"/>
          </p:cNvSpPr>
          <p:nvPr>
            <p:ph type="sldNum" sz="quarter" idx="10"/>
          </p:nvPr>
        </p:nvSpPr>
        <p:spPr>
          <a:ln/>
        </p:spPr>
        <p:txBody>
          <a:bodyPr/>
          <a:lstStyle>
            <a:lvl1pPr>
              <a:defRPr/>
            </a:lvl1pPr>
          </a:lstStyle>
          <a:p>
            <a:pPr>
              <a:defRPr/>
            </a:pPr>
            <a:fld id="{992EAFA0-7B17-43EB-826D-7B4C7E275B2B}" type="slidenum">
              <a:rPr lang="ar-SA">
                <a:solidFill>
                  <a:srgbClr val="FFFFFF"/>
                </a:solidFill>
              </a:rPr>
              <a:pPr>
                <a:defRPr/>
              </a:pPr>
              <a:t>‹#›</a:t>
            </a:fld>
            <a:endParaRPr lang="en-US">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17926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76C45396-44CB-448E-9B7C-80AFB18F9590}" type="slidenum">
              <a:rPr lang="ar-SA">
                <a:solidFill>
                  <a:srgbClr val="FFFFFF"/>
                </a:solidFill>
              </a:rPr>
              <a:pPr>
                <a:defRPr/>
              </a:pPr>
              <a:t>‹#›</a:t>
            </a:fld>
            <a:endParaRPr lang="en-US">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32669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A3EF9B8-0F48-40D8-9D34-9A4B845A744C}"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3175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7D5C09-BFDF-4833-84AC-D45AD3E5B1C1}"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81761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7752AFDB-368B-451E-A8F3-DF6B34AE301E}"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72794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062D479E-FBBD-4B45-AFA4-97645AF0844F}"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3481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SmartArt Placeholder 2"/>
          <p:cNvSpPr>
            <a:spLocks noGrp="1"/>
          </p:cNvSpPr>
          <p:nvPr>
            <p:ph type="dgm" idx="1"/>
          </p:nvPr>
        </p:nvSpPr>
        <p:spPr>
          <a:xfrm>
            <a:off x="457200" y="1600200"/>
            <a:ext cx="8229600" cy="4533900"/>
          </a:xfrm>
        </p:spPr>
        <p:txBody>
          <a:bodyPr/>
          <a:lstStyle/>
          <a:p>
            <a:pPr lvl="0"/>
            <a:endParaRPr lang="ar-EG"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CAE5288-FCC2-4806-B86F-61EAECFFAA1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2730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204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069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4442366B-77F5-4DB6-A230-60CE9F3F3CDF}"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069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70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Tree>
    <p:extLst>
      <p:ext uri="{BB962C8B-B14F-4D97-AF65-F5344CB8AC3E}">
        <p14:creationId xmlns:p14="http://schemas.microsoft.com/office/powerpoint/2010/main" val="39056787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1026" name="Picture 2" descr="C:\Users\user\Desktop\PHOTO-2020-03-18-00-5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10625138"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086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ويتضح من هذا كله أن علم الميتافيزيقا يتناول نظرية الألوهية، </a:t>
            </a:r>
            <a:r>
              <a:rPr lang="ar-EG" sz="2800" b="1" dirty="0" err="1"/>
              <a:t>ونظريةالوجود</a:t>
            </a:r>
            <a:r>
              <a:rPr lang="ar-EG" sz="2800" b="1" dirty="0"/>
              <a:t> أو الجوهر، والبحث عن علل الوجود أو المادة والصورة </a:t>
            </a:r>
            <a:r>
              <a:rPr lang="ar-EG" sz="2800" b="1" dirty="0" err="1"/>
              <a:t>والقوةوالفعل</a:t>
            </a:r>
            <a:r>
              <a:rPr lang="ar-EG" sz="2800" b="1" dirty="0"/>
              <a:t>  .</a:t>
            </a:r>
          </a:p>
          <a:p>
            <a:pPr algn="just"/>
            <a:r>
              <a:rPr lang="ar-EG" sz="2800" b="1" dirty="0"/>
              <a:t>وعليه، فلقد انتقلت الميتافيزيقا من محور الوجود الأنطولوجي مع </a:t>
            </a:r>
            <a:r>
              <a:rPr lang="ar-EG" sz="2800" b="1" dirty="0" err="1"/>
              <a:t>الفلسفةالكلاسيكية</a:t>
            </a:r>
            <a:r>
              <a:rPr lang="ar-EG" sz="2800" b="1" dirty="0"/>
              <a:t>، إلى محور المعرفة </a:t>
            </a:r>
            <a:r>
              <a:rPr lang="ar-EG" sz="2800" b="1" dirty="0" err="1"/>
              <a:t>الإبستمولوجية</a:t>
            </a:r>
            <a:r>
              <a:rPr lang="ar-EG" sz="2800" b="1" dirty="0"/>
              <a:t> في العصر الحديث كما </a:t>
            </a:r>
            <a:r>
              <a:rPr lang="ar-EG" sz="2800" b="1" dirty="0" err="1"/>
              <a:t>عندديكارت</a:t>
            </a:r>
            <a:r>
              <a:rPr lang="ar-EG" sz="2800" b="1" dirty="0"/>
              <a:t>، </a:t>
            </a:r>
            <a:r>
              <a:rPr lang="ar-EG" sz="2800" b="1" dirty="0" err="1"/>
              <a:t>وسبينوزا</a:t>
            </a:r>
            <a:r>
              <a:rPr lang="ar-EG" sz="2800" b="1" dirty="0"/>
              <a:t>، </a:t>
            </a:r>
            <a:r>
              <a:rPr lang="ar-EG" sz="2800" b="1" dirty="0" err="1"/>
              <a:t>وكانط</a:t>
            </a:r>
            <a:r>
              <a:rPr lang="ar-EG" sz="2800" b="1" dirty="0"/>
              <a:t>، </a:t>
            </a:r>
            <a:r>
              <a:rPr lang="ar-EG" sz="2800" b="1" dirty="0" err="1"/>
              <a:t>وليبنز</a:t>
            </a:r>
            <a:r>
              <a:rPr lang="ar-EG" sz="2800" b="1" dirty="0"/>
              <a:t>، ودافيد هيوم، وجون لوك، </a:t>
            </a:r>
            <a:r>
              <a:rPr lang="ar-EG" sz="2800" b="1" dirty="0" err="1"/>
              <a:t>واستيوارت</a:t>
            </a:r>
            <a:r>
              <a:rPr lang="ar-EG" sz="2800" b="1" dirty="0"/>
              <a:t> ميل وغيرهما، لتعنى بمحور الوجود الإنساني ومشكلة الحياة والموت </a:t>
            </a:r>
            <a:r>
              <a:rPr lang="ar-EG" sz="2800" b="1" dirty="0" err="1"/>
              <a:t>والحريةوالبيئة</a:t>
            </a:r>
            <a:r>
              <a:rPr lang="ar-EG" sz="2800" b="1" dirty="0"/>
              <a:t> والأخلاق في الفلسفة المعاصرة. تستند الميتافيزيقا إلى الفكر المجرد منذ القرن الخامس قبل الميلاد، والبحث عن العموميات، والشروط الكلية التي تنطبق على جميع الحالات، والبحث عن العلل </a:t>
            </a:r>
            <a:r>
              <a:rPr lang="ar-EG" sz="2800" b="1" dirty="0" err="1"/>
              <a:t>والمبادىء</a:t>
            </a:r>
            <a:r>
              <a:rPr lang="ar-EG" sz="2800" b="1" dirty="0"/>
              <a:t> الأولى للظواهر والأشياء، ومعالجة المشكلات العويصة التي تؤرق الإنسان، ولاسيما المشكلات المتعالية عن العقل والتجربة، ومناقشة حقائق </a:t>
            </a:r>
            <a:r>
              <a:rPr lang="ar-EG" sz="2800" b="1" dirty="0" err="1"/>
              <a:t>ماوراء</a:t>
            </a:r>
            <a:r>
              <a:rPr lang="ar-EG" sz="2800" b="1" dirty="0"/>
              <a:t> الطبيعة، وتجاوز العوالم الحسية والتجريبية والعقلية </a:t>
            </a:r>
            <a:r>
              <a:rPr lang="ar-EG" sz="2800" b="1" dirty="0" err="1"/>
              <a:t>بالتجريدفي</a:t>
            </a:r>
            <a:r>
              <a:rPr lang="ar-EG" sz="2800" b="1" dirty="0"/>
              <a:t> الخيال من جهة، والانسياق وراء السمو الفكري المتعالي من جهة أخرى.</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1548825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600" b="1" dirty="0"/>
              <a:t>موقف الفلاسفة من الميتافيزيقا</a:t>
            </a:r>
          </a:p>
          <a:p>
            <a:pPr algn="just"/>
            <a:r>
              <a:rPr lang="ar-EG" sz="2600" b="1" dirty="0"/>
              <a:t>يمكن الحديث عن موقفين أساسيين تجاه الميتافيزيقا، يمكن حصرهما فيما يلي:</a:t>
            </a:r>
          </a:p>
          <a:p>
            <a:pPr algn="just"/>
            <a:r>
              <a:rPr lang="ar-EG" sz="2600" b="1" dirty="0" smtClean="0"/>
              <a:t>موقف </a:t>
            </a:r>
            <a:r>
              <a:rPr lang="ar-EG" sz="2600" b="1" dirty="0"/>
              <a:t>يذهب إلى إمكان قيام الميتافيزيقا على أساس أن الإنسان حيوان ميتافيزيقي، </a:t>
            </a:r>
            <a:r>
              <a:rPr lang="ar-EG" sz="2600" b="1" dirty="0" err="1"/>
              <a:t>لايمكن</a:t>
            </a:r>
            <a:r>
              <a:rPr lang="ar-EG" sz="2600" b="1" dirty="0"/>
              <a:t> أن يعيش دون أن يتساءل عن التناقضات التي تلف </a:t>
            </a:r>
            <a:r>
              <a:rPr lang="ar-EG" sz="2600" b="1" dirty="0" err="1"/>
              <a:t>هذاالكون</a:t>
            </a:r>
            <a:r>
              <a:rPr lang="ar-EG" sz="2600" b="1" dirty="0"/>
              <a:t> الشاسع ، وهذا الوجود العام أو البشري أو الإنساني، أو يسأل عن أصله ومصيره، بطرح مجموعة من الإشكالات والأسئلة العويصة حول الله، </a:t>
            </a:r>
            <a:r>
              <a:rPr lang="ar-EG" sz="2600" b="1" dirty="0" err="1"/>
              <a:t>والعالم،والنفس</a:t>
            </a:r>
            <a:r>
              <a:rPr lang="ar-EG" sz="2600" b="1" dirty="0"/>
              <a:t>، والإرادة...، كما يبدو ذلك جليا عند أفلاطون، وأرسطو، </a:t>
            </a:r>
            <a:r>
              <a:rPr lang="ar-EG" sz="2600" b="1" dirty="0" err="1"/>
              <a:t>وديكارت،وسبينوزا</a:t>
            </a:r>
            <a:r>
              <a:rPr lang="ar-EG" sz="2600" b="1" dirty="0"/>
              <a:t>، </a:t>
            </a:r>
            <a:r>
              <a:rPr lang="ar-EG" sz="2600" b="1" dirty="0" err="1"/>
              <a:t>وليبنز</a:t>
            </a:r>
            <a:r>
              <a:rPr lang="ar-EG" sz="2600" b="1" dirty="0"/>
              <a:t>... ؛</a:t>
            </a:r>
          </a:p>
          <a:p>
            <a:pPr algn="just"/>
            <a:r>
              <a:rPr lang="ar-EG" sz="2600" b="1" dirty="0" smtClean="0"/>
              <a:t>موقف </a:t>
            </a:r>
            <a:r>
              <a:rPr lang="ar-EG" sz="2600" b="1" dirty="0"/>
              <a:t>معارض يقول باستحالة قيام الميتافيزيقا ؛ لأنها تتناقض مع </a:t>
            </a:r>
            <a:r>
              <a:rPr lang="ar-EG" sz="2600" b="1" dirty="0" err="1"/>
              <a:t>الفكرالعلمي</a:t>
            </a:r>
            <a:r>
              <a:rPr lang="ar-EG" sz="2600" b="1" dirty="0"/>
              <a:t> والوضعي من جهة أولى، وهي عقيمة وعديمة الفائدة، </a:t>
            </a:r>
            <a:r>
              <a:rPr lang="ar-EG" sz="2600" b="1" dirty="0" err="1"/>
              <a:t>ولاجدوى</a:t>
            </a:r>
            <a:r>
              <a:rPr lang="ar-EG" sz="2600" b="1" dirty="0"/>
              <a:t> من التعاطي معها من جهة ثانية. وقد ظلت المشكلات الميتافيزيقية كما هي دون أن تتغير إلى يومنا هذا. وبالتالي، لم تتقدم الميتافيزيقا إلى الأمام قيد </a:t>
            </a:r>
            <a:r>
              <a:rPr lang="ar-EG" sz="2600" b="1" dirty="0" smtClean="0"/>
              <a:t>أنملة</a:t>
            </a:r>
            <a:endParaRPr lang="ar-EG" sz="26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1548825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600" b="1" dirty="0"/>
              <a:t> من </a:t>
            </a:r>
            <a:r>
              <a:rPr lang="ar-EG" sz="3600" b="1" dirty="0" err="1"/>
              <a:t>جهةثالثة</a:t>
            </a:r>
            <a:r>
              <a:rPr lang="ar-EG" sz="3600" b="1" dirty="0"/>
              <a:t>، كما يبدو ذلك واضحا عند الوضعية، </a:t>
            </a:r>
            <a:r>
              <a:rPr lang="ar-EG" sz="3600" b="1" dirty="0" err="1"/>
              <a:t>والظاهراتية</a:t>
            </a:r>
            <a:r>
              <a:rPr lang="ar-EG" sz="3600" b="1" dirty="0"/>
              <a:t>، والمادية </a:t>
            </a:r>
            <a:r>
              <a:rPr lang="ar-EG" sz="3600" b="1" dirty="0" err="1"/>
              <a:t>الماركسيةعلى</a:t>
            </a:r>
            <a:r>
              <a:rPr lang="ar-EG" sz="3600" b="1" dirty="0"/>
              <a:t> سبيل التمثيل ليس إلا. وفي هذا، يقول وليم جيمس ) </a:t>
            </a:r>
            <a:r>
              <a:rPr lang="en-US" sz="3600" b="1" dirty="0" err="1"/>
              <a:t>W.James</a:t>
            </a:r>
            <a:r>
              <a:rPr lang="en-US" sz="3600" b="1" dirty="0"/>
              <a:t> )</a:t>
            </a:r>
            <a:r>
              <a:rPr lang="ar-EG" sz="3600" b="1" dirty="0"/>
              <a:t>إن" الفيلسوف الميتافيزيقي أشبه بالأعمى الذي يبحث في حجرة مظلمة، عن قطة سوداء، لاوجود لها... ويعني هذا أن الفلسفة الميتافيزيقية عديمة الجدوى، وهي بمثابة فكر عابث </a:t>
            </a:r>
            <a:r>
              <a:rPr lang="ar-EG" sz="3600" b="1" dirty="0" err="1"/>
              <a:t>لاقيمة</a:t>
            </a:r>
            <a:r>
              <a:rPr lang="ar-EG" sz="3600" b="1" dirty="0"/>
              <a:t> منه ، </a:t>
            </a:r>
            <a:r>
              <a:rPr lang="ar-EG" sz="3600" b="1" dirty="0" err="1"/>
              <a:t>ولاينفع</a:t>
            </a:r>
            <a:r>
              <a:rPr lang="ar-EG" sz="3600" b="1" dirty="0"/>
              <a:t> الإنسان في أي شيء.</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12</a:t>
            </a:fld>
            <a:endParaRPr lang="en-US">
              <a:solidFill>
                <a:srgbClr val="FFFFFF"/>
              </a:solidFill>
            </a:endParaRPr>
          </a:p>
        </p:txBody>
      </p:sp>
    </p:spTree>
    <p:extLst>
      <p:ext uri="{BB962C8B-B14F-4D97-AF65-F5344CB8AC3E}">
        <p14:creationId xmlns:p14="http://schemas.microsoft.com/office/powerpoint/2010/main" val="1548825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43375"/>
            <a:ext cx="9144000" cy="2714625"/>
          </a:xfrm>
          <a:solidFill>
            <a:srgbClr val="002060"/>
          </a:solidFill>
        </p:spPr>
        <p:txBody>
          <a:bodyPr>
            <a:normAutofit/>
          </a:bodyPr>
          <a:lstStyle/>
          <a:p>
            <a:pPr eaLnBrk="1" hangingPunct="1">
              <a:defRPr/>
            </a:pPr>
            <a:r>
              <a:rPr lang="ar-EG" b="1" dirty="0" smtClean="0">
                <a:solidFill>
                  <a:srgbClr val="FFFF00"/>
                </a:solidFill>
              </a:rPr>
              <a:t>اعداد</a:t>
            </a:r>
          </a:p>
          <a:p>
            <a:pPr eaLnBrk="1" hangingPunct="1">
              <a:defRPr/>
            </a:pPr>
            <a:r>
              <a:rPr lang="ar-EG" b="1" dirty="0" smtClean="0">
                <a:solidFill>
                  <a:srgbClr val="FFFF00"/>
                </a:solidFill>
              </a:rPr>
              <a:t>الأستاذ الدكتور</a:t>
            </a:r>
          </a:p>
          <a:p>
            <a:pPr eaLnBrk="1" hangingPunct="1">
              <a:defRPr/>
            </a:pPr>
            <a:r>
              <a:rPr lang="ar-EG" b="1" dirty="0" smtClean="0">
                <a:solidFill>
                  <a:srgbClr val="FFFF00"/>
                </a:solidFill>
              </a:rPr>
              <a:t>عبدالقادر البحراوي</a:t>
            </a:r>
          </a:p>
        </p:txBody>
      </p:sp>
      <p:pic>
        <p:nvPicPr>
          <p:cNvPr id="4099" name="Picture 2" descr="مراحل التخطيط الاستراتيج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572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928688" y="3124200"/>
            <a:ext cx="7429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ar-EG" sz="3600" b="1">
                <a:solidFill>
                  <a:srgbClr val="FF0000"/>
                </a:solidFill>
              </a:rPr>
              <a:t>الميتافيزيقا </a:t>
            </a:r>
            <a:r>
              <a:rPr lang="ar-EG" sz="3600" b="1" smtClean="0">
                <a:solidFill>
                  <a:srgbClr val="FF0000"/>
                </a:solidFill>
              </a:rPr>
              <a:t>(3)</a:t>
            </a:r>
            <a:endParaRPr lang="ar-EG" sz="3600" b="1" dirty="0" smtClean="0">
              <a:solidFill>
                <a:srgbClr val="FF0000"/>
              </a:solidFill>
            </a:endParaRPr>
          </a:p>
        </p:txBody>
      </p:sp>
    </p:spTree>
    <p:extLst>
      <p:ext uri="{BB962C8B-B14F-4D97-AF65-F5344CB8AC3E}">
        <p14:creationId xmlns:p14="http://schemas.microsoft.com/office/powerpoint/2010/main" val="34826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2362200"/>
          </a:xfrm>
        </p:spPr>
        <p:txBody>
          <a:bodyPr/>
          <a:lstStyle/>
          <a:p>
            <a:pPr>
              <a:spcAft>
                <a:spcPts val="0"/>
              </a:spcAft>
            </a:pPr>
            <a:r>
              <a:rPr lang="ar-SA" b="1" dirty="0" smtClean="0">
                <a:effectLst/>
                <a:latin typeface="Times New Roman"/>
                <a:ea typeface="Times New Roman"/>
              </a:rPr>
              <a:t> </a:t>
            </a:r>
            <a:endParaRPr lang="en-US" sz="2000" dirty="0" smtClean="0">
              <a:effectLst/>
              <a:latin typeface="Times New Roman"/>
              <a:ea typeface="Times New Roman"/>
            </a:endParaRPr>
          </a:p>
          <a:p>
            <a:pPr algn="ctr">
              <a:spcAft>
                <a:spcPts val="0"/>
              </a:spcAft>
            </a:pPr>
            <a:r>
              <a:rPr lang="ar-EG" sz="5400" b="1" dirty="0">
                <a:effectLst/>
                <a:latin typeface="Times New Roman"/>
                <a:ea typeface="Times New Roman"/>
              </a:rPr>
              <a:t>مباحث الميتافيزيقا</a:t>
            </a:r>
            <a:endParaRPr lang="ar-EG"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28120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a:t>إذا كانت الميتافيزيقا تدرس الوجود بما هو موجود، فإنها تنقسم إلى أربعة أقسام هي:</a:t>
            </a:r>
          </a:p>
          <a:p>
            <a:pPr algn="just"/>
            <a:r>
              <a:rPr lang="ar-EG" sz="3400" b="1" dirty="0"/>
              <a:t> الأنطولوجيا: لقد ظلت الأنطولوجيا، أو نظرية الوجود، قسما رئيسا ، ضمن الحقل الميتافيزيقي، طوال الفلسفة اليونانية والفلسفة في العصور الوسطى، سواء أكانت مسيحية أم إسلامية. ثم، ارتبطت بنظرية المعرفة في العصور الحديثة، واقترنت أيضا بالوجود الإنساني والبشري في الفلسفة المعاصرة، كما يتضح ذلك جليا عند الفلاسفة الوجوديين، أمثال: مارتن </a:t>
            </a:r>
            <a:r>
              <a:rPr lang="ar-EG" sz="3400" b="1" dirty="0" err="1"/>
              <a:t>هيدجر</a:t>
            </a:r>
            <a:r>
              <a:rPr lang="ar-EG" sz="3400" b="1" dirty="0"/>
              <a:t>) </a:t>
            </a:r>
            <a:r>
              <a:rPr lang="en-US" sz="3400" b="1" dirty="0"/>
              <a:t>Martin Heidegger () 1976 </a:t>
            </a:r>
            <a:r>
              <a:rPr lang="ar-EG" sz="3400" b="1" dirty="0"/>
              <a:t>م (1889- وسارتر) </a:t>
            </a:r>
            <a:r>
              <a:rPr lang="en-US" sz="3400" b="1" dirty="0"/>
              <a:t>Sartre () 1905-1980 </a:t>
            </a:r>
            <a:r>
              <a:rPr lang="ar-EG" sz="3400" b="1" dirty="0"/>
              <a:t>م(...</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 </a:t>
            </a:r>
            <a:r>
              <a:rPr lang="ar-EG" b="1" dirty="0" err="1"/>
              <a:t>الكوسمولوجيا</a:t>
            </a:r>
            <a:r>
              <a:rPr lang="ar-EG" b="1" dirty="0"/>
              <a:t>: ويسمى كذلك بعلم الكون. ويعنى هذا المبحث الميتافيزيقي بدراسة أصل الكون، وتبيان طبيعته، ودراسة مكوناته، ورصد زمانه ومكانه، وطبيعة الحياة والموت، وعلاقة الإنسان بهذا الكون، هل هي علاقة غائية أم علاقة صدفة </a:t>
            </a:r>
            <a:r>
              <a:rPr lang="ar-EG" b="1" dirty="0" err="1"/>
              <a:t>طبيعية؟علاوة</a:t>
            </a:r>
            <a:r>
              <a:rPr lang="ar-EG" b="1" dirty="0"/>
              <a:t> على ذلك، تدرس </a:t>
            </a:r>
            <a:r>
              <a:rPr lang="ar-EG" b="1" dirty="0" err="1"/>
              <a:t>الكوسمولوجيا</a:t>
            </a:r>
            <a:r>
              <a:rPr lang="ar-EG" b="1" dirty="0"/>
              <a:t> إشكال الوحدة والكثرة، وإشكال الثبات والتغير، وإشكال العوالم الممكنة ...</a:t>
            </a:r>
          </a:p>
          <a:p>
            <a:pPr algn="just"/>
            <a:r>
              <a:rPr lang="ar-EG" b="1" dirty="0"/>
              <a:t>السيكولوجيا العقلية: لقد ارتبطت الميتافيزيقا بالسيكولوجيا العقلية، بالتركيز على النفس أو الروح الإنسانية ، والتساؤل عن علاقة النفس بالجسد هل هي علاقة اتحاد أم انفصال؟ وهل النفس خالدة بموت الأجساد وفنائها؟ </a:t>
            </a:r>
            <a:r>
              <a:rPr lang="ar-EG" b="1" dirty="0" err="1"/>
              <a:t>وماطبيعة</a:t>
            </a:r>
            <a:r>
              <a:rPr lang="ar-EG" b="1" dirty="0"/>
              <a:t> النفس الإنسانية؟ هل هي بسيطة أم مركبة؟ وهل هي نفس واحدة أم </a:t>
            </a:r>
            <a:r>
              <a:rPr lang="ar-EG" b="1" dirty="0" err="1"/>
              <a:t>عدةأنفس</a:t>
            </a:r>
            <a:r>
              <a:rPr lang="ar-EG" b="1" dirty="0"/>
              <a:t>؟ وما الفرق بين النفس والروح؟</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1548825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اللاهوت الطبيعي: هو الذي يدرس موضوع الألوهية، وصفات الله، </a:t>
            </a:r>
            <a:r>
              <a:rPr lang="ar-EG" sz="2800" b="1" dirty="0" err="1"/>
              <a:t>وطبيعةالذات</a:t>
            </a:r>
            <a:r>
              <a:rPr lang="ar-EG" sz="2800" b="1" dirty="0"/>
              <a:t> الربانية. وتنقسم الميتافيزيقا اللاهوتية إلى ثلاثة مذاهب أساسية هي:</a:t>
            </a:r>
          </a:p>
          <a:p>
            <a:pPr algn="just"/>
            <a:r>
              <a:rPr lang="ar-EG" sz="2800" b="1" dirty="0"/>
              <a:t>أ مذهب التأليه أو </a:t>
            </a:r>
            <a:r>
              <a:rPr lang="ar-EG" sz="2800" b="1" dirty="0" err="1"/>
              <a:t>المؤلهة</a:t>
            </a:r>
            <a:r>
              <a:rPr lang="ar-EG" sz="2800" b="1" dirty="0"/>
              <a:t>: يؤمن أصحابه بإله واحد كما عند أصحاب مذهب التوحيد. وهناك من قالوا بتعدد الآلهة كالمشركين الملحدين، أو قالوا بمذهب</a:t>
            </a:r>
          </a:p>
          <a:p>
            <a:pPr algn="just"/>
            <a:r>
              <a:rPr lang="ar-EG" sz="2800" b="1" dirty="0"/>
              <a:t>الثنائية، كما فعلت الزرادشتية التي آمنت بإله النور وإله الظلمة، أو آمنت بإله الخير وإله الشر. وهناك من قالوا بوحدة الوجود على أساس أن الله والعالم حقيقة واحدة ، أو قالوا </a:t>
            </a:r>
            <a:r>
              <a:rPr lang="ar-EG" sz="2800" b="1" dirty="0" err="1"/>
              <a:t>بالحلولية.أي</a:t>
            </a:r>
            <a:r>
              <a:rPr lang="ar-EG" sz="2800" b="1" dirty="0"/>
              <a:t>: حلول اللاهوت )الله( في الناسوت )الإنسان(.ومن هنا، فالفلاسفة المسلمون كانوا من أنصار التوحيد، والفلاسفة اليونان كانوا من أنصار التعدد الوثني، </a:t>
            </a:r>
            <a:r>
              <a:rPr lang="ar-EG" sz="2800" b="1" dirty="0" err="1"/>
              <a:t>وسبينوزا</a:t>
            </a:r>
            <a:r>
              <a:rPr lang="ar-EG" sz="2800" b="1" dirty="0"/>
              <a:t> ) </a:t>
            </a:r>
            <a:r>
              <a:rPr lang="en-US" sz="2800" b="1" dirty="0"/>
              <a:t>Spinoza ( </a:t>
            </a:r>
            <a:r>
              <a:rPr lang="ar-EG" sz="2800" b="1" dirty="0"/>
              <a:t>كان من أصحاب وحدة الوجود، والفلاسفة المسيحيون كانوا من أصحاب </a:t>
            </a:r>
            <a:r>
              <a:rPr lang="ar-EG" sz="2800" b="1" dirty="0" err="1"/>
              <a:t>الحلولية</a:t>
            </a:r>
            <a:r>
              <a:rPr lang="ar-EG" sz="2800" b="1" dirty="0"/>
              <a:t>؛.</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1548825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600" b="1" dirty="0"/>
              <a:t>ب مذهب الطبيعيين الإلهيين: هؤلاء يؤمنون بوجود إله </a:t>
            </a:r>
            <a:r>
              <a:rPr lang="ar-EG" sz="2600" b="1" dirty="0" err="1"/>
              <a:t>واحد.بيد</a:t>
            </a:r>
            <a:r>
              <a:rPr lang="ar-EG" sz="2600" b="1" dirty="0"/>
              <a:t> أنهم -ينكرون جميع الوساطات بين الله والعباد، كالوحي والرسل والأنبياء والكتب المقدسة، ويعتبرون العقل الفطري، بنوره الطبيعي، السبيل الوحيد </a:t>
            </a:r>
            <a:r>
              <a:rPr lang="ar-EG" sz="2600" b="1" dirty="0" err="1"/>
              <a:t>لمعرفةحقيقة</a:t>
            </a:r>
            <a:r>
              <a:rPr lang="ar-EG" sz="2600" b="1" dirty="0"/>
              <a:t> الله، ومن ممثلي هذا الاعتقاد: فولتير (</a:t>
            </a:r>
            <a:r>
              <a:rPr lang="en-US" sz="2600" b="1" dirty="0"/>
              <a:t>Voltaire) ، </a:t>
            </a:r>
            <a:r>
              <a:rPr lang="ar-EG" sz="2600" b="1" dirty="0"/>
              <a:t>وروسو (</a:t>
            </a:r>
            <a:r>
              <a:rPr lang="en-US" sz="2600" b="1" dirty="0"/>
              <a:t>Rousseau) ، </a:t>
            </a:r>
            <a:r>
              <a:rPr lang="ar-EG" sz="2600" b="1" dirty="0"/>
              <a:t>ولوك (</a:t>
            </a:r>
            <a:r>
              <a:rPr lang="en-US" sz="2600" b="1" dirty="0"/>
              <a:t>Locke) ، </a:t>
            </a:r>
            <a:r>
              <a:rPr lang="ar-EG" sz="2600" b="1" dirty="0"/>
              <a:t>ونيوتن (</a:t>
            </a:r>
            <a:r>
              <a:rPr lang="en-US" sz="2600" b="1" dirty="0"/>
              <a:t>Newton) ...</a:t>
            </a:r>
          </a:p>
          <a:p>
            <a:pPr algn="just"/>
            <a:r>
              <a:rPr lang="ar-EG" sz="2600" b="1" dirty="0"/>
              <a:t>ج مذهب الإلحاد: ينكر أصحاب هذا المذهب الألوهية بمختلف صورها، -ويسميهم الغزالي بالدهريين أو الزنادقة. ومن الفلاسفة الملحدين: كارل ماركس (</a:t>
            </a:r>
            <a:r>
              <a:rPr lang="en-US" sz="2600" b="1" dirty="0"/>
              <a:t>Marx) ، </a:t>
            </a:r>
            <a:r>
              <a:rPr lang="ar-EG" sz="2600" b="1" dirty="0"/>
              <a:t>وسارتر (</a:t>
            </a:r>
            <a:r>
              <a:rPr lang="en-US" sz="2600" b="1" dirty="0"/>
              <a:t>Sartre) ، </a:t>
            </a:r>
            <a:r>
              <a:rPr lang="ar-EG" sz="2600" b="1" dirty="0" err="1"/>
              <a:t>ونيتشه</a:t>
            </a:r>
            <a:r>
              <a:rPr lang="ar-EG" sz="2600" b="1" dirty="0"/>
              <a:t> (</a:t>
            </a:r>
            <a:r>
              <a:rPr lang="en-US" sz="2600" b="1" dirty="0"/>
              <a:t>Nietzsche) ،</a:t>
            </a:r>
            <a:r>
              <a:rPr lang="ar-EG" sz="2600" b="1" dirty="0" err="1"/>
              <a:t>وهيدجر</a:t>
            </a:r>
            <a:r>
              <a:rPr lang="ar-EG" sz="2600" b="1" dirty="0"/>
              <a:t> (</a:t>
            </a:r>
            <a:r>
              <a:rPr lang="en-US" sz="2600" b="1" dirty="0"/>
              <a:t>Heidegger) ، </a:t>
            </a:r>
            <a:r>
              <a:rPr lang="ar-EG" sz="2600" b="1" dirty="0"/>
              <a:t>إلخ.</a:t>
            </a:r>
          </a:p>
          <a:p>
            <a:pPr algn="just"/>
            <a:r>
              <a:rPr lang="ar-EG" sz="2600" b="1" dirty="0"/>
              <a:t>بيد أن هناك طائفة لم تطلق حكما معينا، سواء أكان ذلك بالإيجاب أم </a:t>
            </a:r>
            <a:r>
              <a:rPr lang="ar-EG" sz="2600" b="1" dirty="0" err="1"/>
              <a:t>بالسلب،وتسمى</a:t>
            </a:r>
            <a:r>
              <a:rPr lang="ar-EG" sz="2600" b="1" dirty="0"/>
              <a:t> بالطائفة </a:t>
            </a:r>
            <a:r>
              <a:rPr lang="ar-EG" sz="2600" b="1" dirty="0" err="1"/>
              <a:t>اللاأدرية</a:t>
            </a:r>
            <a:r>
              <a:rPr lang="ar-EG" sz="2600" b="1" dirty="0"/>
              <a:t>، </a:t>
            </a:r>
            <a:r>
              <a:rPr lang="ar-EG" sz="2600" b="1" dirty="0" err="1"/>
              <a:t>ولايقولون</a:t>
            </a:r>
            <a:r>
              <a:rPr lang="ar-EG" sz="2600" b="1" dirty="0"/>
              <a:t> بأن الله موجود أو غير موجود، ويكتفون بالقول:" لا أدري". ومن ممثلي هذه الطائفة هنري </a:t>
            </a:r>
            <a:r>
              <a:rPr lang="ar-EG" sz="2600" b="1" dirty="0" err="1"/>
              <a:t>هكسلي</a:t>
            </a:r>
            <a:r>
              <a:rPr lang="ar-EG" sz="2600" b="1" dirty="0"/>
              <a:t>) </a:t>
            </a:r>
            <a:r>
              <a:rPr lang="en-US" sz="2600" b="1" dirty="0" err="1"/>
              <a:t>T.H.Huxley</a:t>
            </a:r>
            <a:r>
              <a:rPr lang="en-US" sz="2600" b="1" dirty="0"/>
              <a:t> ) </a:t>
            </a:r>
            <a:r>
              <a:rPr lang="ar-EG" sz="2600" b="1" dirty="0"/>
              <a:t>م( </a:t>
            </a:r>
            <a:r>
              <a:rPr lang="ar-EG" sz="2600" b="1" dirty="0" err="1"/>
              <a:t>وبرتراند</a:t>
            </a:r>
            <a:r>
              <a:rPr lang="ar-EG" sz="2600" b="1" dirty="0"/>
              <a:t> راسل ) </a:t>
            </a:r>
            <a:r>
              <a:rPr lang="en-US" sz="2600" b="1" dirty="0" err="1"/>
              <a:t>B.Russel</a:t>
            </a:r>
            <a:r>
              <a:rPr lang="en-US" sz="2600" b="1" dirty="0"/>
              <a:t>  </a:t>
            </a:r>
          </a:p>
          <a:p>
            <a:pPr algn="just"/>
            <a:r>
              <a:rPr lang="ar-EG" sz="2600" b="1" dirty="0"/>
              <a:t>ومن هنا، فالميتافيزيقا الدينية تدرس كذلك صفات الله، وتبحث في التجربة الدينية، وتناقش الشر الميتافيزيقي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1548825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err="1"/>
              <a:t>ولايعني</a:t>
            </a:r>
            <a:r>
              <a:rPr lang="ar-EG" sz="3400" b="1" dirty="0"/>
              <a:t> هذا أن الفكر الميتافيزيقي قد اقتصر على الفكر اليوناني أو </a:t>
            </a:r>
            <a:r>
              <a:rPr lang="ar-EG" sz="3400" b="1" dirty="0" err="1"/>
              <a:t>الفكرالغربي</a:t>
            </a:r>
            <a:r>
              <a:rPr lang="ar-EG" sz="3400" b="1" dirty="0"/>
              <a:t> فحسب، بل وجد هذا النمط من التفكير عند الإنسان منذ أن خلق على هذه البسيطة؛ لأنه </a:t>
            </a:r>
            <a:r>
              <a:rPr lang="ar-EG" sz="3400" b="1" dirty="0" err="1"/>
              <a:t>مافتىء</a:t>
            </a:r>
            <a:r>
              <a:rPr lang="ar-EG" sz="3400" b="1" dirty="0"/>
              <a:t> يطرح أسئلة وجودية وميتافيزيقية وأسطورية، أدت به إلى أن يخوض في اللاهوت والميتافيزيقا والفلسفة. وثمة حضارات قديمة عرفت الميتافيزيقا، بشكل من الأشكال، مثل: الحضارة الهندية، </a:t>
            </a:r>
            <a:r>
              <a:rPr lang="ar-EG" sz="3400" b="1" dirty="0" err="1"/>
              <a:t>والحضارةالصينية</a:t>
            </a:r>
            <a:r>
              <a:rPr lang="ar-EG" sz="3400" b="1" dirty="0"/>
              <a:t>، والحضارة الفرعونية المصرية، وغيرها من الحضارات الإنسانية القديمة. وهذا إن دل على شيء، فإنما يدل على أن الإنسان، في طبيعته وجوهره، حيوان ميتافيزيقي بامتياز، </a:t>
            </a:r>
            <a:r>
              <a:rPr lang="ar-EG" sz="3400" b="1" dirty="0" err="1"/>
              <a:t>لايمكن</a:t>
            </a:r>
            <a:r>
              <a:rPr lang="ar-EG" sz="3400" b="1" dirty="0"/>
              <a:t> أن يعيش دون أن يطرح </a:t>
            </a:r>
            <a:r>
              <a:rPr lang="ar-EG" sz="3400" b="1" dirty="0" err="1"/>
              <a:t>أسئلةإشكالية</a:t>
            </a:r>
            <a:r>
              <a:rPr lang="ar-EG" sz="3400" b="1" dirty="0"/>
              <a:t> مدهشة تهم وجوده، وحريته، ومصيره</a:t>
            </a:r>
            <a:r>
              <a:rPr lang="ar-EG" sz="3400" b="1" dirty="0" smtClean="0"/>
              <a:t>...</a:t>
            </a:r>
            <a:endParaRPr lang="ar-EG" sz="34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1548825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a:t>مشكلات الميتافيزيقا </a:t>
            </a:r>
            <a:r>
              <a:rPr lang="ar-EG" sz="3400" b="1" dirty="0" smtClean="0"/>
              <a:t>وموضوعاتها</a:t>
            </a:r>
          </a:p>
          <a:p>
            <a:pPr algn="just"/>
            <a:r>
              <a:rPr lang="ar-EG" sz="2800" b="1" dirty="0"/>
              <a:t>تتناول الميتافيزيقا مجموعة من المشكلات الماورائية أو المتعالية عن الطبيعة ،مثل: مشكلة الله أو مشكلة الألوهية، ومشكلة النفس الإنسانية، ومشكلة </a:t>
            </a:r>
            <a:r>
              <a:rPr lang="ar-EG" sz="2800" b="1" dirty="0" err="1"/>
              <a:t>العلةالأولى</a:t>
            </a:r>
            <a:r>
              <a:rPr lang="ar-EG" sz="2800" b="1" dirty="0"/>
              <a:t> أو المبدأ الأول أو السبب الأول، ومشكلة الوجود </a:t>
            </a:r>
            <a:r>
              <a:rPr lang="ar-EG" sz="2800" b="1" dirty="0" err="1"/>
              <a:t>بماهو</a:t>
            </a:r>
            <a:r>
              <a:rPr lang="ar-EG" sz="2800" b="1" dirty="0"/>
              <a:t> </a:t>
            </a:r>
            <a:r>
              <a:rPr lang="ar-EG" sz="2800" b="1" dirty="0" err="1"/>
              <a:t>موجود،ومشكلة</a:t>
            </a:r>
            <a:r>
              <a:rPr lang="ar-EG" sz="2800" b="1" dirty="0"/>
              <a:t> الجواهر، ومشكلة الماهية، ومشكلة وجود العالم، ومشكلة </a:t>
            </a:r>
            <a:r>
              <a:rPr lang="ar-EG" sz="2800" b="1" dirty="0" err="1"/>
              <a:t>الخلود،ومشكلة</a:t>
            </a:r>
            <a:r>
              <a:rPr lang="ar-EG" sz="2800" b="1" dirty="0"/>
              <a:t> الحرية، ومشكلات صفات الله، ومشكلة الروح، ومشكلة </a:t>
            </a:r>
            <a:r>
              <a:rPr lang="ar-EG" sz="2800" b="1" dirty="0" err="1"/>
              <a:t>الوجود،ومشكلة</a:t>
            </a:r>
            <a:r>
              <a:rPr lang="ar-EG" sz="2800" b="1" dirty="0"/>
              <a:t> المعرفة، ومشكلة القيم والأخلاق، ومشكلة الوجود الإنساني </a:t>
            </a:r>
            <a:r>
              <a:rPr lang="ar-EG" sz="2800" b="1" dirty="0" err="1"/>
              <a:t>الفعلي،ومشكلة</a:t>
            </a:r>
            <a:r>
              <a:rPr lang="ar-EG" sz="2800" b="1" dirty="0"/>
              <a:t> الحياة، ومشكلة الإنسان، ومشكلة الموت، ومشكلة الحرية، </a:t>
            </a:r>
            <a:r>
              <a:rPr lang="ar-EG" sz="2800" b="1" dirty="0" err="1"/>
              <a:t>ومشكلةالزمان</a:t>
            </a:r>
            <a:r>
              <a:rPr lang="ar-EG" sz="2800" b="1" dirty="0"/>
              <a:t> والمكان، ومشكلة الظاهر والحقيقة، ومشكلة الثبات والتغير، </a:t>
            </a:r>
            <a:r>
              <a:rPr lang="ar-EG" sz="2800" b="1" dirty="0" err="1"/>
              <a:t>ومشكلةالوحدة</a:t>
            </a:r>
            <a:r>
              <a:rPr lang="ar-EG" sz="2800" b="1" dirty="0"/>
              <a:t> والكثرة، ومشكلة الوجود والعدم، ومشكلة الموت والحياة، </a:t>
            </a:r>
            <a:r>
              <a:rPr lang="ar-EG" sz="2800" b="1" dirty="0" err="1"/>
              <a:t>ومشكلةالجواهر</a:t>
            </a:r>
            <a:r>
              <a:rPr lang="ar-EG" sz="2800" b="1" dirty="0"/>
              <a:t> والأعراض، ومشكلة الحرية والضرورة</a:t>
            </a:r>
            <a:r>
              <a:rPr lang="ar-EG" sz="2800" b="1" dirty="0" smtClean="0"/>
              <a:t>...</a:t>
            </a: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1548825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1118</Words>
  <Application>Microsoft Office PowerPoint</Application>
  <PresentationFormat>On-screen Show (4:3)</PresentationFormat>
  <Paragraphs>49</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Digital Dots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محسن عابد</cp:lastModifiedBy>
  <cp:revision>10</cp:revision>
  <dcterms:created xsi:type="dcterms:W3CDTF">2006-08-16T00:00:00Z</dcterms:created>
  <dcterms:modified xsi:type="dcterms:W3CDTF">2020-12-30T12:57:13Z</dcterms:modified>
</cp:coreProperties>
</file>