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35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4922C5-1391-4121-A295-05952A8C710D}" type="datetimeFigureOut">
              <a:rPr lang="en-US" smtClean="0"/>
              <a:t>12/30/2020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F877BA-075B-4C19-BF9D-4604336FA99C}" type="slidenum">
              <a:rPr lang="en-US" smtClean="0"/>
              <a:t>‹#›</a:t>
            </a:fld>
            <a:endParaRPr lang="en-US"/>
          </a:p>
        </p:txBody>
      </p:sp>
    </p:spTree>
    <p:extLst>
      <p:ext uri="{BB962C8B-B14F-4D97-AF65-F5344CB8AC3E}">
        <p14:creationId xmlns:p14="http://schemas.microsoft.com/office/powerpoint/2010/main" val="2497406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1</a:t>
            </a:fld>
            <a:endParaRPr lang="en-US"/>
          </a:p>
        </p:txBody>
      </p:sp>
    </p:spTree>
    <p:extLst>
      <p:ext uri="{BB962C8B-B14F-4D97-AF65-F5344CB8AC3E}">
        <p14:creationId xmlns:p14="http://schemas.microsoft.com/office/powerpoint/2010/main" val="3757547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10</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11</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12</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2</a:t>
            </a:fld>
            <a:endParaRPr lang="en-US"/>
          </a:p>
        </p:txBody>
      </p:sp>
    </p:spTree>
    <p:extLst>
      <p:ext uri="{BB962C8B-B14F-4D97-AF65-F5344CB8AC3E}">
        <p14:creationId xmlns:p14="http://schemas.microsoft.com/office/powerpoint/2010/main" val="2768921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3</a:t>
            </a:fld>
            <a:endParaRPr lang="en-US"/>
          </a:p>
        </p:txBody>
      </p:sp>
    </p:spTree>
    <p:extLst>
      <p:ext uri="{BB962C8B-B14F-4D97-AF65-F5344CB8AC3E}">
        <p14:creationId xmlns:p14="http://schemas.microsoft.com/office/powerpoint/2010/main" val="1032146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4</a:t>
            </a:fld>
            <a:endParaRPr lang="en-US"/>
          </a:p>
        </p:txBody>
      </p:sp>
    </p:spTree>
    <p:extLst>
      <p:ext uri="{BB962C8B-B14F-4D97-AF65-F5344CB8AC3E}">
        <p14:creationId xmlns:p14="http://schemas.microsoft.com/office/powerpoint/2010/main" val="37945030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5</a:t>
            </a:fld>
            <a:endParaRPr lang="en-US"/>
          </a:p>
        </p:txBody>
      </p:sp>
    </p:spTree>
    <p:extLst>
      <p:ext uri="{BB962C8B-B14F-4D97-AF65-F5344CB8AC3E}">
        <p14:creationId xmlns:p14="http://schemas.microsoft.com/office/powerpoint/2010/main" val="1824224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6</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7</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8</a:t>
            </a:fld>
            <a:endParaRPr lang="en-US"/>
          </a:p>
        </p:txBody>
      </p:sp>
    </p:spTree>
    <p:extLst>
      <p:ext uri="{BB962C8B-B14F-4D97-AF65-F5344CB8AC3E}">
        <p14:creationId xmlns:p14="http://schemas.microsoft.com/office/powerpoint/2010/main" val="2003417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877BA-075B-4C19-BF9D-4604336FA99C}" type="slidenum">
              <a:rPr lang="en-US" smtClean="0"/>
              <a:t>9</a:t>
            </a:fld>
            <a:endParaRPr lang="en-US"/>
          </a:p>
        </p:txBody>
      </p:sp>
    </p:spTree>
    <p:extLst>
      <p:ext uri="{BB962C8B-B14F-4D97-AF65-F5344CB8AC3E}">
        <p14:creationId xmlns:p14="http://schemas.microsoft.com/office/powerpoint/2010/main" val="2003417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chemeClr val="bg1">
                <a:gamma/>
                <a:shade val="48627"/>
                <a:invGamma/>
              </a:schemeClr>
            </a:gs>
          </a:gsLst>
          <a:lin ang="2700000" scaled="1"/>
        </a:gra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498475" y="1311275"/>
            <a:ext cx="10429875" cy="5908675"/>
            <a:chOff x="-313" y="824"/>
            <a:chExt cx="6570" cy="3722"/>
          </a:xfrm>
        </p:grpSpPr>
        <p:sp>
          <p:nvSpPr>
            <p:cNvPr id="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8"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9"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0"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1"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3"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6"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9" name="Rectangle 17"/>
            <p:cNvSpPr>
              <a:spLocks noChangeArrowheads="1"/>
            </p:cNvSpPr>
            <p:nvPr userDrawn="1"/>
          </p:nvSpPr>
          <p:spPr bwMode="hidden">
            <a:xfrm rot="18603245" flipV="1">
              <a:off x="4054" y="3503"/>
              <a:ext cx="2079"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fontAlgn="base">
                <a:spcBef>
                  <a:spcPct val="0"/>
                </a:spcBef>
                <a:spcAft>
                  <a:spcPct val="0"/>
                </a:spcAft>
                <a:defRPr/>
              </a:pPr>
              <a:endParaRPr lang="en-US">
                <a:solidFill>
                  <a:srgbClr val="FFFFFF"/>
                </a:solidFill>
              </a:endParaRPr>
            </a:p>
          </p:txBody>
        </p:sp>
        <p:sp>
          <p:nvSpPr>
            <p:cNvPr id="20" name="Rectangle 18"/>
            <p:cNvSpPr>
              <a:spLocks noChangeArrowheads="1"/>
            </p:cNvSpPr>
            <p:nvPr userDrawn="1"/>
          </p:nvSpPr>
          <p:spPr bwMode="hidden">
            <a:xfrm rot="39991575" flipH="1" flipV="1">
              <a:off x="5370" y="4167"/>
              <a:ext cx="501"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fontAlgn="base">
                <a:spcBef>
                  <a:spcPct val="0"/>
                </a:spcBef>
                <a:spcAft>
                  <a:spcPct val="0"/>
                </a:spcAft>
                <a:defRPr/>
              </a:pPr>
              <a:endParaRPr lang="en-US">
                <a:solidFill>
                  <a:srgbClr val="FFFFFF"/>
                </a:solidFill>
              </a:endParaRPr>
            </a:p>
          </p:txBody>
        </p:sp>
        <p:sp>
          <p:nvSpPr>
            <p:cNvPr id="2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2"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3"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4"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2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3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3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3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3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3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3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3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3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3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39"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3"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2"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4"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5"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5"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7"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0"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2"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5"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8"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9"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0"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3"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4"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6"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2"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5"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6"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7"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9"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1"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3"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8"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9"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3"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2"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5"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6"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4"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6"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1"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2"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4"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7"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8"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2"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4"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6"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1"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1"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6"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7"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8"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9"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0"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1"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2"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3"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4"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7"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8"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9"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0"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1"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2"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3"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4"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5"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9"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grpSp>
      <p:sp>
        <p:nvSpPr>
          <p:cNvPr id="21722"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pPr lvl="0"/>
            <a:r>
              <a:rPr lang="ar-SA" noProof="0" smtClean="0"/>
              <a:t>انقر لتحرير نمط العنوان الرئيسي</a:t>
            </a:r>
          </a:p>
        </p:txBody>
      </p:sp>
      <p:sp>
        <p:nvSpPr>
          <p:cNvPr id="21723"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ar-SA" noProof="0" smtClean="0"/>
              <a:t>انقر لتحرير نمط العنوان الثانوي الرئيسي</a:t>
            </a:r>
          </a:p>
        </p:txBody>
      </p:sp>
      <p:sp>
        <p:nvSpPr>
          <p:cNvPr id="220" name="Rectangle 220"/>
          <p:cNvSpPr>
            <a:spLocks noGrp="1" noChangeArrowheads="1"/>
          </p:cNvSpPr>
          <p:nvPr>
            <p:ph type="dt" sz="quarter" idx="10"/>
          </p:nvPr>
        </p:nvSpPr>
        <p:spPr/>
        <p:txBody>
          <a:bodyPr/>
          <a:lstStyle>
            <a:lvl1pPr>
              <a:defRPr/>
            </a:lvl1pPr>
          </a:lstStyle>
          <a:p>
            <a:pPr>
              <a:defRPr/>
            </a:pPr>
            <a:endParaRPr lang="en-US">
              <a:solidFill>
                <a:srgbClr val="FFFFFF"/>
              </a:solidFill>
            </a:endParaRPr>
          </a:p>
        </p:txBody>
      </p:sp>
      <p:sp>
        <p:nvSpPr>
          <p:cNvPr id="221" name="Rectangle 221"/>
          <p:cNvSpPr>
            <a:spLocks noGrp="1" noChangeArrowheads="1"/>
          </p:cNvSpPr>
          <p:nvPr>
            <p:ph type="ftr" sz="quarter" idx="11"/>
          </p:nvPr>
        </p:nvSpPr>
        <p:spPr>
          <a:xfrm>
            <a:off x="3124200" y="6248400"/>
            <a:ext cx="2895600" cy="457200"/>
          </a:xfrm>
        </p:spPr>
        <p:txBody>
          <a:bodyPr/>
          <a:lstStyle>
            <a:lvl1pPr>
              <a:defRPr/>
            </a:lvl1pPr>
          </a:lstStyle>
          <a:p>
            <a:pPr>
              <a:defRPr/>
            </a:pPr>
            <a:endParaRPr lang="en-US">
              <a:solidFill>
                <a:srgbClr val="FFFFFF"/>
              </a:solidFill>
            </a:endParaRPr>
          </a:p>
        </p:txBody>
      </p:sp>
      <p:sp>
        <p:nvSpPr>
          <p:cNvPr id="222" name="Rectangle 222"/>
          <p:cNvSpPr>
            <a:spLocks noGrp="1" noChangeArrowheads="1"/>
          </p:cNvSpPr>
          <p:nvPr>
            <p:ph type="sldNum" sz="quarter" idx="12"/>
          </p:nvPr>
        </p:nvSpPr>
        <p:spPr/>
        <p:txBody>
          <a:bodyPr/>
          <a:lstStyle>
            <a:lvl1pPr>
              <a:defRPr/>
            </a:lvl1pPr>
          </a:lstStyle>
          <a:p>
            <a:pPr>
              <a:defRPr/>
            </a:pPr>
            <a:fld id="{86E5E8D6-A30F-4948-86BE-B5F90E4FDAEF}"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7858581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218"/>
          <p:cNvSpPr>
            <a:spLocks noGrp="1" noChangeArrowheads="1"/>
          </p:cNvSpPr>
          <p:nvPr>
            <p:ph type="sldNum" sz="quarter" idx="10"/>
          </p:nvPr>
        </p:nvSpPr>
        <p:spPr>
          <a:ln/>
        </p:spPr>
        <p:txBody>
          <a:bodyPr/>
          <a:lstStyle>
            <a:lvl1pPr>
              <a:defRPr/>
            </a:lvl1pPr>
          </a:lstStyle>
          <a:p>
            <a:pPr>
              <a:defRPr/>
            </a:pPr>
            <a:fld id="{28191580-9530-475E-B7DE-F2FE6980730A}" type="slidenum">
              <a:rPr lang="ar-SA">
                <a:solidFill>
                  <a:srgbClr val="FFFFFF"/>
                </a:solidFill>
              </a:rPr>
              <a:pPr>
                <a:defRPr/>
              </a:pPr>
              <a:t>‹#›</a:t>
            </a:fld>
            <a:endParaRPr lang="en-US">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3616764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18"/>
          <p:cNvSpPr>
            <a:spLocks noGrp="1" noChangeArrowheads="1"/>
          </p:cNvSpPr>
          <p:nvPr>
            <p:ph type="sldNum" sz="quarter" idx="10"/>
          </p:nvPr>
        </p:nvSpPr>
        <p:spPr>
          <a:ln/>
        </p:spPr>
        <p:txBody>
          <a:bodyPr/>
          <a:lstStyle>
            <a:lvl1pPr>
              <a:defRPr/>
            </a:lvl1pPr>
          </a:lstStyle>
          <a:p>
            <a:pPr>
              <a:defRPr/>
            </a:pPr>
            <a:fld id="{6A1BF04F-4FA9-4E43-9879-01325A0EFE41}" type="slidenum">
              <a:rPr lang="ar-SA">
                <a:solidFill>
                  <a:srgbClr val="FFFFFF"/>
                </a:solidFill>
              </a:rPr>
              <a:pPr>
                <a:defRPr/>
              </a:pPr>
              <a:t>‹#›</a:t>
            </a:fld>
            <a:endParaRPr lang="en-US">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1842729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Rectangle 218"/>
          <p:cNvSpPr>
            <a:spLocks noGrp="1" noChangeArrowheads="1"/>
          </p:cNvSpPr>
          <p:nvPr>
            <p:ph type="sldNum" sz="quarter" idx="10"/>
          </p:nvPr>
        </p:nvSpPr>
        <p:spPr>
          <a:ln/>
        </p:spPr>
        <p:txBody>
          <a:bodyPr/>
          <a:lstStyle>
            <a:lvl1pPr>
              <a:defRPr/>
            </a:lvl1pPr>
          </a:lstStyle>
          <a:p>
            <a:pPr>
              <a:defRPr/>
            </a:pPr>
            <a:fld id="{6752A25E-F4C4-4A95-B879-5C912EE74B88}" type="slidenum">
              <a:rPr lang="ar-SA">
                <a:solidFill>
                  <a:srgbClr val="FFFFFF"/>
                </a:solidFill>
              </a:rPr>
              <a:pPr>
                <a:defRPr/>
              </a:pPr>
              <a:t>‹#›</a:t>
            </a:fld>
            <a:endParaRPr lang="en-US">
              <a:solidFill>
                <a:srgbClr val="FFFFFF"/>
              </a:solidFill>
            </a:endParaRPr>
          </a:p>
        </p:txBody>
      </p:sp>
      <p:sp>
        <p:nvSpPr>
          <p:cNvPr id="6"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1903696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Rectangle 218"/>
          <p:cNvSpPr>
            <a:spLocks noGrp="1" noChangeArrowheads="1"/>
          </p:cNvSpPr>
          <p:nvPr>
            <p:ph type="sldNum" sz="quarter" idx="10"/>
          </p:nvPr>
        </p:nvSpPr>
        <p:spPr>
          <a:ln/>
        </p:spPr>
        <p:txBody>
          <a:bodyPr/>
          <a:lstStyle>
            <a:lvl1pPr>
              <a:defRPr/>
            </a:lvl1pPr>
          </a:lstStyle>
          <a:p>
            <a:pPr>
              <a:defRPr/>
            </a:pPr>
            <a:fld id="{316AB0EE-FFFD-4E2C-9B5B-738FA8D13E86}" type="slidenum">
              <a:rPr lang="ar-SA">
                <a:solidFill>
                  <a:srgbClr val="FFFFFF"/>
                </a:solidFill>
              </a:rPr>
              <a:pPr>
                <a:defRPr/>
              </a:pPr>
              <a:t>‹#›</a:t>
            </a:fld>
            <a:endParaRPr lang="en-US">
              <a:solidFill>
                <a:srgbClr val="FFFFFF"/>
              </a:solidFill>
            </a:endParaRPr>
          </a:p>
        </p:txBody>
      </p:sp>
      <p:sp>
        <p:nvSpPr>
          <p:cNvPr id="8"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9"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6610772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Rectangle 218"/>
          <p:cNvSpPr>
            <a:spLocks noGrp="1" noChangeArrowheads="1"/>
          </p:cNvSpPr>
          <p:nvPr>
            <p:ph type="sldNum" sz="quarter" idx="10"/>
          </p:nvPr>
        </p:nvSpPr>
        <p:spPr>
          <a:ln/>
        </p:spPr>
        <p:txBody>
          <a:bodyPr/>
          <a:lstStyle>
            <a:lvl1pPr>
              <a:defRPr/>
            </a:lvl1pPr>
          </a:lstStyle>
          <a:p>
            <a:pPr>
              <a:defRPr/>
            </a:pPr>
            <a:fld id="{992EAFA0-7B17-43EB-826D-7B4C7E275B2B}" type="slidenum">
              <a:rPr lang="ar-SA">
                <a:solidFill>
                  <a:srgbClr val="FFFFFF"/>
                </a:solidFill>
              </a:rPr>
              <a:pPr>
                <a:defRPr/>
              </a:pPr>
              <a:t>‹#›</a:t>
            </a:fld>
            <a:endParaRPr lang="en-US">
              <a:solidFill>
                <a:srgbClr val="FFFFFF"/>
              </a:solidFill>
            </a:endParaRPr>
          </a:p>
        </p:txBody>
      </p:sp>
      <p:sp>
        <p:nvSpPr>
          <p:cNvPr id="4"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5"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5179267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18"/>
          <p:cNvSpPr>
            <a:spLocks noGrp="1" noChangeArrowheads="1"/>
          </p:cNvSpPr>
          <p:nvPr>
            <p:ph type="sldNum" sz="quarter" idx="10"/>
          </p:nvPr>
        </p:nvSpPr>
        <p:spPr>
          <a:ln/>
        </p:spPr>
        <p:txBody>
          <a:bodyPr/>
          <a:lstStyle>
            <a:lvl1pPr>
              <a:defRPr/>
            </a:lvl1pPr>
          </a:lstStyle>
          <a:p>
            <a:pPr>
              <a:defRPr/>
            </a:pPr>
            <a:fld id="{76C45396-44CB-448E-9B7C-80AFB18F9590}" type="slidenum">
              <a:rPr lang="ar-SA">
                <a:solidFill>
                  <a:srgbClr val="FFFFFF"/>
                </a:solidFill>
              </a:rPr>
              <a:pPr>
                <a:defRPr/>
              </a:pPr>
              <a:t>‹#›</a:t>
            </a:fld>
            <a:endParaRPr lang="en-US">
              <a:solidFill>
                <a:srgbClr val="FFFFFF"/>
              </a:solidFill>
            </a:endParaRPr>
          </a:p>
        </p:txBody>
      </p:sp>
      <p:sp>
        <p:nvSpPr>
          <p:cNvPr id="3"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4"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7326694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18"/>
          <p:cNvSpPr>
            <a:spLocks noGrp="1" noChangeArrowheads="1"/>
          </p:cNvSpPr>
          <p:nvPr>
            <p:ph type="sldNum" sz="quarter" idx="10"/>
          </p:nvPr>
        </p:nvSpPr>
        <p:spPr>
          <a:ln/>
        </p:spPr>
        <p:txBody>
          <a:bodyPr/>
          <a:lstStyle>
            <a:lvl1pPr>
              <a:defRPr/>
            </a:lvl1pPr>
          </a:lstStyle>
          <a:p>
            <a:pPr>
              <a:defRPr/>
            </a:pPr>
            <a:fld id="{FA3EF9B8-0F48-40D8-9D34-9A4B845A744C}" type="slidenum">
              <a:rPr lang="ar-SA">
                <a:solidFill>
                  <a:srgbClr val="FFFFFF"/>
                </a:solidFill>
              </a:rPr>
              <a:pPr>
                <a:defRPr/>
              </a:pPr>
              <a:t>‹#›</a:t>
            </a:fld>
            <a:endParaRPr lang="en-US">
              <a:solidFill>
                <a:srgbClr val="FFFFFF"/>
              </a:solidFill>
            </a:endParaRPr>
          </a:p>
        </p:txBody>
      </p:sp>
      <p:sp>
        <p:nvSpPr>
          <p:cNvPr id="6"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4231752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E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18"/>
          <p:cNvSpPr>
            <a:spLocks noGrp="1" noChangeArrowheads="1"/>
          </p:cNvSpPr>
          <p:nvPr>
            <p:ph type="sldNum" sz="quarter" idx="10"/>
          </p:nvPr>
        </p:nvSpPr>
        <p:spPr>
          <a:ln/>
        </p:spPr>
        <p:txBody>
          <a:bodyPr/>
          <a:lstStyle>
            <a:lvl1pPr>
              <a:defRPr/>
            </a:lvl1pPr>
          </a:lstStyle>
          <a:p>
            <a:pPr>
              <a:defRPr/>
            </a:pPr>
            <a:fld id="{797D5C09-BFDF-4833-84AC-D45AD3E5B1C1}" type="slidenum">
              <a:rPr lang="ar-SA">
                <a:solidFill>
                  <a:srgbClr val="FFFFFF"/>
                </a:solidFill>
              </a:rPr>
              <a:pPr>
                <a:defRPr/>
              </a:pPr>
              <a:t>‹#›</a:t>
            </a:fld>
            <a:endParaRPr lang="en-US">
              <a:solidFill>
                <a:srgbClr val="FFFFFF"/>
              </a:solidFill>
            </a:endParaRPr>
          </a:p>
        </p:txBody>
      </p:sp>
      <p:sp>
        <p:nvSpPr>
          <p:cNvPr id="6"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2817613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218"/>
          <p:cNvSpPr>
            <a:spLocks noGrp="1" noChangeArrowheads="1"/>
          </p:cNvSpPr>
          <p:nvPr>
            <p:ph type="sldNum" sz="quarter" idx="10"/>
          </p:nvPr>
        </p:nvSpPr>
        <p:spPr>
          <a:ln/>
        </p:spPr>
        <p:txBody>
          <a:bodyPr/>
          <a:lstStyle>
            <a:lvl1pPr>
              <a:defRPr/>
            </a:lvl1pPr>
          </a:lstStyle>
          <a:p>
            <a:pPr>
              <a:defRPr/>
            </a:pPr>
            <a:fld id="{7752AFDB-368B-451E-A8F3-DF6B34AE301E}" type="slidenum">
              <a:rPr lang="ar-SA">
                <a:solidFill>
                  <a:srgbClr val="FFFFFF"/>
                </a:solidFill>
              </a:rPr>
              <a:pPr>
                <a:defRPr/>
              </a:pPr>
              <a:t>‹#›</a:t>
            </a:fld>
            <a:endParaRPr lang="en-US">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9727942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9462"/>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9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218"/>
          <p:cNvSpPr>
            <a:spLocks noGrp="1" noChangeArrowheads="1"/>
          </p:cNvSpPr>
          <p:nvPr>
            <p:ph type="sldNum" sz="quarter" idx="10"/>
          </p:nvPr>
        </p:nvSpPr>
        <p:spPr>
          <a:ln/>
        </p:spPr>
        <p:txBody>
          <a:bodyPr/>
          <a:lstStyle>
            <a:lvl1pPr>
              <a:defRPr/>
            </a:lvl1pPr>
          </a:lstStyle>
          <a:p>
            <a:pPr>
              <a:defRPr/>
            </a:pPr>
            <a:fld id="{062D479E-FBBD-4B45-AFA4-97645AF0844F}" type="slidenum">
              <a:rPr lang="ar-SA">
                <a:solidFill>
                  <a:srgbClr val="FFFFFF"/>
                </a:solidFill>
              </a:rPr>
              <a:pPr>
                <a:defRPr/>
              </a:pPr>
              <a:t>‹#›</a:t>
            </a:fld>
            <a:endParaRPr lang="en-US">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4534816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EG"/>
          </a:p>
        </p:txBody>
      </p:sp>
      <p:sp>
        <p:nvSpPr>
          <p:cNvPr id="3" name="SmartArt Placeholder 2"/>
          <p:cNvSpPr>
            <a:spLocks noGrp="1"/>
          </p:cNvSpPr>
          <p:nvPr>
            <p:ph type="dgm" idx="1"/>
          </p:nvPr>
        </p:nvSpPr>
        <p:spPr>
          <a:xfrm>
            <a:off x="457200" y="1600200"/>
            <a:ext cx="8229600" cy="4533900"/>
          </a:xfrm>
        </p:spPr>
        <p:txBody>
          <a:bodyPr/>
          <a:lstStyle/>
          <a:p>
            <a:pPr lvl="0"/>
            <a:endParaRPr lang="ar-EG" noProof="0" smtClean="0"/>
          </a:p>
        </p:txBody>
      </p:sp>
      <p:sp>
        <p:nvSpPr>
          <p:cNvPr id="4" name="Rectangle 218"/>
          <p:cNvSpPr>
            <a:spLocks noGrp="1" noChangeArrowheads="1"/>
          </p:cNvSpPr>
          <p:nvPr>
            <p:ph type="sldNum" sz="quarter" idx="10"/>
          </p:nvPr>
        </p:nvSpPr>
        <p:spPr>
          <a:ln/>
        </p:spPr>
        <p:txBody>
          <a:bodyPr/>
          <a:lstStyle>
            <a:lvl1pPr>
              <a:defRPr/>
            </a:lvl1pPr>
          </a:lstStyle>
          <a:p>
            <a:pPr>
              <a:defRPr/>
            </a:pPr>
            <a:fld id="{FCAE5288-FCC2-4806-B86F-61EAECFFAA1A}" type="slidenum">
              <a:rPr lang="ar-SA">
                <a:solidFill>
                  <a:srgbClr val="FFFFFF"/>
                </a:solidFill>
              </a:rPr>
              <a:pPr>
                <a:defRPr/>
              </a:pPr>
              <a:t>‹#›</a:t>
            </a:fld>
            <a:endParaRPr lang="en-US">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227302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496888" y="1308100"/>
            <a:ext cx="10429876" cy="5908675"/>
            <a:chOff x="-313" y="824"/>
            <a:chExt cx="6570" cy="3722"/>
          </a:xfrm>
        </p:grpSpPr>
        <p:sp>
          <p:nvSpPr>
            <p:cNvPr id="20483"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4"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5"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6"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7"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8"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9"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0"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1"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2"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3"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4"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5"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6"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7" name="Rectangle 17"/>
            <p:cNvSpPr>
              <a:spLocks noChangeArrowheads="1"/>
            </p:cNvSpPr>
            <p:nvPr userDrawn="1"/>
          </p:nvSpPr>
          <p:spPr bwMode="hidden">
            <a:xfrm rot="18603245" flipV="1">
              <a:off x="4053" y="3503"/>
              <a:ext cx="2079"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8"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9"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0"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1"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2"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3"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4"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5"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6"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7"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8"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9"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0"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1"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2"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3"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4"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5"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16"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17"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18"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19"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0"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1"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2"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3"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4"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5"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6"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7"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8"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9"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0"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1"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2"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3"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4"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5"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6"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7"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8"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9"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0"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1"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2"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3"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4"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5"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6"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7"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8"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9"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0"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1"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2"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3"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4"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5"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6"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7"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8"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9"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0"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1"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2"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3"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4"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5"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6"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7"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8"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9"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0"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1"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2"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3"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4"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5"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6"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7"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8"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9"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0"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1"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2"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3"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4"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5"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6"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7"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8"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9"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0"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1"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2"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3"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4"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5"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6"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7"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8"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9"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0"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1"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2"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3"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4"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5"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6"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7"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8"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9"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0"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1"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2"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3"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4"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5"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6"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7"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8"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9"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0"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1"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2"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3"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4"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5"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6"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7"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8"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9"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0"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1"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2"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3"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4"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5"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6"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7"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8"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9"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0"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1"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2"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3"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4"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5"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6"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7"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8"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9"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0"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1"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2"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3"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4"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5"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6"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7"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8"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9"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0"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1"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2"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3"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4"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5"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6"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7"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8"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9"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0"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1"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2"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3"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4"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5"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6"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7"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8"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9"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0"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1"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2"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3"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4"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5"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6"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7"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8"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9"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0"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1"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2"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3"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4"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5"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6"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7"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grpSp>
      <p:sp>
        <p:nvSpPr>
          <p:cNvPr id="20698" name="Rectangle 218"/>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0">
              <a:defRPr sz="1200">
                <a:effectLst>
                  <a:outerShdw blurRad="38100" dist="38100" dir="2700000" algn="tl">
                    <a:srgbClr val="000000"/>
                  </a:outerShdw>
                </a:effectLst>
              </a:defRPr>
            </a:lvl1pPr>
          </a:lstStyle>
          <a:p>
            <a:pPr algn="r" fontAlgn="base">
              <a:spcBef>
                <a:spcPct val="0"/>
              </a:spcBef>
              <a:spcAft>
                <a:spcPct val="0"/>
              </a:spcAft>
              <a:defRPr/>
            </a:pPr>
            <a:fld id="{4442366B-77F5-4DB6-A230-60CE9F3F3CDF}" type="slidenum">
              <a:rPr lang="ar-SA">
                <a:solidFill>
                  <a:srgbClr val="FFFFFF"/>
                </a:solidFill>
              </a:rPr>
              <a:pPr algn="r" fontAlgn="base">
                <a:spcBef>
                  <a:spcPct val="0"/>
                </a:spcBef>
                <a:spcAft>
                  <a:spcPct val="0"/>
                </a:spcAft>
                <a:defRPr/>
              </a:pPr>
              <a:t>‹#›</a:t>
            </a:fld>
            <a:endParaRPr lang="en-US">
              <a:solidFill>
                <a:srgbClr val="FFFFFF"/>
              </a:solidFill>
            </a:endParaRPr>
          </a:p>
        </p:txBody>
      </p:sp>
      <p:sp>
        <p:nvSpPr>
          <p:cNvPr id="20699" name="Rectangle 219"/>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a:defRPr sz="120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20700" name="Rectangle 220"/>
          <p:cNvSpPr>
            <a:spLocks noGrp="1" noChangeArrowheads="1"/>
          </p:cNvSpPr>
          <p:nvPr>
            <p:ph type="ftr" sz="quarter" idx="3"/>
          </p:nvPr>
        </p:nvSpPr>
        <p:spPr bwMode="auto">
          <a:xfrm>
            <a:off x="31242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a:defRPr sz="120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20701" name="Rectangle 221"/>
          <p:cNvSpPr>
            <a:spLocks noGrp="1" noChangeArrowheads="1"/>
          </p:cNvSpPr>
          <p:nvPr>
            <p:ph type="body" idx="1"/>
          </p:nvPr>
        </p:nvSpPr>
        <p:spPr bwMode="auto">
          <a:xfrm>
            <a:off x="457200" y="1600200"/>
            <a:ext cx="8229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20702" name="Rectangle 22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Tree>
    <p:extLst>
      <p:ext uri="{BB962C8B-B14F-4D97-AF65-F5344CB8AC3E}">
        <p14:creationId xmlns:p14="http://schemas.microsoft.com/office/powerpoint/2010/main" val="3905678776"/>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hlink"/>
        </a:buClr>
        <a:buFont typeface="Wingdings" pitchFamily="2" charset="2"/>
        <a:buBlip>
          <a:blip r:embed="rId14"/>
        </a:buBlip>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hlink"/>
        </a:buClr>
        <a:buFont typeface="Wingdings" pitchFamily="2" charset="2"/>
        <a:buBlip>
          <a:blip r:embed="rId14"/>
        </a:buBlip>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EG"/>
          </a:p>
        </p:txBody>
      </p:sp>
      <p:sp>
        <p:nvSpPr>
          <p:cNvPr id="3" name="Subtitle 2"/>
          <p:cNvSpPr>
            <a:spLocks noGrp="1"/>
          </p:cNvSpPr>
          <p:nvPr>
            <p:ph type="subTitle" idx="1"/>
          </p:nvPr>
        </p:nvSpPr>
        <p:spPr/>
        <p:txBody>
          <a:bodyPr/>
          <a:lstStyle/>
          <a:p>
            <a:endParaRPr lang="ar-EG"/>
          </a:p>
        </p:txBody>
      </p:sp>
      <p:pic>
        <p:nvPicPr>
          <p:cNvPr id="1026" name="Picture 2" descr="C:\Users\user\Desktop\PHOTO-2020-03-18-00-55-1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0"/>
            <a:ext cx="10625138"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1086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2800" b="1" dirty="0"/>
              <a:t>•	الميتافيزيقا اللغوية: تقترن الميتافيزيقا اللغوية بلودفيج </a:t>
            </a:r>
            <a:r>
              <a:rPr lang="ar-EG" sz="2800" b="1" dirty="0" err="1"/>
              <a:t>فتجنشتاين</a:t>
            </a:r>
            <a:r>
              <a:rPr lang="ar-EG" sz="2800" b="1" dirty="0"/>
              <a:t>) </a:t>
            </a:r>
            <a:r>
              <a:rPr lang="en-US" sz="2800" b="1" dirty="0"/>
              <a:t>Wittgenstein Ludwig Josef Johann (، </a:t>
            </a:r>
            <a:r>
              <a:rPr lang="ar-EG" sz="2800" b="1" dirty="0"/>
              <a:t>وهو من رواد الوضعية المنطقية، بدراسة علاقة اللغة بالعالم الخارجي، على أساس أن </a:t>
            </a:r>
            <a:r>
              <a:rPr lang="ar-EG" sz="2800" b="1" dirty="0" err="1"/>
              <a:t>اللغةوالعالم</a:t>
            </a:r>
            <a:r>
              <a:rPr lang="ar-EG" sz="2800" b="1" dirty="0"/>
              <a:t> الخارجي متطابقان على مستوى القضايا المنطقية، وأن بين أجزاء القضايا وأجزاء الواقع علاقة واحد بواحد. وقد وجد </a:t>
            </a:r>
            <a:r>
              <a:rPr lang="ar-EG" sz="2800" b="1" dirty="0" err="1"/>
              <a:t>فيتجنشتاين</a:t>
            </a:r>
            <a:r>
              <a:rPr lang="ar-EG" sz="2800" b="1" dirty="0"/>
              <a:t> عجزا في تبيان العلاقة الموجودة بين اللغة والعالم الخارجي، واكتفى بالإشارة إلى تلك العلاقة، دون الخوض فيها علميا أو منطقيا؛ وهذا ما جعله يسقط في الميتافيزيقا اللغوية 11 . وفي هذا السياق، يقول </a:t>
            </a:r>
            <a:r>
              <a:rPr lang="ar-EG" sz="2800" b="1" dirty="0" err="1"/>
              <a:t>فتجنشتاين</a:t>
            </a:r>
            <a:r>
              <a:rPr lang="ar-EG" sz="2800" b="1" dirty="0"/>
              <a:t>:" معظم ما كتب من قضايا وما سئل من أسئلة عن الموضوعات الفلسفية ، ليس باطلا </a:t>
            </a:r>
            <a:r>
              <a:rPr lang="ar-EG" sz="2800" b="1" dirty="0" err="1"/>
              <a:t>فحسب،بل</a:t>
            </a:r>
            <a:r>
              <a:rPr lang="ar-EG" sz="2800" b="1" dirty="0"/>
              <a:t> خاليا من المعنى؛</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10</a:t>
            </a:fld>
            <a:endParaRPr lang="en-US">
              <a:solidFill>
                <a:srgbClr val="FFFFFF"/>
              </a:solidFill>
            </a:endParaRPr>
          </a:p>
        </p:txBody>
      </p:sp>
    </p:spTree>
    <p:extLst>
      <p:ext uri="{BB962C8B-B14F-4D97-AF65-F5344CB8AC3E}">
        <p14:creationId xmlns:p14="http://schemas.microsoft.com/office/powerpoint/2010/main" val="16838154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endParaRPr lang="ar-EG" sz="2800" b="1" dirty="0"/>
          </a:p>
          <a:p>
            <a:pPr algn="just"/>
            <a:r>
              <a:rPr lang="ar-EG" sz="2800" b="1" dirty="0"/>
              <a:t>•	الميتافيزيقا الشعرية: تتحقق هذه الميتافيزيقا عندما يتحول الشعر إلى متخيل فلسفي عميق ومجرد، يحوي صورا وأخيلة ميتافيزيقية خارجة عن نطق العقل والحس. وهنا، يمكن لنا الحديث عن الشعراء الميتافيزيقيين </a:t>
            </a:r>
            <a:r>
              <a:rPr lang="en-US" sz="2800" b="1" dirty="0"/>
              <a:t>The ) metaphysical poets ( </a:t>
            </a:r>
            <a:r>
              <a:rPr lang="ar-EG" sz="2800" b="1" dirty="0"/>
              <a:t>الذين ظهروا في بريطانيا في القرن السابع </a:t>
            </a:r>
            <a:r>
              <a:rPr lang="ar-EG" sz="2800" b="1" dirty="0" err="1"/>
              <a:t>عشرالميلادي</a:t>
            </a:r>
            <a:r>
              <a:rPr lang="ar-EG" sz="2800" b="1" dirty="0"/>
              <a:t>، وقد اهتموا بالقضايا الميتافيزيقية وأسئلتها الشائكة. ويتميز أسلوب هؤلاء الشعراء الميتافيزيقيين بحدة الذكاء، وعمق التصوير، والجدال العميق، والأخيلة الميتافيزيقية، واستعمال صيغ غير مألوفة من التشابيه والاستعارات، والإيغال في الترميز والتجريد والإيحاء، والإكثار من الانزياح الفلسفي ، كما يبدو ذلك جليا عند أندرو مارفل، و جون دن، وغيرهم...</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11</a:t>
            </a:fld>
            <a:endParaRPr lang="en-US">
              <a:solidFill>
                <a:srgbClr val="FFFFFF"/>
              </a:solidFill>
            </a:endParaRPr>
          </a:p>
        </p:txBody>
      </p:sp>
    </p:spTree>
    <p:extLst>
      <p:ext uri="{BB962C8B-B14F-4D97-AF65-F5344CB8AC3E}">
        <p14:creationId xmlns:p14="http://schemas.microsoft.com/office/powerpoint/2010/main" val="16838154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2800" b="1" dirty="0"/>
              <a:t>•	الميتافيزيقا التطبيقية: هي تلك </a:t>
            </a:r>
            <a:r>
              <a:rPr lang="ar-EG" sz="2800" b="1" dirty="0" err="1"/>
              <a:t>الميتالفيزيقا</a:t>
            </a:r>
            <a:r>
              <a:rPr lang="ar-EG" sz="2800" b="1" dirty="0"/>
              <a:t> الروحانية التي تتقابل مع الميتافيزيقا النظرية العامة </a:t>
            </a:r>
            <a:r>
              <a:rPr lang="ar-EG" sz="2800" b="1" dirty="0" err="1"/>
              <a:t>المجردة.ومن</a:t>
            </a:r>
            <a:r>
              <a:rPr lang="ar-EG" sz="2800" b="1" dirty="0"/>
              <a:t> هنا، تنصب هذه الميتافيزيقا على لفنون ، والأخلاق العملية، واللاشعور النفسي، والأحلام، والسحر، والشعوذة، والغيبيات، </a:t>
            </a:r>
            <a:r>
              <a:rPr lang="ar-EG" sz="2800" b="1" dirty="0" err="1"/>
              <a:t>والتصوف،والطب</a:t>
            </a:r>
            <a:r>
              <a:rPr lang="ar-EG" sz="2800" b="1" dirty="0"/>
              <a:t> الروحاني، والرياضة الروحانية كاليوغا...ومن هنا، تعنى هذه الميتافيزيقا باستكشاف الوجود الذاتي الداخلي في علاقة </a:t>
            </a:r>
            <a:r>
              <a:rPr lang="ar-EG" sz="2800" b="1" dirty="0" err="1"/>
              <a:t>بماهو</a:t>
            </a:r>
            <a:r>
              <a:rPr lang="ar-EG" sz="2800" b="1" dirty="0"/>
              <a:t> علوي وإلهي وغيبي. ويعني هذا توظيف الميتافيزيقا الروحانية في </a:t>
            </a:r>
            <a:r>
              <a:rPr lang="ar-EG" sz="2800" b="1" dirty="0" err="1"/>
              <a:t>شفاءجروح</a:t>
            </a:r>
            <a:r>
              <a:rPr lang="ar-EG" sz="2800" b="1" dirty="0"/>
              <a:t> الإنسان المختلفة، ومعالجة معاناته المادية، والنفسية، والاجتماعية، والأخلاقية</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12</a:t>
            </a:fld>
            <a:endParaRPr lang="en-US">
              <a:solidFill>
                <a:srgbClr val="FFFFFF"/>
              </a:solidFill>
            </a:endParaRPr>
          </a:p>
        </p:txBody>
      </p:sp>
    </p:spTree>
    <p:extLst>
      <p:ext uri="{BB962C8B-B14F-4D97-AF65-F5344CB8AC3E}">
        <p14:creationId xmlns:p14="http://schemas.microsoft.com/office/powerpoint/2010/main" val="1683815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143375"/>
            <a:ext cx="9144000" cy="2714625"/>
          </a:xfrm>
          <a:solidFill>
            <a:srgbClr val="002060"/>
          </a:solidFill>
        </p:spPr>
        <p:txBody>
          <a:bodyPr>
            <a:normAutofit/>
          </a:bodyPr>
          <a:lstStyle/>
          <a:p>
            <a:pPr eaLnBrk="1" hangingPunct="1">
              <a:defRPr/>
            </a:pPr>
            <a:r>
              <a:rPr lang="ar-EG" b="1" dirty="0" smtClean="0">
                <a:solidFill>
                  <a:srgbClr val="FFFF00"/>
                </a:solidFill>
              </a:rPr>
              <a:t>اعداد</a:t>
            </a:r>
          </a:p>
          <a:p>
            <a:pPr eaLnBrk="1" hangingPunct="1">
              <a:defRPr/>
            </a:pPr>
            <a:r>
              <a:rPr lang="ar-EG" b="1" dirty="0" smtClean="0">
                <a:solidFill>
                  <a:srgbClr val="FFFF00"/>
                </a:solidFill>
              </a:rPr>
              <a:t>الأستاذ الدكتور</a:t>
            </a:r>
          </a:p>
          <a:p>
            <a:pPr eaLnBrk="1" hangingPunct="1">
              <a:defRPr/>
            </a:pPr>
            <a:r>
              <a:rPr lang="ar-EG" b="1" dirty="0" smtClean="0">
                <a:solidFill>
                  <a:srgbClr val="FFFF00"/>
                </a:solidFill>
              </a:rPr>
              <a:t>عبدالقادر البحراوي</a:t>
            </a:r>
          </a:p>
        </p:txBody>
      </p:sp>
      <p:pic>
        <p:nvPicPr>
          <p:cNvPr id="4099" name="Picture 2" descr="مراحل التخطيط الاستراتيجي"/>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457200"/>
            <a:ext cx="48006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4"/>
          <p:cNvSpPr>
            <a:spLocks noChangeArrowheads="1"/>
          </p:cNvSpPr>
          <p:nvPr/>
        </p:nvSpPr>
        <p:spPr bwMode="auto">
          <a:xfrm>
            <a:off x="928688" y="3124200"/>
            <a:ext cx="74295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1" fontAlgn="base">
              <a:spcBef>
                <a:spcPct val="0"/>
              </a:spcBef>
              <a:spcAft>
                <a:spcPct val="0"/>
              </a:spcAft>
            </a:pPr>
            <a:r>
              <a:rPr lang="ar-EG" sz="3600" b="1">
                <a:solidFill>
                  <a:srgbClr val="FF0000"/>
                </a:solidFill>
              </a:rPr>
              <a:t>الميتافيزيقا </a:t>
            </a:r>
            <a:r>
              <a:rPr lang="ar-EG" sz="3600" b="1" smtClean="0">
                <a:solidFill>
                  <a:srgbClr val="FF0000"/>
                </a:solidFill>
              </a:rPr>
              <a:t>(2)</a:t>
            </a:r>
            <a:endParaRPr lang="ar-EG" sz="3600" b="1" dirty="0" smtClean="0">
              <a:solidFill>
                <a:srgbClr val="FF0000"/>
              </a:solidFill>
            </a:endParaRPr>
          </a:p>
        </p:txBody>
      </p:sp>
    </p:spTree>
    <p:extLst>
      <p:ext uri="{BB962C8B-B14F-4D97-AF65-F5344CB8AC3E}">
        <p14:creationId xmlns:p14="http://schemas.microsoft.com/office/powerpoint/2010/main" val="34826019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43200"/>
            <a:ext cx="8229600" cy="2362200"/>
          </a:xfrm>
        </p:spPr>
        <p:txBody>
          <a:bodyPr/>
          <a:lstStyle/>
          <a:p>
            <a:pPr>
              <a:spcAft>
                <a:spcPts val="0"/>
              </a:spcAft>
            </a:pPr>
            <a:r>
              <a:rPr lang="ar-SA" b="1" dirty="0">
                <a:effectLst/>
                <a:latin typeface="Times New Roman"/>
                <a:ea typeface="Times New Roman"/>
              </a:rPr>
              <a:t> </a:t>
            </a:r>
            <a:endParaRPr lang="en-US" sz="2000" dirty="0">
              <a:effectLst/>
              <a:latin typeface="Times New Roman"/>
              <a:ea typeface="Times New Roman"/>
            </a:endParaRPr>
          </a:p>
          <a:p>
            <a:pPr algn="ctr">
              <a:spcAft>
                <a:spcPts val="0"/>
              </a:spcAft>
            </a:pPr>
            <a:r>
              <a:rPr lang="ar-EG" sz="5400" b="1" dirty="0">
                <a:effectLst/>
                <a:latin typeface="Times New Roman"/>
                <a:ea typeface="Times New Roman"/>
              </a:rPr>
              <a:t>انواع الميتافيزيقا</a:t>
            </a:r>
            <a:endParaRPr lang="ar-EG"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3</a:t>
            </a:fld>
            <a:endParaRPr lang="en-US">
              <a:solidFill>
                <a:srgbClr val="FFFFFF"/>
              </a:solidFill>
            </a:endParaRPr>
          </a:p>
        </p:txBody>
      </p:sp>
    </p:spTree>
    <p:extLst>
      <p:ext uri="{BB962C8B-B14F-4D97-AF65-F5344CB8AC3E}">
        <p14:creationId xmlns:p14="http://schemas.microsoft.com/office/powerpoint/2010/main" val="2281209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609600"/>
            <a:ext cx="9067800" cy="5638800"/>
          </a:xfrm>
        </p:spPr>
        <p:txBody>
          <a:bodyPr/>
          <a:lstStyle/>
          <a:p>
            <a:pPr algn="just"/>
            <a:r>
              <a:rPr lang="ar-EG" sz="2800" b="1" dirty="0"/>
              <a:t>يمكن تقسيم الميتافيزيقا إلى اتجاهات وأنواع متعددة حسب مواضيعها وفلاسفتها على النحو التالي:</a:t>
            </a:r>
          </a:p>
          <a:p>
            <a:pPr algn="just"/>
            <a:r>
              <a:rPr lang="ar-EG" sz="2800" b="1" dirty="0"/>
              <a:t>•	 الميتافيزيقا التقليدية: تهتم </a:t>
            </a:r>
            <a:r>
              <a:rPr lang="ar-EG" sz="2800" b="1" dirty="0" err="1"/>
              <a:t>الميتافزيقا</a:t>
            </a:r>
            <a:r>
              <a:rPr lang="ar-EG" sz="2800" b="1" dirty="0"/>
              <a:t> التقليدية بالبحث عن </a:t>
            </a:r>
            <a:r>
              <a:rPr lang="ar-EG" sz="2800" b="1" dirty="0" err="1"/>
              <a:t>المبادىء</a:t>
            </a:r>
            <a:r>
              <a:rPr lang="ar-EG" sz="2800" b="1" dirty="0"/>
              <a:t> الأولى للكون والوجود، واستكشاف العلل الأرخية التي تتحكم في هذا الكون، والبحث عن الحقائق </a:t>
            </a:r>
            <a:r>
              <a:rPr lang="ar-EG" sz="2800" b="1" dirty="0" err="1"/>
              <a:t>القصوى،والانسياق</a:t>
            </a:r>
            <a:r>
              <a:rPr lang="ar-EG" sz="2800" b="1" dirty="0"/>
              <a:t> وراء الوجود المطلق، واستجلاء العلل البعيدة، بممارسة التأمل العقلاني، وتوظيف المنهج الحدسي الصوفي، والاستعانة بالحجج والأدلة العقلية. وتعد ميتافيزيقا أرسطو خير من يمثل هذا النوع ، بتوقفه عند الفلسفة الأولى، و انشغاله بالحكمة، وعنايته بالإلهيات المجردة والنظرية ، بالتوقف عند طبيعة الله أو المبدأ الأول. ومن هنا، يعرف أرسطو الميتافيزيقا بأنها دراسة الوجود بما هو </a:t>
            </a:r>
            <a:r>
              <a:rPr lang="ar-EG" sz="2800" b="1" dirty="0" err="1"/>
              <a:t>موجود.ويعني</a:t>
            </a:r>
            <a:r>
              <a:rPr lang="ar-EG" sz="2800" b="1" dirty="0"/>
              <a:t> هذا أن الميتافيزيقا لها طابع أنطولوجي محض. ومن جهة أخرى، يرى أن الميتافيزيقا هي دراسة الفروض الأصلية </a:t>
            </a:r>
            <a:r>
              <a:rPr lang="ar-EG" sz="2800" b="1" dirty="0" err="1"/>
              <a:t>والمبادىء</a:t>
            </a:r>
            <a:r>
              <a:rPr lang="ar-EG" sz="2800" b="1" dirty="0"/>
              <a:t> الأولى التي يقوم عليها العلم.</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4</a:t>
            </a:fld>
            <a:endParaRPr lang="en-US">
              <a:solidFill>
                <a:srgbClr val="FFFFFF"/>
              </a:solidFill>
            </a:endParaRPr>
          </a:p>
        </p:txBody>
      </p:sp>
    </p:spTree>
    <p:extLst>
      <p:ext uri="{BB962C8B-B14F-4D97-AF65-F5344CB8AC3E}">
        <p14:creationId xmlns:p14="http://schemas.microsoft.com/office/powerpoint/2010/main" val="2221867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248400"/>
          </a:xfrm>
        </p:spPr>
        <p:txBody>
          <a:bodyPr/>
          <a:lstStyle/>
          <a:p>
            <a:pPr algn="just"/>
            <a:r>
              <a:rPr lang="ar-EG" sz="2700" b="1" dirty="0"/>
              <a:t>الميتافيزيقا النقدية: ترتبط الميتافيزيقا النقدية بالفيلسوف الألماني </a:t>
            </a:r>
            <a:r>
              <a:rPr lang="ar-EG" sz="2700" b="1" dirty="0" err="1"/>
              <a:t>كانط</a:t>
            </a:r>
            <a:r>
              <a:rPr lang="ar-EG" sz="2700" b="1" dirty="0"/>
              <a:t> الذي قدم خطابا متعاليا ونقديا للفلسفة بصفة عامة، والميتافيزيقا بصفة خاصة، ولاسيما في كتابه)نقد العقل الخالص( 9 . ومن ثم، يرجح </a:t>
            </a:r>
            <a:r>
              <a:rPr lang="ar-EG" sz="2700" b="1" dirty="0" err="1"/>
              <a:t>كانط</a:t>
            </a:r>
            <a:r>
              <a:rPr lang="ar-EG" sz="2700" b="1" dirty="0"/>
              <a:t> كفة العقل على كفة التجربة في البحث عن اليقين </a:t>
            </a:r>
            <a:r>
              <a:rPr lang="ar-EG" sz="2700" b="1" dirty="0" err="1"/>
              <a:t>الفلسفي.ومن</a:t>
            </a:r>
            <a:r>
              <a:rPr lang="ar-EG" sz="2700" b="1" dirty="0"/>
              <a:t> ثم، ينتقد </a:t>
            </a:r>
            <a:r>
              <a:rPr lang="ar-EG" sz="2700" b="1" dirty="0" err="1"/>
              <a:t>كانط</a:t>
            </a:r>
            <a:r>
              <a:rPr lang="ar-EG" sz="2700" b="1" dirty="0"/>
              <a:t> قدرة الميتافيزيقا على الوصول إلى الحقيقة، بالتمييز بين </a:t>
            </a:r>
            <a:r>
              <a:rPr lang="ar-EG" sz="2700" b="1" dirty="0" err="1"/>
              <a:t>الفينومين</a:t>
            </a:r>
            <a:r>
              <a:rPr lang="ar-EG" sz="2700" b="1" dirty="0"/>
              <a:t> والنومين، أو بين الظواهر المدركة بالعقل والتجربة، والحقائق التي يعجز الإنسان عن إدراكها كبداية العالم، والله، وخلود </a:t>
            </a:r>
            <a:r>
              <a:rPr lang="ar-EG" sz="2700" b="1" dirty="0" err="1"/>
              <a:t>النفس.ومن</a:t>
            </a:r>
            <a:r>
              <a:rPr lang="ar-EG" sz="2700" b="1" dirty="0"/>
              <a:t> هنا، يمارس </a:t>
            </a:r>
            <a:r>
              <a:rPr lang="ar-EG" sz="2700" b="1" dirty="0" err="1"/>
              <a:t>كانط</a:t>
            </a:r>
            <a:r>
              <a:rPr lang="ar-EG" sz="2700" b="1" dirty="0"/>
              <a:t> النقد الفلسفي الميتافيزيقي من أجل مواجهة الميتافيزيقا نفسها، منطلقا في ذلك من </a:t>
            </a:r>
            <a:r>
              <a:rPr lang="ar-EG" sz="2700" b="1" dirty="0" err="1"/>
              <a:t>المبادىء</a:t>
            </a:r>
            <a:r>
              <a:rPr lang="ar-EG" sz="2700" b="1" dirty="0"/>
              <a:t> العقلية لفطرية المتعالية عن الزمان والمكان. ومن هنا، </a:t>
            </a:r>
            <a:r>
              <a:rPr lang="ar-EG" sz="2700" b="1" dirty="0" err="1"/>
              <a:t>تتميبز</a:t>
            </a:r>
            <a:r>
              <a:rPr lang="ar-EG" sz="2700" b="1" dirty="0"/>
              <a:t> فلسفة </a:t>
            </a:r>
            <a:r>
              <a:rPr lang="ar-EG" sz="2700" b="1" dirty="0" err="1"/>
              <a:t>كانط</a:t>
            </a:r>
            <a:r>
              <a:rPr lang="ar-EG" sz="2700" b="1" dirty="0"/>
              <a:t> بأنها</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5</a:t>
            </a:fld>
            <a:endParaRPr lang="en-US">
              <a:solidFill>
                <a:srgbClr val="FFFFFF"/>
              </a:solidFill>
            </a:endParaRPr>
          </a:p>
        </p:txBody>
      </p:sp>
    </p:spTree>
    <p:extLst>
      <p:ext uri="{BB962C8B-B14F-4D97-AF65-F5344CB8AC3E}">
        <p14:creationId xmlns:p14="http://schemas.microsoft.com/office/powerpoint/2010/main" val="10958988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2800" b="1" dirty="0"/>
              <a:t>•	</a:t>
            </a:r>
            <a:r>
              <a:rPr lang="ar-EG" sz="2800" b="1" dirty="0" err="1"/>
              <a:t>ميتافزيقا</a:t>
            </a:r>
            <a:r>
              <a:rPr lang="ar-EG" sz="2800" b="1" dirty="0"/>
              <a:t> متعالية </a:t>
            </a:r>
            <a:r>
              <a:rPr lang="ar-EG" sz="2800" b="1" dirty="0" err="1"/>
              <a:t>ترانسندنتالية</a:t>
            </a:r>
            <a:r>
              <a:rPr lang="ar-EG" sz="2800" b="1" dirty="0"/>
              <a:t> ) </a:t>
            </a:r>
            <a:r>
              <a:rPr lang="en-US" sz="2800" b="1" dirty="0"/>
              <a:t>transcendental ) .</a:t>
            </a:r>
          </a:p>
          <a:p>
            <a:pPr algn="just"/>
            <a:r>
              <a:rPr lang="ar-EG" sz="2800" b="1" dirty="0"/>
              <a:t>بيد أن الفيلسوف التجريبي الإنجليزي دافيد هيوم ) </a:t>
            </a:r>
            <a:r>
              <a:rPr lang="en-US" sz="2800" b="1" dirty="0" err="1"/>
              <a:t>D.Hume</a:t>
            </a:r>
            <a:r>
              <a:rPr lang="en-US" sz="2800" b="1" dirty="0"/>
              <a:t> ( </a:t>
            </a:r>
            <a:r>
              <a:rPr lang="ar-EG" sz="2800" b="1" dirty="0"/>
              <a:t>كان سباقا إلى </a:t>
            </a:r>
            <a:r>
              <a:rPr lang="ar-EG" sz="2800" b="1" dirty="0" err="1"/>
              <a:t>نقدالميتافيزيقا</a:t>
            </a:r>
            <a:r>
              <a:rPr lang="ar-EG" sz="2800" b="1" dirty="0"/>
              <a:t> قبل </a:t>
            </a:r>
            <a:r>
              <a:rPr lang="ar-EG" sz="2800" b="1" dirty="0" err="1"/>
              <a:t>كانط</a:t>
            </a:r>
            <a:r>
              <a:rPr lang="ar-EG" sz="2800" b="1" dirty="0"/>
              <a:t> بقوله: " إذا أخذنا في أيدينا أي جزء من القداسة أو مدرسة ما وراء الطبيعة على سبيل المثال فيجب علينا أن نسأل: هل تحتوي على أي تبرير مجرد بخصوص الكمية أو العدد؟ لا. هل تحتوي على أي تبرير تجريبي بخصوص مفاهيم الحقيقة أو الوجود؟ لا. إذا ألق بها في النيران لأنها لا يمكن أن تحتوي إلا على سفسطة ووهم</a:t>
            </a:r>
          </a:p>
          <a:p>
            <a:pPr algn="just"/>
            <a:r>
              <a:rPr lang="ar-EG" sz="2800" b="1" dirty="0"/>
              <a:t>ويعني هذا أن دافيد هيوم قد وقف موقفا سلبيا من الميتافيزيقا من خلال رؤية نقدية ترى أن هذا البحث التجريدي الميتافيزيقي مجرد عبث ووهم </a:t>
            </a:r>
            <a:r>
              <a:rPr lang="ar-EG" sz="2800" b="1" dirty="0" smtClean="0"/>
              <a:t>وسفسطة ليس </a:t>
            </a:r>
            <a:r>
              <a:rPr lang="ar-EG" sz="2800" b="1" dirty="0"/>
              <a:t>إلا.</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6</a:t>
            </a:fld>
            <a:endParaRPr lang="en-US">
              <a:solidFill>
                <a:srgbClr val="FFFFFF"/>
              </a:solidFill>
            </a:endParaRPr>
          </a:p>
        </p:txBody>
      </p:sp>
    </p:spTree>
    <p:extLst>
      <p:ext uri="{BB962C8B-B14F-4D97-AF65-F5344CB8AC3E}">
        <p14:creationId xmlns:p14="http://schemas.microsoft.com/office/powerpoint/2010/main" val="5698534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3400" b="1" dirty="0"/>
              <a:t>•	الميتافيزيقا </a:t>
            </a:r>
            <a:r>
              <a:rPr lang="ar-EG" sz="3400" b="1" dirty="0" err="1"/>
              <a:t>الدياليكتيكية</a:t>
            </a:r>
            <a:r>
              <a:rPr lang="ar-EG" sz="3400" b="1" dirty="0"/>
              <a:t>: تقترن الفلسفة الديالكتيكية أو الجدلية بالفيلسوف الألماني هيجل الذي يبني العالم وفق جدلية ثلاثية هي: الأطروحة، ونقيضها، وتركيبها. ومن ثم، تقوم جدلية هيجل على الفكرة المطلقة المتعالية والسارية في التاريخ. وتقوم هذه الميتافيزيقا على العقل، والمنطق، والتطور </a:t>
            </a:r>
            <a:r>
              <a:rPr lang="ar-EG" sz="3400" b="1" dirty="0" err="1"/>
              <a:t>الجدلي.بيد</a:t>
            </a:r>
            <a:r>
              <a:rPr lang="ar-EG" sz="3400" b="1" dirty="0"/>
              <a:t> أن هيجل يعطي الأولوية للعقل على حساب </a:t>
            </a:r>
            <a:r>
              <a:rPr lang="ar-EG" sz="3400" b="1" dirty="0" err="1"/>
              <a:t>الواقع.ويعني</a:t>
            </a:r>
            <a:r>
              <a:rPr lang="ar-EG" sz="3400" b="1" dirty="0"/>
              <a:t> هذا أن جدلية هيجل جدلية مثالية، وليست جدلية مادية كما هو الحال عند كارل ماركس. بمعنى أن كل واقعي هو فكري، وكل عقلي هو </a:t>
            </a:r>
            <a:r>
              <a:rPr lang="ar-EG" sz="3400" b="1" dirty="0" err="1"/>
              <a:t>واقعي.وبالتالي</a:t>
            </a:r>
            <a:r>
              <a:rPr lang="ar-EG" sz="3400" b="1" dirty="0"/>
              <a:t>، فالعقلي هو المطلق، </a:t>
            </a:r>
            <a:r>
              <a:rPr lang="ar-EG" sz="3400" b="1" dirty="0" err="1"/>
              <a:t>وهوالذي</a:t>
            </a:r>
            <a:r>
              <a:rPr lang="ar-EG" sz="3400" b="1" dirty="0"/>
              <a:t> يتحكم في الواقعي المادي</a:t>
            </a:r>
            <a:r>
              <a:rPr lang="ar-EG" sz="3400" b="1" dirty="0" smtClean="0"/>
              <a:t>.</a:t>
            </a:r>
            <a:endParaRPr lang="ar-EG" sz="3400" b="1"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7</a:t>
            </a:fld>
            <a:endParaRPr lang="en-US">
              <a:solidFill>
                <a:srgbClr val="FFFFFF"/>
              </a:solidFill>
            </a:endParaRPr>
          </a:p>
        </p:txBody>
      </p:sp>
    </p:spTree>
    <p:extLst>
      <p:ext uri="{BB962C8B-B14F-4D97-AF65-F5344CB8AC3E}">
        <p14:creationId xmlns:p14="http://schemas.microsoft.com/office/powerpoint/2010/main" val="16838154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sz="2800" b="1" dirty="0"/>
              <a:t>•	 الميتافيزيقا الرياضية: تتميز الميتافيزيقا الرياضية بكونها تفسر العالم في ضوء المعرفة الرياضية ، كما كانت تفعل المدرسة </a:t>
            </a:r>
            <a:r>
              <a:rPr lang="ar-EG" sz="2800" b="1" dirty="0" err="1"/>
              <a:t>الفيتاغورية</a:t>
            </a:r>
            <a:r>
              <a:rPr lang="ar-EG" sz="2800" b="1" dirty="0"/>
              <a:t> التي </a:t>
            </a:r>
            <a:r>
              <a:rPr lang="ar-EG" sz="2800" b="1" dirty="0" err="1"/>
              <a:t>تفسرالعالم</a:t>
            </a:r>
            <a:r>
              <a:rPr lang="ar-EG" sz="2800" b="1" dirty="0"/>
              <a:t> تفسيرا رياضيا بقولها: إن العالم عدد ونغم ؛ مما يجعل هذا العالم أو </a:t>
            </a:r>
            <a:r>
              <a:rPr lang="ar-EG" sz="2800" b="1" dirty="0" err="1"/>
              <a:t>هذاالكون</a:t>
            </a:r>
            <a:r>
              <a:rPr lang="ar-EG" sz="2800" b="1" dirty="0"/>
              <a:t> منسجما في مختلف إيقاعاته </a:t>
            </a:r>
            <a:r>
              <a:rPr lang="ar-EG" sz="2800" b="1" dirty="0" err="1"/>
              <a:t>الزمكانية.ومن</a:t>
            </a:r>
            <a:r>
              <a:rPr lang="ar-EG" sz="2800" b="1" dirty="0"/>
              <a:t> ثم، فالرياضيات هي </a:t>
            </a:r>
            <a:r>
              <a:rPr lang="ar-EG" sz="2800" b="1" dirty="0" err="1"/>
              <a:t>الوحيدةالتي</a:t>
            </a:r>
            <a:r>
              <a:rPr lang="ar-EG" sz="2800" b="1" dirty="0"/>
              <a:t> تسهل علينا مأمورية البحث عن الحقيقة اليقينية، ولاسيما أن العالم قد خلق وفق نظام رياضي منسجم من قبل عقل رياضي </a:t>
            </a:r>
            <a:r>
              <a:rPr lang="ar-EG" sz="2800" b="1" dirty="0" err="1"/>
              <a:t>مدبر.وهناك</a:t>
            </a:r>
            <a:r>
              <a:rPr lang="ar-EG" sz="2800" b="1" dirty="0"/>
              <a:t> مجموعة من الفلاسفة الذين اهتموا بالميتافيزيقا الرياضية كأفلاطون) </a:t>
            </a:r>
            <a:r>
              <a:rPr lang="en-US" sz="2800" b="1" dirty="0" err="1"/>
              <a:t>Platon</a:t>
            </a:r>
            <a:r>
              <a:rPr lang="en-US" sz="2800" b="1" dirty="0"/>
              <a:t> (، </a:t>
            </a:r>
            <a:r>
              <a:rPr lang="ar-EG" sz="2800" b="1" dirty="0" err="1"/>
              <a:t>وليبنز</a:t>
            </a:r>
            <a:r>
              <a:rPr lang="ar-EG" sz="2800" b="1" dirty="0"/>
              <a:t>) </a:t>
            </a:r>
            <a:r>
              <a:rPr lang="en-US" sz="2800" b="1" dirty="0"/>
              <a:t>Leibnitz (، </a:t>
            </a:r>
            <a:r>
              <a:rPr lang="ar-EG" sz="2800" b="1" dirty="0"/>
              <a:t>وسير جيمس </a:t>
            </a:r>
            <a:r>
              <a:rPr lang="ar-EG" sz="2800" b="1" dirty="0" err="1"/>
              <a:t>هويوود</a:t>
            </a:r>
            <a:r>
              <a:rPr lang="ar-EG" sz="2800" b="1" dirty="0"/>
              <a:t> </a:t>
            </a:r>
            <a:r>
              <a:rPr lang="ar-EG" sz="2800" b="1" dirty="0" err="1"/>
              <a:t>جينس</a:t>
            </a:r>
            <a:r>
              <a:rPr lang="ar-EG" sz="2800" b="1" dirty="0"/>
              <a:t> ) </a:t>
            </a:r>
            <a:r>
              <a:rPr lang="en-US" sz="2800" b="1" dirty="0"/>
              <a:t>Sir </a:t>
            </a:r>
            <a:r>
              <a:rPr lang="en-US" sz="2800" b="1" dirty="0" err="1"/>
              <a:t>Jeames</a:t>
            </a:r>
            <a:r>
              <a:rPr lang="en-US" sz="2800" b="1" dirty="0"/>
              <a:t> Hopwood Jeans ) …</a:t>
            </a:r>
            <a:endParaRPr lang="ar-EG" sz="2800" b="1"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8</a:t>
            </a:fld>
            <a:endParaRPr lang="en-US">
              <a:solidFill>
                <a:srgbClr val="FFFFFF"/>
              </a:solidFill>
            </a:endParaRPr>
          </a:p>
        </p:txBody>
      </p:sp>
    </p:spTree>
    <p:extLst>
      <p:ext uri="{BB962C8B-B14F-4D97-AF65-F5344CB8AC3E}">
        <p14:creationId xmlns:p14="http://schemas.microsoft.com/office/powerpoint/2010/main" val="16838154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pPr algn="just"/>
            <a:r>
              <a:rPr lang="ar-EG" b="1" dirty="0"/>
              <a:t>•	</a:t>
            </a:r>
            <a:r>
              <a:rPr lang="ar-EG" b="1" dirty="0" smtClean="0"/>
              <a:t>الميتافيزيقا </a:t>
            </a:r>
            <a:r>
              <a:rPr lang="ar-EG" b="1" dirty="0"/>
              <a:t>الوجودية: ترتبط هذه الميتافيزيقا بالوجود الإنساني كما عند مارتن </a:t>
            </a:r>
            <a:r>
              <a:rPr lang="ar-EG" b="1" dirty="0" err="1"/>
              <a:t>هيدجر</a:t>
            </a:r>
            <a:r>
              <a:rPr lang="ar-EG" b="1" dirty="0"/>
              <a:t> ) </a:t>
            </a:r>
            <a:r>
              <a:rPr lang="en-US" b="1" dirty="0"/>
              <a:t>Martin Heidegger ( </a:t>
            </a:r>
            <a:r>
              <a:rPr lang="ar-EG" b="1" dirty="0"/>
              <a:t>صاحب نظرية الزمان والوجود، وسارتر ) </a:t>
            </a:r>
            <a:r>
              <a:rPr lang="en-US" b="1" dirty="0" err="1"/>
              <a:t>J.P.Sartre</a:t>
            </a:r>
            <a:r>
              <a:rPr lang="en-US" b="1" dirty="0"/>
              <a:t> ( </a:t>
            </a:r>
            <a:r>
              <a:rPr lang="ar-EG" b="1" dirty="0"/>
              <a:t>الذي اهتم بالوجود والعدم. ويعني هذا أن المباحث الوجودية الفلسفية ذات طابع ميتافيزيقي محض.</a:t>
            </a:r>
          </a:p>
          <a:p>
            <a:pPr algn="just"/>
            <a:r>
              <a:rPr lang="ar-EG" b="1" dirty="0"/>
              <a:t>•	الميتافيزيقا اللاهوتية: تعنى الميتافيزيقا اللاهوتية بالبحث في </a:t>
            </a:r>
            <a:r>
              <a:rPr lang="ar-EG" b="1" dirty="0" err="1"/>
              <a:t>ماهو</a:t>
            </a:r>
            <a:r>
              <a:rPr lang="ar-EG" b="1" dirty="0"/>
              <a:t> ديني ولاهوتي وغيبي </a:t>
            </a:r>
            <a:r>
              <a:rPr lang="ar-EG" b="1" dirty="0" err="1"/>
              <a:t>ورحاني</a:t>
            </a:r>
            <a:r>
              <a:rPr lang="ar-EG" b="1" dirty="0"/>
              <a:t>، وفق عقلانية مجردة تأملية من أجل فهم الدين والوحي وعقلنته وفق تصور ميتافيزيقي، كما يبدو ذلك واضحا عند </a:t>
            </a:r>
            <a:r>
              <a:rPr lang="ar-EG" b="1" dirty="0" err="1"/>
              <a:t>أوغستان،وأنسليم</a:t>
            </a:r>
            <a:r>
              <a:rPr lang="ar-EG" b="1" dirty="0"/>
              <a:t>، وتوماس </a:t>
            </a:r>
            <a:r>
              <a:rPr lang="ar-EG" b="1" dirty="0" err="1"/>
              <a:t>الأكويني</a:t>
            </a:r>
            <a:r>
              <a:rPr lang="ar-EG" b="1" dirty="0"/>
              <a:t>...</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9</a:t>
            </a:fld>
            <a:endParaRPr lang="en-US">
              <a:solidFill>
                <a:srgbClr val="FFFFFF"/>
              </a:solidFill>
            </a:endParaRPr>
          </a:p>
        </p:txBody>
      </p:sp>
    </p:spTree>
    <p:extLst>
      <p:ext uri="{BB962C8B-B14F-4D97-AF65-F5344CB8AC3E}">
        <p14:creationId xmlns:p14="http://schemas.microsoft.com/office/powerpoint/2010/main" val="16838154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gital Dots">
  <a:themeElements>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Digital Dot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gital Dot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 Dot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 Dot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 Dot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 Dot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 Dot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166</Words>
  <Application>Microsoft Office PowerPoint</Application>
  <PresentationFormat>On-screen Show (4:3)</PresentationFormat>
  <Paragraphs>42</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Digital Dots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محسن عابد</cp:lastModifiedBy>
  <cp:revision>10</cp:revision>
  <dcterms:created xsi:type="dcterms:W3CDTF">2006-08-16T00:00:00Z</dcterms:created>
  <dcterms:modified xsi:type="dcterms:W3CDTF">2020-12-30T12:57:02Z</dcterms:modified>
</cp:coreProperties>
</file>