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922C5-1391-4121-A295-05952A8C710D}" type="datetimeFigureOut">
              <a:rPr lang="en-US" smtClean="0"/>
              <a:t>12/30/2020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877BA-075B-4C19-BF9D-4604336FA99C}" type="slidenum">
              <a:rPr lang="en-US" smtClean="0"/>
              <a:t>‹#›</a:t>
            </a:fld>
            <a:endParaRPr lang="en-US"/>
          </a:p>
        </p:txBody>
      </p:sp>
    </p:spTree>
    <p:extLst>
      <p:ext uri="{BB962C8B-B14F-4D97-AF65-F5344CB8AC3E}">
        <p14:creationId xmlns:p14="http://schemas.microsoft.com/office/powerpoint/2010/main" val="249740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a:t>
            </a:fld>
            <a:endParaRPr lang="en-US"/>
          </a:p>
        </p:txBody>
      </p:sp>
    </p:spTree>
    <p:extLst>
      <p:ext uri="{BB962C8B-B14F-4D97-AF65-F5344CB8AC3E}">
        <p14:creationId xmlns:p14="http://schemas.microsoft.com/office/powerpoint/2010/main" val="375754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10</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11</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12</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2</a:t>
            </a:fld>
            <a:endParaRPr lang="en-US"/>
          </a:p>
        </p:txBody>
      </p:sp>
    </p:spTree>
    <p:extLst>
      <p:ext uri="{BB962C8B-B14F-4D97-AF65-F5344CB8AC3E}">
        <p14:creationId xmlns:p14="http://schemas.microsoft.com/office/powerpoint/2010/main" val="276892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3</a:t>
            </a:fld>
            <a:endParaRPr lang="en-US"/>
          </a:p>
        </p:txBody>
      </p:sp>
    </p:spTree>
    <p:extLst>
      <p:ext uri="{BB962C8B-B14F-4D97-AF65-F5344CB8AC3E}">
        <p14:creationId xmlns:p14="http://schemas.microsoft.com/office/powerpoint/2010/main" val="103214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4</a:t>
            </a:fld>
            <a:endParaRPr lang="en-US"/>
          </a:p>
        </p:txBody>
      </p:sp>
    </p:spTree>
    <p:extLst>
      <p:ext uri="{BB962C8B-B14F-4D97-AF65-F5344CB8AC3E}">
        <p14:creationId xmlns:p14="http://schemas.microsoft.com/office/powerpoint/2010/main" val="3794503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5</a:t>
            </a:fld>
            <a:endParaRPr lang="en-US"/>
          </a:p>
        </p:txBody>
      </p:sp>
    </p:spTree>
    <p:extLst>
      <p:ext uri="{BB962C8B-B14F-4D97-AF65-F5344CB8AC3E}">
        <p14:creationId xmlns:p14="http://schemas.microsoft.com/office/powerpoint/2010/main" val="1824224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6</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7</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8</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9</a:t>
            </a:fld>
            <a:endParaRPr lang="en-US"/>
          </a:p>
        </p:txBody>
      </p:sp>
    </p:spTree>
    <p:extLst>
      <p:ext uri="{BB962C8B-B14F-4D97-AF65-F5344CB8AC3E}">
        <p14:creationId xmlns:p14="http://schemas.microsoft.com/office/powerpoint/2010/main" val="200341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172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ar-SA" noProof="0" smtClean="0"/>
              <a:t>انقر لتحرير نمط العنوان الرئيسي</a:t>
            </a:r>
          </a:p>
        </p:txBody>
      </p:sp>
      <p:sp>
        <p:nvSpPr>
          <p:cNvPr id="2172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smtClean="0"/>
              <a:t>انقر لتحرير نمط العنوان الثانوي الرئيسي</a:t>
            </a:r>
          </a:p>
        </p:txBody>
      </p:sp>
      <p:sp>
        <p:nvSpPr>
          <p:cNvPr id="220" name="Rectangle 220"/>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FFFFFF"/>
              </a:solidFill>
            </a:endParaRPr>
          </a:p>
        </p:txBody>
      </p:sp>
      <p:sp>
        <p:nvSpPr>
          <p:cNvPr id="222" name="Rectangle 222"/>
          <p:cNvSpPr>
            <a:spLocks noGrp="1" noChangeArrowheads="1"/>
          </p:cNvSpPr>
          <p:nvPr>
            <p:ph type="sldNum" sz="quarter" idx="12"/>
          </p:nvPr>
        </p:nvSpPr>
        <p:spPr/>
        <p:txBody>
          <a:bodyPr/>
          <a:lstStyle>
            <a:lvl1pPr>
              <a:defRPr/>
            </a:lvl1pPr>
          </a:lstStyle>
          <a:p>
            <a:pPr>
              <a:defRPr/>
            </a:pPr>
            <a:fld id="{86E5E8D6-A30F-4948-86BE-B5F90E4FDAEF}"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85858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28191580-9530-475E-B7DE-F2FE6980730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61676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6A1BF04F-4FA9-4E43-9879-01325A0EFE41}"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8427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218"/>
          <p:cNvSpPr>
            <a:spLocks noGrp="1" noChangeArrowheads="1"/>
          </p:cNvSpPr>
          <p:nvPr>
            <p:ph type="sldNum" sz="quarter" idx="10"/>
          </p:nvPr>
        </p:nvSpPr>
        <p:spPr>
          <a:ln/>
        </p:spPr>
        <p:txBody>
          <a:bodyPr/>
          <a:lstStyle>
            <a:lvl1pPr>
              <a:defRPr/>
            </a:lvl1pPr>
          </a:lstStyle>
          <a:p>
            <a:pPr>
              <a:defRPr/>
            </a:pPr>
            <a:fld id="{6752A25E-F4C4-4A95-B879-5C912EE74B88}"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90369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218"/>
          <p:cNvSpPr>
            <a:spLocks noGrp="1" noChangeArrowheads="1"/>
          </p:cNvSpPr>
          <p:nvPr>
            <p:ph type="sldNum" sz="quarter" idx="10"/>
          </p:nvPr>
        </p:nvSpPr>
        <p:spPr>
          <a:ln/>
        </p:spPr>
        <p:txBody>
          <a:bodyPr/>
          <a:lstStyle>
            <a:lvl1pPr>
              <a:defRPr/>
            </a:lvl1pPr>
          </a:lstStyle>
          <a:p>
            <a:pPr>
              <a:defRPr/>
            </a:pPr>
            <a:fld id="{316AB0EE-FFFD-4E2C-9B5B-738FA8D13E86}" type="slidenum">
              <a:rPr lang="ar-SA">
                <a:solidFill>
                  <a:srgbClr val="FFFFFF"/>
                </a:solidFill>
              </a:rPr>
              <a:pPr>
                <a:defRPr/>
              </a:pPr>
              <a:t>‹#›</a:t>
            </a:fld>
            <a:endParaRPr lang="en-US">
              <a:solidFill>
                <a:srgbClr val="FFFFFF"/>
              </a:solidFill>
            </a:endParaRPr>
          </a:p>
        </p:txBody>
      </p:sp>
      <p:sp>
        <p:nvSpPr>
          <p:cNvPr id="8"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61077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218"/>
          <p:cNvSpPr>
            <a:spLocks noGrp="1" noChangeArrowheads="1"/>
          </p:cNvSpPr>
          <p:nvPr>
            <p:ph type="sldNum" sz="quarter" idx="10"/>
          </p:nvPr>
        </p:nvSpPr>
        <p:spPr>
          <a:ln/>
        </p:spPr>
        <p:txBody>
          <a:bodyPr/>
          <a:lstStyle>
            <a:lvl1pPr>
              <a:defRPr/>
            </a:lvl1pPr>
          </a:lstStyle>
          <a:p>
            <a:pPr>
              <a:defRPr/>
            </a:pPr>
            <a:fld id="{992EAFA0-7B17-43EB-826D-7B4C7E275B2B}" type="slidenum">
              <a:rPr lang="ar-SA">
                <a:solidFill>
                  <a:srgbClr val="FFFFFF"/>
                </a:solidFill>
              </a:rPr>
              <a:pPr>
                <a:defRPr/>
              </a:pPr>
              <a:t>‹#›</a:t>
            </a:fld>
            <a:endParaRPr lang="en-US">
              <a:solidFill>
                <a:srgbClr val="FFFFFF"/>
              </a:solidFill>
            </a:endParaRPr>
          </a:p>
        </p:txBody>
      </p:sp>
      <p:sp>
        <p:nvSpPr>
          <p:cNvPr id="4"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517926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76C45396-44CB-448E-9B7C-80AFB18F9590}" type="slidenum">
              <a:rPr lang="ar-SA">
                <a:solidFill>
                  <a:srgbClr val="FFFFFF"/>
                </a:solidFill>
              </a:rPr>
              <a:pPr>
                <a:defRPr/>
              </a:pPr>
              <a:t>‹#›</a:t>
            </a:fld>
            <a:endParaRPr lang="en-US">
              <a:solidFill>
                <a:srgbClr val="FFFFFF"/>
              </a:solidFill>
            </a:endParaRPr>
          </a:p>
        </p:txBody>
      </p:sp>
      <p:sp>
        <p:nvSpPr>
          <p:cNvPr id="3"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32669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FA3EF9B8-0F48-40D8-9D34-9A4B845A744C}"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3175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797D5C09-BFDF-4833-84AC-D45AD3E5B1C1}"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81761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7752AFDB-368B-451E-A8F3-DF6B34AE301E}"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72794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062D479E-FBBD-4B45-AFA4-97645AF0844F}"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53481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EG"/>
          </a:p>
        </p:txBody>
      </p:sp>
      <p:sp>
        <p:nvSpPr>
          <p:cNvPr id="3" name="SmartArt Placeholder 2"/>
          <p:cNvSpPr>
            <a:spLocks noGrp="1"/>
          </p:cNvSpPr>
          <p:nvPr>
            <p:ph type="dgm" idx="1"/>
          </p:nvPr>
        </p:nvSpPr>
        <p:spPr>
          <a:xfrm>
            <a:off x="457200" y="1600200"/>
            <a:ext cx="8229600" cy="4533900"/>
          </a:xfrm>
        </p:spPr>
        <p:txBody>
          <a:bodyPr/>
          <a:lstStyle/>
          <a:p>
            <a:pPr lvl="0"/>
            <a:endParaRPr lang="ar-EG" noProof="0" smtClean="0"/>
          </a:p>
        </p:txBody>
      </p:sp>
      <p:sp>
        <p:nvSpPr>
          <p:cNvPr id="4" name="Rectangle 218"/>
          <p:cNvSpPr>
            <a:spLocks noGrp="1" noChangeArrowheads="1"/>
          </p:cNvSpPr>
          <p:nvPr>
            <p:ph type="sldNum" sz="quarter" idx="10"/>
          </p:nvPr>
        </p:nvSpPr>
        <p:spPr>
          <a:ln/>
        </p:spPr>
        <p:txBody>
          <a:bodyPr/>
          <a:lstStyle>
            <a:lvl1pPr>
              <a:defRPr/>
            </a:lvl1pPr>
          </a:lstStyle>
          <a:p>
            <a:pPr>
              <a:defRPr/>
            </a:pPr>
            <a:fld id="{FCAE5288-FCC2-4806-B86F-61EAECFFAA1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2730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2048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069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4442366B-77F5-4DB6-A230-60CE9F3F3CDF}" type="slidenum">
              <a:rPr lang="ar-SA">
                <a:solidFill>
                  <a:srgbClr val="FFFFFF"/>
                </a:solidFill>
              </a:rPr>
              <a:pPr algn="r" fontAlgn="base">
                <a:spcBef>
                  <a:spcPct val="0"/>
                </a:spcBef>
                <a:spcAft>
                  <a:spcPct val="0"/>
                </a:spcAft>
                <a:defRPr/>
              </a:pPr>
              <a:t>‹#›</a:t>
            </a:fld>
            <a:endParaRPr lang="en-US">
              <a:solidFill>
                <a:srgbClr val="FFFFFF"/>
              </a:solidFill>
            </a:endParaRPr>
          </a:p>
        </p:txBody>
      </p:sp>
      <p:sp>
        <p:nvSpPr>
          <p:cNvPr id="2069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70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Tree>
    <p:extLst>
      <p:ext uri="{BB962C8B-B14F-4D97-AF65-F5344CB8AC3E}">
        <p14:creationId xmlns:p14="http://schemas.microsoft.com/office/powerpoint/2010/main" val="390567877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1026" name="Picture 2" descr="C:\Users\user\Desktop\PHOTO-2020-03-18-00-55-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0"/>
            <a:ext cx="10625138"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086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وتعني الميتافيزيقا أيضا دراسة الكون )</a:t>
            </a:r>
            <a:r>
              <a:rPr lang="ar-EG" sz="2800" b="1" dirty="0" err="1"/>
              <a:t>الكوسمولوجيا</a:t>
            </a:r>
            <a:r>
              <a:rPr lang="ar-EG" sz="2800" b="1" dirty="0"/>
              <a:t>( بالبحث عن أصل العالم، وتفسير نظرية الكثرة والوحدة، والتغير والثبات. وقد تعني كذلك الدراسة الأنطولوجيا التي تهتم بدراسة الوجود بما هو وجود كلي . وقد تتخذ</a:t>
            </a:r>
          </a:p>
          <a:p>
            <a:pPr algn="just"/>
            <a:r>
              <a:rPr lang="ar-EG" sz="2800" b="1" dirty="0"/>
              <a:t>الميتافيزيقا طابعا لاهوتيا غيبيا وروحيا عندما يناقش رجال الدين قضايا ميتافيزيقية بطريقة دينية مجردة </a:t>
            </a:r>
            <a:r>
              <a:rPr lang="ar-EG" sz="2800" b="1" dirty="0" err="1"/>
              <a:t>تأميلية</a:t>
            </a:r>
            <a:r>
              <a:rPr lang="ar-EG" sz="2800" b="1" dirty="0"/>
              <a:t> بعيدة عن روح النص النقلي والوحي الحقيقي.</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10</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وعلى الرغم من هذه التصورات، فمن الصعب أن نجد تعريفا صائبا </a:t>
            </a:r>
            <a:r>
              <a:rPr lang="ar-EG" sz="2800" b="1" dirty="0" err="1"/>
              <a:t>ودقيقاوجامعا</a:t>
            </a:r>
            <a:r>
              <a:rPr lang="ar-EG" sz="2800" b="1" dirty="0"/>
              <a:t> ومانعا لكلمة الميتافيزيقا؛ والسبب في ذلك هو اختلاف مفهومها عند الفلاسفة حسب تعدد </a:t>
            </a:r>
            <a:r>
              <a:rPr lang="ar-EG" sz="2800" b="1" dirty="0" err="1"/>
              <a:t>الأنساق</a:t>
            </a:r>
            <a:r>
              <a:rPr lang="ar-EG" sz="2800" b="1" dirty="0"/>
              <a:t> الفلسفية النظرية، وارتباطها بمرادفات متعددة أخرى كالفلسفة الأولى، والحكمة، والإلهيات...وفي هذا، يقول ألفرد إدوارد تايلور </a:t>
            </a:r>
            <a:r>
              <a:rPr lang="en-US" sz="2800" b="1" dirty="0" err="1"/>
              <a:t>A.E.Taylor</a:t>
            </a:r>
            <a:r>
              <a:rPr lang="en-US" sz="2800" b="1" dirty="0"/>
              <a:t> ) ) : (1869-1945) : " </a:t>
            </a:r>
            <a:r>
              <a:rPr lang="ar-EG" sz="2800" b="1" dirty="0"/>
              <a:t>إذا كان من الصعب، عادة، أن تضع أمام </a:t>
            </a:r>
            <a:r>
              <a:rPr lang="ar-EG" sz="2800" b="1" dirty="0" err="1"/>
              <a:t>القارىء</a:t>
            </a:r>
            <a:r>
              <a:rPr lang="ar-EG" sz="2800" b="1" dirty="0"/>
              <a:t> </a:t>
            </a:r>
            <a:r>
              <a:rPr lang="ar-EG" sz="2800" b="1" dirty="0" err="1"/>
              <a:t>المبتدىء</a:t>
            </a:r>
            <a:r>
              <a:rPr lang="ar-EG" sz="2800" b="1" dirty="0"/>
              <a:t> فكرة تمهيدية عن طبيعة الدراسة التي هو مقبل عليها، فإن هذه الصعوبة تزداد، بصفة خاصة، في حالة البحوث التي يطلق عليها في العادة اسم </a:t>
            </a:r>
            <a:r>
              <a:rPr lang="ar-EG" sz="2800" b="1" dirty="0" err="1"/>
              <a:t>الميتافيزيقا.ذلك</a:t>
            </a:r>
            <a:r>
              <a:rPr lang="ar-EG" sz="2800" b="1" dirty="0"/>
              <a:t> لأن المسائل التي تعالجها هذه البحوث هي في الواقع من ذلك النوع البسيط المألوف بصفة عامة، غير أن بساطتها </a:t>
            </a:r>
            <a:r>
              <a:rPr lang="ar-EG" sz="2800" b="1" dirty="0" err="1"/>
              <a:t>وعموميتها</a:t>
            </a:r>
            <a:r>
              <a:rPr lang="ar-EG" sz="2800" b="1" dirty="0"/>
              <a:t> هذه هي نفسها التي تؤلف الصعوبة الرئيسة في تعريفها... بيد أن هناك من يقر بصعوبة تناول الميتافيزيقا بسبب غموض مقولاتها</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11</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وعلى العموم، فالميتافيزيقا هي البحث عن المطلق، ودراسة الجوهر، والتركيز على الأرخي، والبحث عن </a:t>
            </a:r>
            <a:r>
              <a:rPr lang="ar-EG" sz="2800" b="1" dirty="0" err="1"/>
              <a:t>المبادىء</a:t>
            </a:r>
            <a:r>
              <a:rPr lang="ar-EG" sz="2800" b="1" dirty="0"/>
              <a:t> والعلل الأولى، واستكشاف الحقائق القصوى، والاهتمام </a:t>
            </a:r>
            <a:r>
              <a:rPr lang="ar-EG" sz="2800" b="1" dirty="0" err="1"/>
              <a:t>بالنوس</a:t>
            </a:r>
            <a:r>
              <a:rPr lang="ar-EG" sz="2800" b="1" dirty="0"/>
              <a:t> أو العقل المدبر. ويعرفها ابن سينا بقوله:" إنَّ هذا العلم، ويقصد الفلسفة الأولى، يبحث عن الموجود المطلق، وينتهي في التّفصيل إلى حيث تبتدئ منه سائر العلوم، فيكون في هذا العلم بيان مبادئ سائر العلوم الجزئيّة "</a:t>
            </a:r>
          </a:p>
          <a:p>
            <a:pPr algn="just"/>
            <a:r>
              <a:rPr lang="ar-EG" sz="2800" b="1" dirty="0"/>
              <a:t>ومن هنا، تسعى الميتافيزيقا جادة إلى عقلنة العلل الأولى، وتفسير الظواهر الكلية المطلقة تفسيرا تجريديا تأمليا، بالبحث الجاد عن خصائصها المميزة، واستكشاف جواهرها الثابتة</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12</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143375"/>
            <a:ext cx="9144000" cy="2714625"/>
          </a:xfrm>
          <a:solidFill>
            <a:srgbClr val="002060"/>
          </a:solidFill>
        </p:spPr>
        <p:txBody>
          <a:bodyPr>
            <a:normAutofit/>
          </a:bodyPr>
          <a:lstStyle/>
          <a:p>
            <a:pPr eaLnBrk="1" hangingPunct="1">
              <a:defRPr/>
            </a:pPr>
            <a:r>
              <a:rPr lang="ar-EG" b="1" dirty="0" smtClean="0">
                <a:solidFill>
                  <a:srgbClr val="FFFF00"/>
                </a:solidFill>
              </a:rPr>
              <a:t>اعداد</a:t>
            </a:r>
          </a:p>
          <a:p>
            <a:pPr eaLnBrk="1" hangingPunct="1">
              <a:defRPr/>
            </a:pPr>
            <a:r>
              <a:rPr lang="ar-EG" b="1" dirty="0" smtClean="0">
                <a:solidFill>
                  <a:srgbClr val="FFFF00"/>
                </a:solidFill>
              </a:rPr>
              <a:t>الأستاذ الدكتور</a:t>
            </a:r>
          </a:p>
          <a:p>
            <a:pPr eaLnBrk="1" hangingPunct="1">
              <a:defRPr/>
            </a:pPr>
            <a:r>
              <a:rPr lang="ar-EG" b="1" dirty="0" smtClean="0">
                <a:solidFill>
                  <a:srgbClr val="FFFF00"/>
                </a:solidFill>
              </a:rPr>
              <a:t>عبدالقادر البحراوي</a:t>
            </a:r>
          </a:p>
        </p:txBody>
      </p:sp>
      <p:pic>
        <p:nvPicPr>
          <p:cNvPr id="4099" name="Picture 2" descr="مراحل التخطيط الاستراتيجي"/>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57200"/>
            <a:ext cx="480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928688" y="3124200"/>
            <a:ext cx="7429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fontAlgn="base">
              <a:spcBef>
                <a:spcPct val="0"/>
              </a:spcBef>
              <a:spcAft>
                <a:spcPct val="0"/>
              </a:spcAft>
            </a:pPr>
            <a:r>
              <a:rPr lang="ar-EG" sz="3600" b="1" dirty="0" smtClean="0">
                <a:solidFill>
                  <a:srgbClr val="FF0000"/>
                </a:solidFill>
              </a:rPr>
              <a:t>الميتافيزيقا (1)</a:t>
            </a:r>
            <a:endParaRPr lang="ar-EG" sz="3600" b="1" dirty="0" smtClean="0">
              <a:solidFill>
                <a:srgbClr val="FF0000"/>
              </a:solidFill>
            </a:endParaRPr>
          </a:p>
        </p:txBody>
      </p:sp>
    </p:spTree>
    <p:extLst>
      <p:ext uri="{BB962C8B-B14F-4D97-AF65-F5344CB8AC3E}">
        <p14:creationId xmlns:p14="http://schemas.microsoft.com/office/powerpoint/2010/main" val="34826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2362200"/>
          </a:xfrm>
        </p:spPr>
        <p:txBody>
          <a:bodyPr/>
          <a:lstStyle/>
          <a:p>
            <a:pPr>
              <a:spcAft>
                <a:spcPts val="0"/>
              </a:spcAft>
            </a:pPr>
            <a:r>
              <a:rPr lang="ar-SA" b="1" dirty="0">
                <a:effectLst/>
                <a:latin typeface="Times New Roman"/>
                <a:ea typeface="Times New Roman"/>
              </a:rPr>
              <a:t> </a:t>
            </a:r>
            <a:endParaRPr lang="en-US" sz="2000" dirty="0">
              <a:effectLst/>
              <a:latin typeface="Times New Roman"/>
              <a:ea typeface="Times New Roman"/>
            </a:endParaRPr>
          </a:p>
          <a:p>
            <a:pPr algn="ctr">
              <a:spcAft>
                <a:spcPts val="0"/>
              </a:spcAft>
            </a:pPr>
            <a:r>
              <a:rPr lang="ar-EG" sz="5400" b="1" dirty="0">
                <a:effectLst/>
                <a:latin typeface="Times New Roman"/>
                <a:ea typeface="Times New Roman"/>
              </a:rPr>
              <a:t>مدخل الى </a:t>
            </a:r>
            <a:r>
              <a:rPr lang="ar-EG" sz="5400" b="1" dirty="0" smtClean="0">
                <a:effectLst/>
                <a:latin typeface="Times New Roman"/>
                <a:ea typeface="Times New Roman"/>
              </a:rPr>
              <a:t>الميتافيزيقا</a:t>
            </a:r>
          </a:p>
          <a:p>
            <a:pPr algn="ctr"/>
            <a:endParaRPr lang="ar-EG"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3</a:t>
            </a:fld>
            <a:endParaRPr lang="en-US">
              <a:solidFill>
                <a:srgbClr val="FFFFFF"/>
              </a:solidFill>
            </a:endParaRPr>
          </a:p>
        </p:txBody>
      </p:sp>
    </p:spTree>
    <p:extLst>
      <p:ext uri="{BB962C8B-B14F-4D97-AF65-F5344CB8AC3E}">
        <p14:creationId xmlns:p14="http://schemas.microsoft.com/office/powerpoint/2010/main" val="228120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19200"/>
            <a:ext cx="9067800" cy="5638800"/>
          </a:xfrm>
        </p:spPr>
        <p:txBody>
          <a:bodyPr/>
          <a:lstStyle/>
          <a:p>
            <a:pPr algn="just"/>
            <a:r>
              <a:rPr lang="ar-EG" sz="2800" b="1" dirty="0"/>
              <a:t>تعد الميتافيزيقا )</a:t>
            </a:r>
            <a:r>
              <a:rPr lang="en-US" sz="2800" b="1" dirty="0" err="1"/>
              <a:t>métaphysique</a:t>
            </a:r>
            <a:r>
              <a:rPr lang="en-US" sz="2800" b="1" dirty="0"/>
              <a:t> La( </a:t>
            </a:r>
            <a:r>
              <a:rPr lang="ar-EG" sz="2800" b="1" dirty="0"/>
              <a:t>من أهم المباحث العويصة التي انشغلت بها الفلسفة منذ انبثاقها إلى يومنا هذا؛ نظرا لما تطرحه من إشكالا وأسئلة معقدة كلية ومطلقة، ضمن وضعيات سياقية تجريدية مركبة وصعبة، تستلزم مجموعة من الحلول الفلسفية والأجوبة </a:t>
            </a:r>
            <a:r>
              <a:rPr lang="ar-EG" sz="2800" b="1" dirty="0" err="1"/>
              <a:t>التساؤلية</a:t>
            </a:r>
            <a:r>
              <a:rPr lang="ar-EG" sz="2800" b="1" dirty="0"/>
              <a:t> المدهشة </a:t>
            </a:r>
            <a:r>
              <a:rPr lang="ar-EG" sz="2800" b="1" dirty="0" err="1"/>
              <a:t>والمحيرة.ويعني</a:t>
            </a:r>
            <a:r>
              <a:rPr lang="ar-EG" sz="2800" b="1" dirty="0"/>
              <a:t> هذا أن الميتافيزيقا خطاب تساؤلي بامتياز، أو جواب تساؤلي </a:t>
            </a:r>
            <a:r>
              <a:rPr lang="ar-EG" sz="2800" b="1" dirty="0" err="1"/>
              <a:t>بصفةخاصة</a:t>
            </a:r>
            <a:r>
              <a:rPr lang="ar-EG" sz="2800" b="1" dirty="0"/>
              <a:t>. أي: ترد الميتافيزيقا في شكل تساؤلات جذرية عميقة حول </a:t>
            </a:r>
            <a:r>
              <a:rPr lang="ar-EG" sz="2800" b="1" dirty="0" err="1"/>
              <a:t>الله،والإنسان</a:t>
            </a:r>
            <a:r>
              <a:rPr lang="ar-EG" sz="2800" b="1" dirty="0"/>
              <a:t>، والعالم، والمصير، والخلود، والقيم، والمعرفة... وتتحول </a:t>
            </a:r>
            <a:r>
              <a:rPr lang="ar-EG" sz="2800" b="1" dirty="0" err="1"/>
              <a:t>الأجوبةالتي</a:t>
            </a:r>
            <a:r>
              <a:rPr lang="ar-EG" sz="2800" b="1" dirty="0"/>
              <a:t> تطرحها الفلسفة الميتافيزيقية إلى تساؤلات وإشكالات معقدة مفتوحة من الصعب التيقن منها واقعيا وتجريبيا وعلميا. وقد أصبح العلم ، اليوم، </a:t>
            </a:r>
            <a:r>
              <a:rPr lang="ar-EG" sz="2800" b="1" dirty="0" err="1"/>
              <a:t>بدوره،عبارة</a:t>
            </a:r>
            <a:r>
              <a:rPr lang="ar-EG" sz="2800" b="1" dirty="0"/>
              <a:t> عن فرضيات ميتافيزيقية قائمة على التخمين والاحتمال </a:t>
            </a:r>
            <a:r>
              <a:rPr lang="ar-EG" sz="2800" b="1" dirty="0" err="1"/>
              <a:t>والافتراض،كما</a:t>
            </a:r>
            <a:r>
              <a:rPr lang="ar-EG" sz="2800" b="1" dirty="0"/>
              <a:t> نجد ذلك جليا في تصورات الفيزياء النسبية عند ألبرت </a:t>
            </a:r>
            <a:r>
              <a:rPr lang="ar-EG" sz="2800" b="1" dirty="0" err="1"/>
              <a:t>إنشتاين</a:t>
            </a:r>
            <a:r>
              <a:rPr lang="ar-EG" sz="2800" b="1" dirty="0"/>
              <a:t>) </a:t>
            </a:r>
            <a:r>
              <a:rPr lang="en-US" sz="2800" b="1" dirty="0"/>
              <a:t>Einstein Albert ( ، </a:t>
            </a:r>
            <a:r>
              <a:rPr lang="ar-EG" sz="2800" b="1" dirty="0"/>
              <a:t>على سبيل </a:t>
            </a:r>
            <a:r>
              <a:rPr lang="ar-EG" sz="2800" b="1" dirty="0" err="1"/>
              <a:t>التمثبيل</a:t>
            </a:r>
            <a:r>
              <a:rPr lang="ar-EG" sz="2800" b="1" dirty="0"/>
              <a:t>.</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4</a:t>
            </a:fld>
            <a:endParaRPr lang="en-US">
              <a:solidFill>
                <a:srgbClr val="FFFFFF"/>
              </a:solidFill>
            </a:endParaRPr>
          </a:p>
        </p:txBody>
      </p:sp>
    </p:spTree>
    <p:extLst>
      <p:ext uri="{BB962C8B-B14F-4D97-AF65-F5344CB8AC3E}">
        <p14:creationId xmlns:p14="http://schemas.microsoft.com/office/powerpoint/2010/main" val="2221867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lstStyle/>
          <a:p>
            <a:pPr algn="just"/>
            <a:r>
              <a:rPr lang="ar-EG" sz="2700" b="1" dirty="0"/>
              <a:t>إذاً، ما مفهوم الميتافيزيقا؟ وما أهم الاتجاهات الميتافيزيقية؟ وما أقسام الميتافيزيقا الكبرى؟ وما مفاهيم الميتافيزيقا ومشكلاتها </a:t>
            </a:r>
            <a:r>
              <a:rPr lang="ar-EG" sz="2700" b="1" dirty="0" err="1"/>
              <a:t>القضوية</a:t>
            </a:r>
            <a:r>
              <a:rPr lang="ar-EG" sz="2700" b="1" dirty="0"/>
              <a:t> والموضوعية؟ وما مميزات الميتافيزيقا؟ وما </a:t>
            </a:r>
            <a:r>
              <a:rPr lang="ar-EG" sz="2700" b="1" dirty="0" err="1"/>
              <a:t>منهجيتها</a:t>
            </a:r>
            <a:r>
              <a:rPr lang="ar-EG" sz="2700" b="1" dirty="0"/>
              <a:t> البحثية؟ وما أهم مواقف الفلاسفة من </a:t>
            </a:r>
            <a:r>
              <a:rPr lang="ar-EG" sz="2700" b="1" dirty="0" err="1"/>
              <a:t>الميتافيزيقاوتتكون</a:t>
            </a:r>
            <a:r>
              <a:rPr lang="ar-EG" sz="2700" b="1" dirty="0"/>
              <a:t> كلمة الميتافيزيقا اليونانية ) </a:t>
            </a:r>
            <a:r>
              <a:rPr lang="en-US" sz="2700" b="1" dirty="0" err="1"/>
              <a:t>phusika-méta</a:t>
            </a:r>
            <a:r>
              <a:rPr lang="en-US" sz="2700" b="1" dirty="0"/>
              <a:t>( ، </a:t>
            </a:r>
            <a:r>
              <a:rPr lang="ar-EG" sz="2700" b="1" dirty="0"/>
              <a:t>أو ما بعد الطبيعة ) </a:t>
            </a:r>
            <a:r>
              <a:rPr lang="en-US" sz="2700" b="1" dirty="0"/>
              <a:t>La </a:t>
            </a:r>
            <a:r>
              <a:rPr lang="en-US" sz="2700" b="1" dirty="0" err="1"/>
              <a:t>métaphysique</a:t>
            </a:r>
            <a:r>
              <a:rPr lang="en-US" sz="2700" b="1" dirty="0"/>
              <a:t>، </a:t>
            </a:r>
            <a:r>
              <a:rPr lang="ar-EG" sz="2700" b="1" dirty="0"/>
              <a:t>من مقطع ميتا) </a:t>
            </a:r>
            <a:r>
              <a:rPr lang="en-US" sz="2700" b="1" dirty="0" err="1"/>
              <a:t>méta</a:t>
            </a:r>
            <a:r>
              <a:rPr lang="en-US" sz="2700" b="1" dirty="0"/>
              <a:t> ( </a:t>
            </a:r>
            <a:r>
              <a:rPr lang="ar-EG" sz="2700" b="1" dirty="0"/>
              <a:t>التي تعني ما بعد أو </a:t>
            </a:r>
            <a:r>
              <a:rPr lang="ar-EG" sz="2700" b="1" dirty="0" err="1"/>
              <a:t>ماوراء،وكلمة</a:t>
            </a:r>
            <a:r>
              <a:rPr lang="ar-EG" sz="2700" b="1" dirty="0"/>
              <a:t> الفيزياء ) </a:t>
            </a:r>
            <a:r>
              <a:rPr lang="en-US" sz="2700" b="1" dirty="0"/>
              <a:t>physique ( </a:t>
            </a:r>
            <a:r>
              <a:rPr lang="ar-EG" sz="2700" b="1" dirty="0"/>
              <a:t>التي تعني الطبيعة. ويعد </a:t>
            </a:r>
            <a:r>
              <a:rPr lang="ar-EG" sz="2700" b="1" dirty="0" err="1"/>
              <a:t>أندرونيكوس</a:t>
            </a:r>
            <a:r>
              <a:rPr lang="ar-EG" sz="2700" b="1" dirty="0"/>
              <a:t> </a:t>
            </a:r>
            <a:r>
              <a:rPr lang="ar-EG" sz="2700" b="1" dirty="0" err="1"/>
              <a:t>الرودسي</a:t>
            </a:r>
            <a:r>
              <a:rPr lang="ar-EG" sz="2700" b="1" dirty="0"/>
              <a:t>) </a:t>
            </a:r>
            <a:r>
              <a:rPr lang="en-US" sz="2700" b="1" dirty="0" err="1"/>
              <a:t>Andronicos</a:t>
            </a:r>
            <a:r>
              <a:rPr lang="en-US" sz="2700" b="1" dirty="0"/>
              <a:t> de Rhodes ( </a:t>
            </a:r>
            <a:r>
              <a:rPr lang="ar-EG" sz="2700" b="1" dirty="0"/>
              <a:t>أول من استخدم هذه اللفظة في القرن الأول قبل الميلاد، وأطلقها على مقالات أرسطو التي تأتي بعد مقالاته المندرجة ضمن مبحث الطبيعة أو </a:t>
            </a:r>
            <a:r>
              <a:rPr lang="ar-EG" sz="2700" b="1" dirty="0" err="1"/>
              <a:t>الفيزيقا</a:t>
            </a:r>
            <a:r>
              <a:rPr lang="ar-EG" sz="2700" b="1" dirty="0"/>
              <a:t> التي تركها دون تصنيف أو </a:t>
            </a:r>
            <a:r>
              <a:rPr lang="ar-EG" sz="2700" b="1" dirty="0" err="1"/>
              <a:t>ترتيب.لذا</a:t>
            </a:r>
            <a:r>
              <a:rPr lang="ar-EG" sz="2700" b="1" dirty="0"/>
              <a:t>، تعني الميتافيزيقا كتابات أرسطو التي تأتي بعد كتاباته الفيزيائية </a:t>
            </a:r>
            <a:r>
              <a:rPr lang="ar-EG" sz="2700" b="1" dirty="0" err="1"/>
              <a:t>مباشرة.ومن</a:t>
            </a:r>
            <a:r>
              <a:rPr lang="ar-EG" sz="2700" b="1" dirty="0"/>
              <a:t> هنا، تأخذ الكلمة طابع الترتيب والتصنيف ليس إلا</a:t>
            </a:r>
            <a:r>
              <a:rPr lang="ar-EG" sz="2700" b="1" dirty="0" smtClean="0"/>
              <a:t>.</a:t>
            </a:r>
            <a:endParaRPr lang="ar-EG" sz="27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5</a:t>
            </a:fld>
            <a:endParaRPr lang="en-US">
              <a:solidFill>
                <a:srgbClr val="FFFFFF"/>
              </a:solidFill>
            </a:endParaRPr>
          </a:p>
        </p:txBody>
      </p:sp>
    </p:spTree>
    <p:extLst>
      <p:ext uri="{BB962C8B-B14F-4D97-AF65-F5344CB8AC3E}">
        <p14:creationId xmlns:p14="http://schemas.microsoft.com/office/powerpoint/2010/main" val="1095898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وبالتالي، تعني الميتافيزيقا فلسفة الماورائيات، أو </a:t>
            </a:r>
            <a:r>
              <a:rPr lang="ar-EG" sz="2800" b="1" dirty="0" err="1"/>
              <a:t>ماوراء</a:t>
            </a:r>
            <a:r>
              <a:rPr lang="ar-EG" sz="2800" b="1" dirty="0"/>
              <a:t> الطبيعة. وتعني أيضا البحث في النفس، ومناقشة الذات الإلهية، والتنقيب في خلق العالم، وقد </a:t>
            </a:r>
            <a:r>
              <a:rPr lang="ar-EG" sz="2800" b="1" dirty="0" err="1"/>
              <a:t>يرادمنها</a:t>
            </a:r>
            <a:r>
              <a:rPr lang="ar-EG" sz="2800" b="1" dirty="0"/>
              <a:t> البحث في الحقائق القصوى كما عند أرسطو: "إن لعلم واحد من العلوم النظر في الهوية على كنهها، والنظر في الأشياء التي هي الهوية لذاتها، وليس هذا لعلم واحد من العلوم التي يقال إنها جزئية، لأنه ليس لعلم من العلوم الجزئية النظر في كلية الهوية على </a:t>
            </a:r>
            <a:r>
              <a:rPr lang="ar-EG" sz="2800" b="1" dirty="0" err="1"/>
              <a:t>كننها</a:t>
            </a:r>
            <a:r>
              <a:rPr lang="ar-EG" sz="2800" b="1" dirty="0"/>
              <a:t>، بل إنما للعلوم الجزئية النظر في الغرض الذي يعرض لجزء من أجزاء الهوية منفصلاً منها، مثل الذي تفعل العلوم التعليمية )الرياضية(، فإذا كان طلبنا الأوائل والعلل القصوى، فمعلوم أنه باضطرار تكون هذه الأوائل، كأوائل طبيعة، من الطبائع مفردة بذاتها.</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6</a:t>
            </a:fld>
            <a:endParaRPr lang="en-US">
              <a:solidFill>
                <a:srgbClr val="FFFFFF"/>
              </a:solidFill>
            </a:endParaRPr>
          </a:p>
        </p:txBody>
      </p:sp>
    </p:spTree>
    <p:extLst>
      <p:ext uri="{BB962C8B-B14F-4D97-AF65-F5344CB8AC3E}">
        <p14:creationId xmlns:p14="http://schemas.microsoft.com/office/powerpoint/2010/main" val="569853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400" b="1" dirty="0"/>
              <a:t>وقد تعني </a:t>
            </a:r>
            <a:r>
              <a:rPr lang="ar-EG" sz="3400" b="1" dirty="0" err="1"/>
              <a:t>الميتافزيقا</a:t>
            </a:r>
            <a:r>
              <a:rPr lang="ar-EG" sz="3400" b="1" dirty="0"/>
              <a:t> الاهتمام بالأنطولوجيا ومبحث الوجود من حيث هو موجود من جهة، والتأثر بدهشة الوجود من جهة أخرى، كما يثبت ذلك مارتن هايدجر ) </a:t>
            </a:r>
            <a:r>
              <a:rPr lang="en-US" sz="3400" b="1" dirty="0"/>
              <a:t>Heidegger ( </a:t>
            </a:r>
            <a:r>
              <a:rPr lang="ar-EG" sz="3400" b="1" dirty="0" err="1"/>
              <a:t>بقوله:"الموجود</a:t>
            </a:r>
            <a:r>
              <a:rPr lang="ar-EG" sz="3400" b="1" dirty="0"/>
              <a:t> كله في الوجود، مثل هذا القول، يرن في أسماعنا كأنه قول مبتذل، إن لم يكن مهينًا، لأنه ما من أحد بحاجة إلى أن يهتم بأن الموجود يرجع إلى الموجود ]...[ ومع ذلك، فهذه الحقيقة التي تقول بأن الموجود يبقى مجمعًا في الوجود، وأن الموجود يظهر في ضوء </a:t>
            </a:r>
            <a:r>
              <a:rPr lang="ar-EG" sz="3400" b="1" dirty="0" err="1"/>
              <a:t>الوجود،هي</a:t>
            </a:r>
            <a:r>
              <a:rPr lang="ar-EG" sz="3400" b="1" dirty="0"/>
              <a:t> التي أوقعت اليونانيين وهم وحدهم وقبل غيرهم في الاندهاش، الموجود في الوجود، هذه هي الحقيقة التي أصبحت بالنسبة لليونانيين أكثر الأشياء </a:t>
            </a:r>
            <a:r>
              <a:rPr lang="ar-EG" sz="3400" b="1" dirty="0" smtClean="0"/>
              <a:t>إثارة للدهشة</a:t>
            </a:r>
            <a:r>
              <a:rPr lang="ar-EG" sz="3400" b="1" dirty="0"/>
              <a:t>"</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7</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وقد يقصد بالميتافيزيقا الأشياء التي لا تخضع لقوانين الطبيعة، أو ما يتجاوز نطاق العقل والتجربة معا، أو ما يسمى عند </a:t>
            </a:r>
            <a:r>
              <a:rPr lang="ar-EG" sz="2800" b="1" dirty="0" err="1"/>
              <a:t>كانط</a:t>
            </a:r>
            <a:r>
              <a:rPr lang="ar-EG" sz="2800" b="1" dirty="0"/>
              <a:t> بالنومين كالله، وخلق </a:t>
            </a:r>
            <a:r>
              <a:rPr lang="ar-EG" sz="2800" b="1" dirty="0" err="1"/>
              <a:t>العالم،وخلود</a:t>
            </a:r>
            <a:r>
              <a:rPr lang="ar-EG" sz="2800" b="1" dirty="0"/>
              <a:t> النفس... أي: تتعدى المعرفة الميتافيزيقية كل ما يتعلق بالحواس والمعارف الواقعية والتجريبية والطبيعية والفيزيائية التي تدرك بالملاحظة والتجريب. ويعني هذا أن الميتافيزيقا حسب أرسطو هي التي تتجاوز - -التجربة إلى </a:t>
            </a:r>
            <a:r>
              <a:rPr lang="ar-EG" sz="2800" b="1" dirty="0" err="1"/>
              <a:t>ماوراء</a:t>
            </a:r>
            <a:r>
              <a:rPr lang="ar-EG" sz="2800" b="1" dirty="0"/>
              <a:t> الطبيعة، باستعمال التأمل والتفكير العقلاني </a:t>
            </a:r>
            <a:r>
              <a:rPr lang="ar-EG" sz="2800" b="1" dirty="0" err="1"/>
              <a:t>التجريدي.ومن</a:t>
            </a:r>
            <a:r>
              <a:rPr lang="ar-EG" sz="2800" b="1" dirty="0"/>
              <a:t> ثم، تتقابل الميتافيزيقا مع العلم، على الرغم من أن العلم يتضمن، بدوره ،اعتقادات ميتافيزيقية  .</a:t>
            </a:r>
          </a:p>
          <a:p>
            <a:pPr algn="just"/>
            <a:r>
              <a:rPr lang="ar-EG" sz="2800" b="1" dirty="0"/>
              <a:t>وبتعبير آخر، تعرف الميتافيزيقا بأنها العلم الذي يبحث في العلل الأولى، </a:t>
            </a:r>
            <a:r>
              <a:rPr lang="ar-EG" sz="2800" b="1" dirty="0" err="1"/>
              <a:t>أوالعلم</a:t>
            </a:r>
            <a:r>
              <a:rPr lang="ar-EG" sz="2800" b="1" dirty="0"/>
              <a:t> الذي " يعنى بدراسة الوجود بصفة عامة </a:t>
            </a:r>
            <a:r>
              <a:rPr lang="ar-EG" sz="2800" b="1" dirty="0" err="1"/>
              <a:t>وملحقاته.أي</a:t>
            </a:r>
            <a:r>
              <a:rPr lang="ar-EG" sz="2800" b="1" dirty="0"/>
              <a:t>: المقولات التي تعبر عن خصائص أساسية لهذا الوجود، كالجوهر والعرض، والتغير، والزمان والمكان، والعلاقات...إلخ، وهي كلها صفات كلية تصلح ملحقات أو مقولات للوجود. بالإضافة إلى الوجود الإلهي، وصفاته، والنفس والروح...إلخ. "</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8</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b="1" dirty="0"/>
              <a:t>وتعرف الميتافيزيقا كذلك بأنها البحث في الوجود </a:t>
            </a:r>
            <a:r>
              <a:rPr lang="ar-EG" b="1" dirty="0" err="1"/>
              <a:t>بماهو</a:t>
            </a:r>
            <a:r>
              <a:rPr lang="ar-EG" b="1" dirty="0"/>
              <a:t> وجود، أو البحث في الوجود </a:t>
            </a:r>
            <a:r>
              <a:rPr lang="ar-EG" b="1" dirty="0" err="1"/>
              <a:t>بماهو</a:t>
            </a:r>
            <a:r>
              <a:rPr lang="ar-EG" b="1" dirty="0"/>
              <a:t> موجود كما عند أرسطو ، بالتركيز على </a:t>
            </a:r>
            <a:r>
              <a:rPr lang="ar-EG" b="1" dirty="0" err="1"/>
              <a:t>المبادىء</a:t>
            </a:r>
            <a:r>
              <a:rPr lang="ar-EG" b="1" dirty="0"/>
              <a:t> التي ينبني عليها الموجود ، وتهبه صفة الوجود كمبدأ القوة والفعل، ومبدأ المادة والصورة، أو هي علم الوجود الشامل، ولا تبحث في الموجودات الجزئية، </a:t>
            </a:r>
            <a:r>
              <a:rPr lang="ar-EG" b="1" dirty="0" err="1"/>
              <a:t>أوموجودات</a:t>
            </a:r>
            <a:r>
              <a:rPr lang="ar-EG" b="1" dirty="0"/>
              <a:t> بعينها أو ذاتها، كما تفعل سائر العلوم الأخرى ، بل تبحث في الوجود الكلي أو العام  .</a:t>
            </a:r>
          </a:p>
          <a:p>
            <a:pPr algn="just"/>
            <a:r>
              <a:rPr lang="ar-EG" b="1" dirty="0"/>
              <a:t>وتعرف </a:t>
            </a:r>
            <a:r>
              <a:rPr lang="ar-EG" b="1" dirty="0" err="1"/>
              <a:t>المتافيزيقا</a:t>
            </a:r>
            <a:r>
              <a:rPr lang="ar-EG" b="1" dirty="0"/>
              <a:t> كذلك بأنها العلم الإلهي أو الإلهيات، على أساس أن الله هو العلة الأولى، أو العلة الفاعلة. في حين، تعد العلة الغائية عند أرسطو ؛ لأن جميع المخلوقات تنجذب إليه عشقا، واتجاها، وحركة.</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9</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1098</Words>
  <Application>Microsoft Office PowerPoint</Application>
  <PresentationFormat>On-screen Show (4:3)</PresentationFormat>
  <Paragraphs>41</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Digital Dots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محسن عابد</cp:lastModifiedBy>
  <cp:revision>9</cp:revision>
  <dcterms:created xsi:type="dcterms:W3CDTF">2006-08-16T00:00:00Z</dcterms:created>
  <dcterms:modified xsi:type="dcterms:W3CDTF">2020-12-30T12:56:50Z</dcterms:modified>
</cp:coreProperties>
</file>