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51EE4-D2FD-45F5-ACA2-80E9F0B9BA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728906"/>
          </a:xfrm>
        </p:spPr>
        <p:txBody>
          <a:bodyPr>
            <a:normAutofit/>
          </a:bodyPr>
          <a:lstStyle/>
          <a:p>
            <a:pPr algn="ctr"/>
            <a:r>
              <a:rPr lang="ar-EG" sz="8000" b="1" dirty="0">
                <a:latin typeface="Andalus" panose="02020603050405020304" pitchFamily="18" charset="-78"/>
                <a:cs typeface="Andalus" panose="02020603050405020304" pitchFamily="18" charset="-78"/>
              </a:rPr>
              <a:t>المنطق العربي</a:t>
            </a:r>
            <a:endParaRPr lang="en-US" sz="8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332EFF-1B5B-429D-9B0E-2346B40874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5"/>
            <a:ext cx="8637072" cy="2524498"/>
          </a:xfrm>
        </p:spPr>
        <p:txBody>
          <a:bodyPr>
            <a:normAutofit lnSpcReduction="10000"/>
          </a:bodyPr>
          <a:lstStyle/>
          <a:p>
            <a:pPr algn="ctr"/>
            <a:r>
              <a:rPr lang="ar-EG" sz="4000">
                <a:latin typeface="Algerian" panose="04020705040A02060702" pitchFamily="82" charset="0"/>
              </a:rPr>
              <a:t>تمهيدي ماجستير قسم فلسفة شعبة فلسفة اسلامية </a:t>
            </a:r>
            <a:endParaRPr lang="ar-EG" sz="4000" dirty="0">
              <a:latin typeface="Algerian" panose="04020705040A02060702" pitchFamily="82" charset="0"/>
            </a:endParaRPr>
          </a:p>
          <a:p>
            <a:pPr algn="ctr"/>
            <a:r>
              <a:rPr lang="ar-EG" sz="5400" b="1" dirty="0">
                <a:latin typeface="Aldhabi" panose="01000000000000000000" pitchFamily="2" charset="-78"/>
                <a:cs typeface="Aldhabi" panose="01000000000000000000" pitchFamily="2" charset="-78"/>
              </a:rPr>
              <a:t>أ.د/ دولت عبد الرحيم إبراهيم </a:t>
            </a:r>
          </a:p>
          <a:p>
            <a:pPr algn="ctr"/>
            <a:r>
              <a:rPr lang="ar-EG" sz="2800" b="1" u="sng" dirty="0">
                <a:latin typeface="Arial Rounded MT Bold" panose="020F0704030504030204" pitchFamily="34" charset="0"/>
              </a:rPr>
              <a:t>أستاذ فلسفة و تاريخ العلوم بقسم الفلسفة </a:t>
            </a:r>
            <a:endParaRPr lang="en-US" sz="2800" b="1" u="sng" dirty="0">
              <a:latin typeface="Arial Rounded MT Bold" panose="020F07040305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143A36-4D04-46B5-9809-62CE2BCA1F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2436" y="802298"/>
            <a:ext cx="3847757" cy="1364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778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7C91907-325C-4456-BE99-899566597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1908313"/>
            <a:ext cx="9603275" cy="3841323"/>
          </a:xfrm>
        </p:spPr>
        <p:txBody>
          <a:bodyPr/>
          <a:lstStyle/>
          <a:p>
            <a:pPr algn="r"/>
            <a:r>
              <a:rPr lang="ar-EG" b="1" dirty="0"/>
              <a:t>اثر مؤلفات المنطق على العرب و الغرب بين التأييد و المعارضة </a:t>
            </a:r>
            <a:br>
              <a:rPr lang="ar-EG" b="1" dirty="0"/>
            </a:br>
            <a:br>
              <a:rPr lang="ar-EG" b="1" dirty="0"/>
            </a:br>
            <a:r>
              <a:rPr lang="ar-EG" b="1" dirty="0"/>
              <a:t>ترجمة المنطق الى اللغة العربية </a:t>
            </a:r>
            <a:br>
              <a:rPr lang="ar-EG" b="1" dirty="0"/>
            </a:br>
            <a:br>
              <a:rPr lang="ar-EG" b="1" dirty="0"/>
            </a:br>
            <a:r>
              <a:rPr lang="ar-EG" b="1" dirty="0"/>
              <a:t>1- المنطق اله</a:t>
            </a:r>
            <a:br>
              <a:rPr lang="ar-EG" b="1" dirty="0"/>
            </a:br>
            <a:r>
              <a:rPr lang="ar-EG" b="1" dirty="0"/>
              <a:t>2- المنطق علم </a:t>
            </a:r>
            <a:br>
              <a:rPr lang="ar-EG" b="1" dirty="0"/>
            </a:br>
            <a:r>
              <a:rPr lang="ar-EG" b="1" dirty="0"/>
              <a:t>3- المنطق فن </a:t>
            </a:r>
          </a:p>
        </p:txBody>
      </p:sp>
    </p:spTree>
    <p:extLst>
      <p:ext uri="{BB962C8B-B14F-4D97-AF65-F5344CB8AC3E}">
        <p14:creationId xmlns:p14="http://schemas.microsoft.com/office/powerpoint/2010/main" val="2956285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E1D2B-D6C1-442F-B7D6-861F3737B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8383"/>
            <a:ext cx="9603275" cy="5075582"/>
          </a:xfrm>
        </p:spPr>
        <p:txBody>
          <a:bodyPr/>
          <a:lstStyle/>
          <a:p>
            <a:pPr algn="r"/>
            <a:br>
              <a:rPr lang="ar-EG" dirty="0"/>
            </a:br>
            <a:r>
              <a:rPr lang="ar-EG" sz="4000" b="1" dirty="0"/>
              <a:t>المؤيدين للمنطق</a:t>
            </a:r>
            <a:br>
              <a:rPr lang="ar-EG" dirty="0"/>
            </a:br>
            <a:br>
              <a:rPr lang="ar-EG" dirty="0"/>
            </a:br>
            <a:r>
              <a:rPr lang="ar-EG" dirty="0"/>
              <a:t>الفارابي المنطق جزء من الفلسفة اما ابن سينا اعتقد ان المنطق اله تعصم الذهن من الوقوع في الخطأ</a:t>
            </a:r>
            <a:br>
              <a:rPr lang="ar-EG" dirty="0"/>
            </a:br>
            <a:br>
              <a:rPr lang="ar-EG" dirty="0"/>
            </a:br>
            <a:r>
              <a:rPr lang="ar-EG" dirty="0"/>
              <a:t>الغزالي ايد المنطق </a:t>
            </a:r>
            <a:br>
              <a:rPr lang="ar-EG" dirty="0"/>
            </a:br>
            <a:br>
              <a:rPr lang="ar-EG" dirty="0"/>
            </a:br>
            <a:r>
              <a:rPr lang="ar-EG" dirty="0"/>
              <a:t>رأى توماس </a:t>
            </a:r>
            <a:r>
              <a:rPr lang="ar-EG" dirty="0" err="1"/>
              <a:t>الاكويني</a:t>
            </a:r>
            <a:r>
              <a:rPr lang="ar-EG" dirty="0"/>
              <a:t> ان المنطق فن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98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22873-1B29-40DB-BDC5-C078B5C64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8084" y="848138"/>
            <a:ext cx="9603275" cy="4770783"/>
          </a:xfrm>
        </p:spPr>
        <p:txBody>
          <a:bodyPr>
            <a:normAutofit/>
          </a:bodyPr>
          <a:lstStyle/>
          <a:p>
            <a:pPr algn="r"/>
            <a:br>
              <a:rPr lang="ar-EG" dirty="0"/>
            </a:br>
            <a:r>
              <a:rPr lang="ar-EG" sz="4000" b="1" dirty="0"/>
              <a:t>المعارضون للمنطق </a:t>
            </a:r>
            <a:br>
              <a:rPr lang="ar-EG" dirty="0"/>
            </a:br>
            <a:br>
              <a:rPr lang="ar-EG" dirty="0"/>
            </a:br>
            <a:r>
              <a:rPr lang="ar-EG" dirty="0"/>
              <a:t>الفقهاء – رجال الدين – ابن تمية – ابن صلاح</a:t>
            </a:r>
            <a:br>
              <a:rPr lang="ar-EG" dirty="0"/>
            </a:br>
            <a:br>
              <a:rPr lang="ar-EG" dirty="0"/>
            </a:br>
            <a:r>
              <a:rPr lang="ar-EG" dirty="0"/>
              <a:t>الغرب المسيحي : روجر بيكون – فرنسيس بيكون – ديكارت – جون </a:t>
            </a:r>
            <a:r>
              <a:rPr lang="ar-EG" dirty="0" err="1"/>
              <a:t>استيورت</a:t>
            </a:r>
            <a:r>
              <a:rPr lang="ar-EG" dirty="0"/>
              <a:t> مل.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685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C9DCB-864B-41FE-8BA7-484F18CE1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1335" y="1205949"/>
            <a:ext cx="9603275" cy="4452730"/>
          </a:xfrm>
        </p:spPr>
        <p:txBody>
          <a:bodyPr/>
          <a:lstStyle/>
          <a:p>
            <a:pPr algn="r"/>
            <a:r>
              <a:rPr lang="ar-EG" sz="4000" b="1" dirty="0"/>
              <a:t>أنواع المنطق</a:t>
            </a:r>
            <a:br>
              <a:rPr lang="ar-EG" sz="4000" b="1" dirty="0"/>
            </a:br>
            <a:br>
              <a:rPr lang="ar-EG" sz="4000" b="1" dirty="0"/>
            </a:br>
            <a:r>
              <a:rPr lang="ar-EG" sz="4000" b="1" dirty="0"/>
              <a:t> </a:t>
            </a:r>
            <a:r>
              <a:rPr lang="ar-EG" dirty="0"/>
              <a:t>المنطق الصوري – المنطق المادي </a:t>
            </a:r>
            <a:br>
              <a:rPr lang="ar-EG" dirty="0"/>
            </a:br>
            <a:br>
              <a:rPr lang="ar-EG" dirty="0"/>
            </a:br>
            <a:r>
              <a:rPr lang="ar-EG" sz="4000" b="1" u="sng" dirty="0"/>
              <a:t>علاقة المنطق بالعلوم الأخرى</a:t>
            </a:r>
            <a:br>
              <a:rPr lang="ar-EG" sz="4000" b="1" u="sng" dirty="0"/>
            </a:br>
            <a:br>
              <a:rPr lang="ar-EG" sz="4000" b="1" u="sng" dirty="0"/>
            </a:br>
            <a:r>
              <a:rPr lang="ar-EG" dirty="0"/>
              <a:t>علاقة المنطق باللغة – علاقة المنطق بالطب – علاقة المنطق بالرياضة </a:t>
            </a:r>
            <a:br>
              <a:rPr lang="ar-EG" dirty="0"/>
            </a:br>
            <a:r>
              <a:rPr lang="ar-EG" dirty="0"/>
              <a:t>علاقة المنطق بعلم النفس </a:t>
            </a:r>
            <a:endParaRPr lang="en-US" sz="4000" b="1" u="sng" dirty="0"/>
          </a:p>
        </p:txBody>
      </p:sp>
    </p:spTree>
    <p:extLst>
      <p:ext uri="{BB962C8B-B14F-4D97-AF65-F5344CB8AC3E}">
        <p14:creationId xmlns:p14="http://schemas.microsoft.com/office/powerpoint/2010/main" val="202722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EFBA2-66FF-4580-823B-F7826C283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4867411"/>
          </a:xfrm>
        </p:spPr>
        <p:txBody>
          <a:bodyPr/>
          <a:lstStyle/>
          <a:p>
            <a:pPr algn="r"/>
            <a:br>
              <a:rPr lang="ar-EG" dirty="0"/>
            </a:br>
            <a:r>
              <a:rPr lang="ar-EG" sz="4000" b="1" dirty="0"/>
              <a:t>قوانين المنطق</a:t>
            </a:r>
            <a:br>
              <a:rPr lang="ar-EG" sz="4000" b="1" dirty="0"/>
            </a:br>
            <a:br>
              <a:rPr lang="ar-EG" sz="4000" b="1" dirty="0"/>
            </a:br>
            <a:r>
              <a:rPr lang="ar-EG" dirty="0"/>
              <a:t>قانون الهوية (الذاتية) </a:t>
            </a:r>
            <a:br>
              <a:rPr lang="ar-EG" dirty="0"/>
            </a:br>
            <a:br>
              <a:rPr lang="ar-EG" dirty="0"/>
            </a:br>
            <a:r>
              <a:rPr lang="ar-EG" dirty="0"/>
              <a:t>قانون عدم التناقض </a:t>
            </a:r>
            <a:br>
              <a:rPr lang="ar-EG" dirty="0"/>
            </a:br>
            <a:br>
              <a:rPr lang="ar-EG" dirty="0"/>
            </a:br>
            <a:r>
              <a:rPr lang="ar-EG" dirty="0"/>
              <a:t>قانون الثالث المرفوع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54843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327AE-5302-46D5-A81C-D95443160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5066194"/>
          </a:xfrm>
        </p:spPr>
        <p:txBody>
          <a:bodyPr/>
          <a:lstStyle/>
          <a:p>
            <a:pPr algn="r"/>
            <a:br>
              <a:rPr lang="ar-EG" dirty="0"/>
            </a:br>
            <a:r>
              <a:rPr lang="ar-EG" sz="4000" b="1" dirty="0"/>
              <a:t>المنطق الاستقرائي عند اخوان الصفا </a:t>
            </a:r>
            <a:br>
              <a:rPr lang="ar-EG" sz="4000" b="1" dirty="0"/>
            </a:br>
            <a:br>
              <a:rPr lang="ar-EG" sz="4000" b="1" dirty="0"/>
            </a:br>
            <a:r>
              <a:rPr lang="ar-EG" dirty="0"/>
              <a:t>الملاحظة – التجربة – الفرض </a:t>
            </a:r>
            <a:br>
              <a:rPr lang="ar-EG" dirty="0"/>
            </a:br>
            <a:br>
              <a:rPr lang="ar-EG" dirty="0"/>
            </a:br>
            <a:r>
              <a:rPr lang="ar-EG" sz="4000" b="1" u="sng" dirty="0"/>
              <a:t>أنواع الملاحظة</a:t>
            </a:r>
            <a:br>
              <a:rPr lang="ar-EG" sz="4000" b="1" u="sng" dirty="0"/>
            </a:br>
            <a:br>
              <a:rPr lang="ar-EG" sz="2800" dirty="0"/>
            </a:br>
            <a:r>
              <a:rPr lang="ar-EG" sz="2800" dirty="0"/>
              <a:t>* الملاحظة الحسية </a:t>
            </a:r>
            <a:br>
              <a:rPr lang="ar-EG" sz="2800" dirty="0"/>
            </a:br>
            <a:br>
              <a:rPr lang="ar-EG" sz="2800" dirty="0"/>
            </a:br>
            <a:r>
              <a:rPr lang="ar-EG" sz="2800" dirty="0"/>
              <a:t>* الملاحظة العقلية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535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59DE635-0678-4240-94DB-F60360CC8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273" y="804519"/>
            <a:ext cx="9461581" cy="5022123"/>
          </a:xfrm>
        </p:spPr>
        <p:txBody>
          <a:bodyPr>
            <a:normAutofit/>
          </a:bodyPr>
          <a:lstStyle/>
          <a:p>
            <a:pPr algn="r"/>
            <a:br>
              <a:rPr lang="ar-EG" dirty="0"/>
            </a:br>
            <a:r>
              <a:rPr lang="ar-EG" sz="4000" b="1" dirty="0"/>
              <a:t>محاضرة المنطق  </a:t>
            </a:r>
            <a:br>
              <a:rPr lang="ar-EG" sz="4000" b="1" dirty="0"/>
            </a:br>
            <a:br>
              <a:rPr lang="ar-EG" sz="4000" b="1" dirty="0"/>
            </a:br>
            <a:r>
              <a:rPr lang="ar-EG" dirty="0">
                <a:solidFill>
                  <a:prstClr val="black"/>
                </a:solidFill>
              </a:rPr>
              <a:t>- أرسطو مؤسس و واضع المنطق</a:t>
            </a:r>
            <a:br>
              <a:rPr lang="ar-EG" dirty="0">
                <a:solidFill>
                  <a:prstClr val="black"/>
                </a:solidFill>
              </a:rPr>
            </a:br>
            <a:br>
              <a:rPr lang="ar-EG" dirty="0">
                <a:solidFill>
                  <a:prstClr val="black"/>
                </a:solidFill>
              </a:rPr>
            </a:br>
            <a:r>
              <a:rPr lang="ar-EG" dirty="0">
                <a:solidFill>
                  <a:prstClr val="black"/>
                </a:solidFill>
              </a:rPr>
              <a:t>- علم المنطق للبحث في قانون الفكر الصحيح </a:t>
            </a:r>
            <a:br>
              <a:rPr lang="ar-EG" dirty="0">
                <a:solidFill>
                  <a:prstClr val="black"/>
                </a:solidFill>
              </a:rPr>
            </a:br>
            <a:br>
              <a:rPr lang="ar-EG" dirty="0">
                <a:solidFill>
                  <a:prstClr val="black"/>
                </a:solidFill>
              </a:rPr>
            </a:br>
            <a:r>
              <a:rPr lang="ar-EG" dirty="0">
                <a:solidFill>
                  <a:prstClr val="black"/>
                </a:solidFill>
              </a:rPr>
              <a:t>- المنطق من لفظ النطق</a:t>
            </a:r>
            <a:br>
              <a:rPr lang="ar-EG" dirty="0"/>
            </a:br>
            <a:br>
              <a:rPr lang="ar-EG" dirty="0"/>
            </a:br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2806500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A22E9B-9C1D-4FC0-8239-94AB9D781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2037574"/>
            <a:ext cx="9603275" cy="3698208"/>
          </a:xfrm>
        </p:spPr>
        <p:txBody>
          <a:bodyPr>
            <a:normAutofit/>
          </a:bodyPr>
          <a:lstStyle/>
          <a:p>
            <a:pPr algn="r"/>
            <a:br>
              <a:rPr lang="ar-EG" dirty="0"/>
            </a:br>
            <a:r>
              <a:rPr lang="ar-EG" dirty="0"/>
              <a:t>- ارسطو مشارك في وضع المنطق</a:t>
            </a:r>
            <a:br>
              <a:rPr lang="ar-EG" dirty="0"/>
            </a:br>
            <a:br>
              <a:rPr lang="ar-EG" dirty="0"/>
            </a:br>
            <a:br>
              <a:rPr lang="ar-EG" dirty="0"/>
            </a:br>
            <a:r>
              <a:rPr lang="ar-EG" dirty="0"/>
              <a:t>- ارسطو لم يستخدم المنطق بل التحليلات</a:t>
            </a:r>
            <a:br>
              <a:rPr lang="ar-EG" dirty="0"/>
            </a:br>
            <a:br>
              <a:rPr lang="ar-EG" dirty="0"/>
            </a:b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280465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E7347BA-4AE1-4303-87F9-5E1AE5ED4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0015" y="848139"/>
            <a:ext cx="9603275" cy="4970770"/>
          </a:xfrm>
        </p:spPr>
        <p:txBody>
          <a:bodyPr/>
          <a:lstStyle/>
          <a:p>
            <a:pPr algn="r"/>
            <a:br>
              <a:rPr lang="ar-EG" dirty="0"/>
            </a:br>
            <a:r>
              <a:rPr lang="ar-EG" sz="4000" dirty="0"/>
              <a:t>معنى التحليلات</a:t>
            </a:r>
            <a:br>
              <a:rPr lang="ar-EG" dirty="0"/>
            </a:br>
            <a:br>
              <a:rPr lang="ar-EG" dirty="0"/>
            </a:br>
            <a:br>
              <a:rPr lang="ar-EG" dirty="0"/>
            </a:br>
            <a:br>
              <a:rPr lang="ar-EG" dirty="0"/>
            </a:br>
            <a:r>
              <a:rPr lang="ar-EG" dirty="0"/>
              <a:t>- تحليل الفكر الى استدلالات و الاستدلال الى اقيسه و القياس الى عبارات و حدود.</a:t>
            </a:r>
            <a:br>
              <a:rPr lang="ar-EG" dirty="0"/>
            </a:br>
            <a:r>
              <a:rPr lang="ar-EG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45193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34BB9CC-F5AF-48DD-877D-09243726F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79765"/>
            <a:ext cx="9603275" cy="3439144"/>
          </a:xfrm>
        </p:spPr>
        <p:txBody>
          <a:bodyPr/>
          <a:lstStyle/>
          <a:p>
            <a:pPr algn="r"/>
            <a:r>
              <a:rPr lang="ar-EG" dirty="0"/>
              <a:t>- ارسطو لم يعرف المنطق بل الشراح  هم الذين وضعوا اسم المنطق </a:t>
            </a:r>
            <a:br>
              <a:rPr lang="ar-EG" dirty="0"/>
            </a:br>
            <a:br>
              <a:rPr lang="ar-EG" dirty="0"/>
            </a:br>
            <a:br>
              <a:rPr lang="ar-EG" dirty="0"/>
            </a:br>
            <a:r>
              <a:rPr lang="ar-EG" dirty="0"/>
              <a:t>- و كان المنطق بمعنى الجدل و الجدل كان معروف عند اليونان و </a:t>
            </a:r>
            <a:r>
              <a:rPr lang="ar-EG" dirty="0" err="1"/>
              <a:t>السوفسطانين</a:t>
            </a:r>
            <a:r>
              <a:rPr lang="ar-EG" dirty="0"/>
              <a:t> و سقراط و افلاطون  </a:t>
            </a:r>
            <a:br>
              <a:rPr lang="ar-EG" dirty="0"/>
            </a:b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609700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7C7F892-6D8A-469D-94AB-FFF6BCC09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5000536"/>
          </a:xfrm>
        </p:spPr>
        <p:txBody>
          <a:bodyPr>
            <a:normAutofit/>
          </a:bodyPr>
          <a:lstStyle/>
          <a:p>
            <a:pPr algn="r"/>
            <a:br>
              <a:rPr lang="en-US" sz="2800" b="1" dirty="0"/>
            </a:br>
            <a:r>
              <a:rPr lang="ar-EG" sz="4900" b="1" dirty="0"/>
              <a:t>ارسطو</a:t>
            </a:r>
            <a:br>
              <a:rPr lang="en-US" sz="4900" b="1" dirty="0"/>
            </a:br>
            <a:br>
              <a:rPr lang="en-US" sz="2000" b="1" dirty="0"/>
            </a:br>
            <a:r>
              <a:rPr lang="ar-EG" b="1" dirty="0"/>
              <a:t>*</a:t>
            </a:r>
            <a:r>
              <a:rPr lang="ar-EG" sz="2000" b="1" dirty="0"/>
              <a:t> </a:t>
            </a:r>
            <a:r>
              <a:rPr lang="ar-EG" dirty="0"/>
              <a:t>كان ارسطو من اسرة عريقة و درس الفلسفة على يد سقراط و افلاطون </a:t>
            </a:r>
            <a:br>
              <a:rPr lang="ar-EG" dirty="0"/>
            </a:br>
            <a:br>
              <a:rPr lang="ar-EG" dirty="0"/>
            </a:br>
            <a:r>
              <a:rPr lang="ar-EG" dirty="0"/>
              <a:t>* دخل اكاديمية افلاطون عشرون سنه </a:t>
            </a:r>
            <a:br>
              <a:rPr lang="ar-EG" dirty="0"/>
            </a:br>
            <a:br>
              <a:rPr lang="ar-EG" dirty="0"/>
            </a:br>
            <a:r>
              <a:rPr lang="ar-EG" dirty="0"/>
              <a:t>* تأثر بفلاسفة الشرق المسلمين و منهم ابن رشد</a:t>
            </a:r>
            <a:br>
              <a:rPr lang="ar-EG" dirty="0"/>
            </a:br>
            <a:r>
              <a:rPr lang="ar-EG" dirty="0"/>
              <a:t> </a:t>
            </a:r>
            <a:br>
              <a:rPr lang="ar-EG" dirty="0"/>
            </a:br>
            <a:r>
              <a:rPr lang="ar-EG" dirty="0"/>
              <a:t>* و الغرب المسيحي ك توماس </a:t>
            </a:r>
            <a:r>
              <a:rPr lang="ar-EG" dirty="0" err="1"/>
              <a:t>الاكويني</a:t>
            </a:r>
            <a:r>
              <a:rPr lang="ar-EG" dirty="0"/>
              <a:t> </a:t>
            </a:r>
            <a:endParaRPr lang="ar-EG" sz="4000" dirty="0"/>
          </a:p>
        </p:txBody>
      </p:sp>
    </p:spTree>
    <p:extLst>
      <p:ext uri="{BB962C8B-B14F-4D97-AF65-F5344CB8AC3E}">
        <p14:creationId xmlns:p14="http://schemas.microsoft.com/office/powerpoint/2010/main" val="3540201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BFEE830-ED12-4343-AD46-869006E68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795130"/>
            <a:ext cx="9603275" cy="5065343"/>
          </a:xfrm>
        </p:spPr>
        <p:txBody>
          <a:bodyPr>
            <a:normAutofit/>
          </a:bodyPr>
          <a:lstStyle/>
          <a:p>
            <a:pPr algn="r"/>
            <a:br>
              <a:rPr lang="ar-EG" b="1" dirty="0"/>
            </a:br>
            <a:r>
              <a:rPr lang="ar-EG" sz="4000" b="1" dirty="0"/>
              <a:t>تصنيف العلوم عند أرسطو </a:t>
            </a:r>
            <a:br>
              <a:rPr lang="ar-EG" sz="4000" b="1" dirty="0"/>
            </a:br>
            <a:br>
              <a:rPr lang="ar-EG" b="1" dirty="0"/>
            </a:br>
            <a:r>
              <a:rPr lang="ar-EG" dirty="0"/>
              <a:t> صنف ارسطو العلوم الى </a:t>
            </a:r>
            <a:r>
              <a:rPr lang="en-US" b="1" dirty="0"/>
              <a:t>-</a:t>
            </a:r>
            <a:br>
              <a:rPr lang="ar-EG" b="1" dirty="0"/>
            </a:br>
            <a:r>
              <a:rPr lang="ar-EG" b="1" dirty="0"/>
              <a:t>		</a:t>
            </a:r>
            <a:br>
              <a:rPr lang="ar-EG" b="1" dirty="0"/>
            </a:br>
            <a:r>
              <a:rPr lang="ar-EG" b="1" dirty="0"/>
              <a:t>                                  1- علوم نظرية </a:t>
            </a:r>
            <a:br>
              <a:rPr lang="ar-EG" b="1" dirty="0"/>
            </a:br>
            <a:r>
              <a:rPr lang="ar-EG" b="1" dirty="0"/>
              <a:t>                             </a:t>
            </a:r>
            <a:br>
              <a:rPr lang="ar-EG" b="1" dirty="0"/>
            </a:br>
            <a:r>
              <a:rPr lang="ar-EG" b="1" dirty="0"/>
              <a:t>                                  2- علوم عملية </a:t>
            </a:r>
            <a:r>
              <a:rPr lang="en-US" b="1" dirty="0"/>
              <a:t>   </a:t>
            </a:r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42997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EA3870B-4A8D-4C82-A4CC-22232D8C1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2009864"/>
            <a:ext cx="9603275" cy="3781336"/>
          </a:xfrm>
        </p:spPr>
        <p:txBody>
          <a:bodyPr>
            <a:normAutofit fontScale="90000"/>
          </a:bodyPr>
          <a:lstStyle/>
          <a:p>
            <a:pPr algn="r"/>
            <a:br>
              <a:rPr lang="ar-EG" b="1" dirty="0"/>
            </a:br>
            <a:br>
              <a:rPr lang="ar-EG" b="1" dirty="0"/>
            </a:br>
            <a:r>
              <a:rPr lang="ar-EG" sz="4000" dirty="0"/>
              <a:t>اهتم ارسطو بالعلوم النظرية و فضلها عن العملية و اعتبر</a:t>
            </a:r>
            <a:br>
              <a:rPr lang="ar-EG" sz="4000" dirty="0"/>
            </a:br>
            <a:br>
              <a:rPr lang="ar-EG" sz="4000" dirty="0"/>
            </a:br>
            <a:r>
              <a:rPr lang="ar-EG" sz="4000" dirty="0"/>
              <a:t> بان المنطق الة و وسيلة للعلوم.</a:t>
            </a:r>
            <a:br>
              <a:rPr lang="ar-EG" sz="4000" dirty="0"/>
            </a:br>
            <a:br>
              <a:rPr lang="ar-EG" b="1" dirty="0"/>
            </a:br>
            <a:br>
              <a:rPr lang="ar-EG" b="1" dirty="0"/>
            </a:br>
            <a:r>
              <a:rPr lang="ar-EG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86041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6CC5162-0B0E-48FF-AA34-6E8367F31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6997" y="1258956"/>
            <a:ext cx="9603275" cy="4462971"/>
          </a:xfrm>
        </p:spPr>
        <p:txBody>
          <a:bodyPr>
            <a:normAutofit/>
          </a:bodyPr>
          <a:lstStyle/>
          <a:p>
            <a:pPr algn="r"/>
            <a:r>
              <a:rPr lang="ar-EG" sz="4000" b="1" dirty="0"/>
              <a:t>مؤلفات ارسطو</a:t>
            </a:r>
            <a:br>
              <a:rPr lang="ar-EG" b="1" dirty="0"/>
            </a:br>
            <a:br>
              <a:rPr lang="ar-EG" b="1" dirty="0"/>
            </a:br>
            <a:r>
              <a:rPr lang="ar-EG" b="1" dirty="0"/>
              <a:t>* الجدل </a:t>
            </a:r>
            <a:br>
              <a:rPr lang="ar-EG" b="1" dirty="0"/>
            </a:br>
            <a:br>
              <a:rPr lang="ar-EG" b="1" dirty="0"/>
            </a:br>
            <a:r>
              <a:rPr lang="ar-EG" b="1" dirty="0"/>
              <a:t>* التحليلات</a:t>
            </a:r>
            <a:br>
              <a:rPr lang="ar-EG" b="1" dirty="0"/>
            </a:br>
            <a:br>
              <a:rPr lang="ar-EG" b="1" dirty="0"/>
            </a:br>
            <a:r>
              <a:rPr lang="ar-EG" b="1" dirty="0"/>
              <a:t>* الاغاليط </a:t>
            </a:r>
            <a:br>
              <a:rPr lang="ar-EG" b="1" dirty="0"/>
            </a:br>
            <a:br>
              <a:rPr lang="ar-EG" b="1" dirty="0"/>
            </a:br>
            <a:r>
              <a:rPr lang="ar-EG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6864033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614</TotalTime>
  <Words>430</Words>
  <Application>Microsoft Office PowerPoint</Application>
  <PresentationFormat>Widescreen</PresentationFormat>
  <Paragraphs>18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Gallery</vt:lpstr>
      <vt:lpstr>المنطق العربي</vt:lpstr>
      <vt:lpstr> محاضرة المنطق    - أرسطو مؤسس و واضع المنطق  - علم المنطق للبحث في قانون الفكر الصحيح   - المنطق من لفظ النطق  </vt:lpstr>
      <vt:lpstr> - ارسطو مشارك في وضع المنطق   - ارسطو لم يستخدم المنطق بل التحليلات  </vt:lpstr>
      <vt:lpstr> معنى التحليلات    - تحليل الفكر الى استدلالات و الاستدلال الى اقيسه و القياس الى عبارات و حدود.   </vt:lpstr>
      <vt:lpstr>- ارسطو لم يعرف المنطق بل الشراح  هم الذين وضعوا اسم المنطق    - و كان المنطق بمعنى الجدل و الجدل كان معروف عند اليونان و السوفسطانين و سقراط و افلاطون   </vt:lpstr>
      <vt:lpstr> ارسطو  * كان ارسطو من اسرة عريقة و درس الفلسفة على يد سقراط و افلاطون   * دخل اكاديمية افلاطون عشرون سنه   * تأثر بفلاسفة الشرق المسلمين و منهم ابن رشد   * و الغرب المسيحي ك توماس الاكويني </vt:lpstr>
      <vt:lpstr> تصنيف العلوم عند أرسطو    صنف ارسطو العلوم الى -                                      1- علوم نظرية                                                                  2- علوم عملية    </vt:lpstr>
      <vt:lpstr>  اهتم ارسطو بالعلوم النظرية و فضلها عن العملية و اعتبر   بان المنطق الة و وسيلة للعلوم.    </vt:lpstr>
      <vt:lpstr>مؤلفات ارسطو  * الجدل   * التحليلات  * الاغاليط    </vt:lpstr>
      <vt:lpstr>اثر مؤلفات المنطق على العرب و الغرب بين التأييد و المعارضة   ترجمة المنطق الى اللغة العربية   1- المنطق اله 2- المنطق علم  3- المنطق فن </vt:lpstr>
      <vt:lpstr> المؤيدين للمنطق  الفارابي المنطق جزء من الفلسفة اما ابن سينا اعتقد ان المنطق اله تعصم الذهن من الوقوع في الخطأ  الغزالي ايد المنطق   رأى توماس الاكويني ان المنطق فن   </vt:lpstr>
      <vt:lpstr> المعارضون للمنطق   الفقهاء – رجال الدين – ابن تمية – ابن صلاح  الغرب المسيحي : روجر بيكون – فرنسيس بيكون – ديكارت – جون استيورت مل.</vt:lpstr>
      <vt:lpstr>أنواع المنطق   المنطق الصوري – المنطق المادي   علاقة المنطق بالعلوم الأخرى  علاقة المنطق باللغة – علاقة المنطق بالطب – علاقة المنطق بالرياضة  علاقة المنطق بعلم النفس </vt:lpstr>
      <vt:lpstr> قوانين المنطق  قانون الهوية (الذاتية)   قانون عدم التناقض   قانون الثالث المرفوع </vt:lpstr>
      <vt:lpstr> المنطق الاستقرائي عند اخوان الصفا   الملاحظة – التجربة – الفرض   أنواع الملاحظة  * الملاحظة الحسية   * الملاحظة العقلية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تاريخ العلوم عند العرب</dc:title>
  <dc:creator>Windows</dc:creator>
  <cp:lastModifiedBy>AhMEd S.AbDeL-wAnEEs</cp:lastModifiedBy>
  <cp:revision>34</cp:revision>
  <dcterms:created xsi:type="dcterms:W3CDTF">2020-03-24T13:43:50Z</dcterms:created>
  <dcterms:modified xsi:type="dcterms:W3CDTF">2020-04-01T21:59:27Z</dcterms:modified>
</cp:coreProperties>
</file>