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62" r:id="rId2"/>
  </p:sldMasterIdLst>
  <p:notesMasterIdLst>
    <p:notesMasterId r:id="rId18"/>
  </p:notesMasterIdLst>
  <p:sldIdLst>
    <p:sldId id="257" r:id="rId3"/>
    <p:sldId id="304" r:id="rId4"/>
    <p:sldId id="305" r:id="rId5"/>
    <p:sldId id="306" r:id="rId6"/>
    <p:sldId id="307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342" r:id="rId15"/>
    <p:sldId id="343" r:id="rId16"/>
    <p:sldId id="344" r:id="rId17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5E61050-54E3-42E6-80C3-ED89EAA52FA5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6F483E9-50EE-4E4A-BA63-5496158D8D9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92260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pPr marL="228600" indent="-228600">
              <a:buFont typeface="+mj-lt"/>
              <a:buNone/>
            </a:pPr>
            <a:endParaRPr lang="en-US" sz="1200" dirty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endParaRPr lang="en-US" sz="1200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endParaRPr lang="en-US" sz="1200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endParaRPr lang="en-US" sz="1200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endParaRPr lang="en-US" sz="1200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endParaRPr lang="en-US" sz="1200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dirty="0" smtClean="0"/>
              <a:t>SmartArt </a:t>
            </a:r>
            <a:r>
              <a:rPr lang="en-US" sz="1400" b="1" baseline="0" dirty="0" smtClean="0"/>
              <a:t>custom </a:t>
            </a:r>
            <a:r>
              <a:rPr lang="en-US" sz="1400" b="1" dirty="0" smtClean="0"/>
              <a:t>animation effects: upward arrow process</a:t>
            </a:r>
          </a:p>
          <a:p>
            <a:r>
              <a:rPr lang="en-US" sz="1400" dirty="0" smtClean="0"/>
              <a:t>(Basic)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SmartArt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b="0" dirty="0" smtClean="0"/>
              <a:t>, and then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Blank</a:t>
            </a:r>
            <a:r>
              <a:rPr lang="en-US" sz="1200" b="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 tab</a:t>
            </a:r>
            <a:r>
              <a:rPr lang="en-US" sz="1200" b="0" dirty="0" smtClean="0"/>
              <a:t>, in the </a:t>
            </a:r>
            <a:r>
              <a:rPr lang="en-US" sz="1200" b="1" dirty="0" smtClean="0"/>
              <a:t>Illustrations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SmartArt</a:t>
            </a:r>
            <a:r>
              <a:rPr lang="en-US" sz="1200" b="0" dirty="0" smtClean="0"/>
              <a:t>.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Choose a SmartArt Graphic</a:t>
            </a:r>
            <a:r>
              <a:rPr lang="en-US" sz="1200" b="0" baseline="0" dirty="0" smtClean="0"/>
              <a:t> dialog box, in the left pane, click </a:t>
            </a:r>
            <a:r>
              <a:rPr lang="en-US" sz="1200" b="1" baseline="0" dirty="0" smtClean="0"/>
              <a:t>Process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Process</a:t>
            </a:r>
            <a:r>
              <a:rPr lang="en-US" sz="1200" b="0" baseline="0" dirty="0" smtClean="0"/>
              <a:t> pane, click </a:t>
            </a:r>
            <a:r>
              <a:rPr lang="en-US" sz="1200" b="1" baseline="0" dirty="0" smtClean="0"/>
              <a:t>Upward Arrow </a:t>
            </a:r>
            <a:r>
              <a:rPr lang="en-US" sz="1200" baseline="0" dirty="0" smtClean="0"/>
              <a:t>(sixth row, third option from the left), and then click </a:t>
            </a:r>
            <a:r>
              <a:rPr lang="en-US" sz="1200" b="1" baseline="0" dirty="0" smtClean="0"/>
              <a:t>OK</a:t>
            </a:r>
            <a:r>
              <a:rPr lang="en-US" sz="1200" baseline="0" dirty="0" smtClean="0"/>
              <a:t> to insert the graphic into the slide.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graphic, and then click one of the arrows on the left border. In the </a:t>
            </a:r>
            <a:r>
              <a:rPr lang="en-US" sz="1200" b="1" baseline="0" dirty="0" smtClean="0"/>
              <a:t>Type your text here </a:t>
            </a:r>
            <a:r>
              <a:rPr lang="en-US" sz="1200" baseline="0" dirty="0" smtClean="0"/>
              <a:t>dialog box, enter text. (</a:t>
            </a:r>
            <a:r>
              <a:rPr lang="en-US" sz="1200" b="1" baseline="0" dirty="0" smtClean="0"/>
              <a:t>Note: </a:t>
            </a:r>
            <a:r>
              <a:rPr lang="en-US" sz="1200" b="0" baseline="0" dirty="0" smtClean="0"/>
              <a:t>To create a bulleted list below each heading, select the heading text box in the </a:t>
            </a:r>
            <a:r>
              <a:rPr lang="en-US" sz="1200" b="1" baseline="0" dirty="0" smtClean="0"/>
              <a:t>Type your text here  </a:t>
            </a:r>
            <a:r>
              <a:rPr lang="en-US" sz="1200" b="0" baseline="0" dirty="0" smtClean="0"/>
              <a:t>dialog box, and then under </a:t>
            </a:r>
            <a:r>
              <a:rPr lang="en-US" sz="1200" b="1" baseline="0" dirty="0" smtClean="0"/>
              <a:t>SmartArt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Graphic</a:t>
            </a:r>
            <a:r>
              <a:rPr lang="en-US" sz="1200" b="0" baseline="0" dirty="0" smtClean="0"/>
              <a:t> group, click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Bullet</a:t>
            </a:r>
            <a:r>
              <a:rPr lang="en-US" sz="1200" b="0" baseline="0" dirty="0" smtClean="0"/>
              <a:t>. Enter text into the new bullet text box.)</a:t>
            </a:r>
            <a:endParaRPr lang="en-US" sz="1200" b="1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slide, s</a:t>
            </a:r>
            <a:r>
              <a:rPr lang="en-US" sz="1200" dirty="0" smtClean="0"/>
              <a:t>elect</a:t>
            </a:r>
            <a:r>
              <a:rPr lang="en-US" sz="1200" baseline="0" dirty="0" smtClean="0"/>
              <a:t> the graphic.</a:t>
            </a:r>
            <a:r>
              <a:rPr lang="en-US" sz="1200" b="0" baseline="0" dirty="0" smtClean="0"/>
              <a:t> 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Colorful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Colorful  Range - Accent Colors 3 to 4 </a:t>
            </a:r>
            <a:r>
              <a:rPr lang="en-US" sz="1200" b="0" baseline="0" dirty="0" smtClean="0"/>
              <a:t>(third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More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Best Match for Document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Intense Effect </a:t>
            </a:r>
            <a:r>
              <a:rPr lang="en-US" sz="1200" b="0" baseline="0" dirty="0" smtClean="0"/>
              <a:t>(fifth option from the left).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Font</a:t>
            </a:r>
            <a:r>
              <a:rPr lang="en-US" sz="1200" b="0" baseline="0" dirty="0" smtClean="0"/>
              <a:t> group, select </a:t>
            </a:r>
            <a:r>
              <a:rPr lang="en-US" sz="1200" b="1" baseline="0" dirty="0" smtClean="0"/>
              <a:t>Calibri </a:t>
            </a:r>
            <a:r>
              <a:rPr lang="en-US" sz="1200" b="0" baseline="0" dirty="0" smtClean="0"/>
              <a:t>from the </a:t>
            </a:r>
            <a:r>
              <a:rPr lang="en-US" sz="1200" b="1" baseline="0" dirty="0" smtClean="0"/>
              <a:t>Font </a:t>
            </a:r>
            <a:r>
              <a:rPr lang="en-US" sz="1200" b="0" baseline="0" dirty="0" smtClean="0"/>
              <a:t>list, and then select </a:t>
            </a:r>
            <a:r>
              <a:rPr lang="en-US" sz="1200" b="1" baseline="0" dirty="0" smtClean="0"/>
              <a:t>24 </a:t>
            </a:r>
            <a:r>
              <a:rPr lang="en-US" sz="1200" b="0" i="0" baseline="0" dirty="0" smtClean="0"/>
              <a:t>from</a:t>
            </a:r>
            <a:r>
              <a:rPr lang="en-US" sz="1200" b="0" baseline="0" dirty="0" smtClean="0"/>
              <a:t> the </a:t>
            </a:r>
            <a:r>
              <a:rPr lang="en-US" sz="1200" b="1" baseline="0" dirty="0" smtClean="0"/>
              <a:t>Font Size </a:t>
            </a:r>
            <a:r>
              <a:rPr lang="en-US" sz="1200" b="0" baseline="0" dirty="0" smtClean="0"/>
              <a:t>list.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lang="en-US" sz="1200" b="0" baseline="0" dirty="0" smtClean="0"/>
              <a:t>Select the text in the first text box from the left. 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WordArt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the arrow next to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Theme Colors </a:t>
            </a:r>
            <a:r>
              <a:rPr lang="en-US" sz="1200" b="0" baseline="0" dirty="0" smtClean="0"/>
              <a:t>click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Olive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Green, Accent 3, Darker 25% </a:t>
            </a:r>
            <a:r>
              <a:rPr lang="en-US" sz="1200" b="0" baseline="0" dirty="0" smtClean="0"/>
              <a:t>(fifth row, seventh option from the left).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lang="en-US" sz="1200" b="0" baseline="0" dirty="0" smtClean="0"/>
              <a:t>Select the text in the second text box from the left. 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WordArt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the arrow next to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Theme Colors </a:t>
            </a:r>
            <a:r>
              <a:rPr lang="en-US" sz="1200" b="0" baseline="0" dirty="0" smtClean="0"/>
              <a:t>click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Aqua, Accent 5, Darker 25% </a:t>
            </a:r>
            <a:r>
              <a:rPr lang="en-US" sz="1200" b="0" baseline="0" dirty="0" smtClean="0"/>
              <a:t>(fifth row, ninth option from the left).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lang="en-US" sz="1200" b="0" baseline="0" dirty="0" smtClean="0"/>
              <a:t>Select the text in the third text box from the left. 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WordArt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the arrow next to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Theme Colors </a:t>
            </a:r>
            <a:r>
              <a:rPr lang="en-US" sz="1200" b="0" baseline="0" dirty="0" smtClean="0"/>
              <a:t>click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Purple, Accent 4, Darker 25% </a:t>
            </a:r>
            <a:r>
              <a:rPr lang="en-US" sz="1200" b="0" baseline="0" dirty="0" smtClean="0"/>
              <a:t>(fifth row, eighth option from the left).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aseline="0" dirty="0" smtClean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select the graphic.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task pane,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Add Effect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="0" baseline="0" dirty="0" smtClean="0"/>
              <a:t>. In </a:t>
            </a:r>
            <a:r>
              <a:rPr lang="en-US" sz="1200" b="1" baseline="0" dirty="0" smtClean="0"/>
              <a:t>the Add Entrance Effect </a:t>
            </a:r>
            <a:r>
              <a:rPr lang="en-US" sz="1200" b="0" baseline="0" dirty="0" smtClean="0"/>
              <a:t>dialog box, under </a:t>
            </a:r>
            <a:r>
              <a:rPr lang="en-US" sz="1200" b="1" baseline="0" dirty="0" smtClean="0"/>
              <a:t>Basic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Wipe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Modify: Wipe</a:t>
            </a:r>
            <a:r>
              <a:rPr lang="en-US" sz="1200" b="0" baseline="0" dirty="0" smtClean="0"/>
              <a:t>, in the </a:t>
            </a:r>
            <a:r>
              <a:rPr lang="en-US" sz="1200" b="1" baseline="0" dirty="0" smtClean="0"/>
              <a:t>Direction</a:t>
            </a:r>
            <a:r>
              <a:rPr lang="en-US" sz="1200" b="0" baseline="0" dirty="0" smtClean="0"/>
              <a:t> list, select </a:t>
            </a:r>
            <a:r>
              <a:rPr lang="en-US" sz="1200" b="1" baseline="0" dirty="0" smtClean="0"/>
              <a:t>From Left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Modify: Wipe</a:t>
            </a:r>
            <a:r>
              <a:rPr lang="en-US" sz="1200" b="0" baseline="0" dirty="0" smtClean="0"/>
              <a:t>,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Fast</a:t>
            </a:r>
            <a:r>
              <a:rPr lang="en-US" sz="1200" baseline="0" dirty="0" smtClean="0"/>
              <a:t>.</a:t>
            </a:r>
            <a:endParaRPr lang="en-US" sz="1200" b="0" baseline="0" dirty="0" smtClean="0"/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Custom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 select the wipe effect. Click the arrow to the right of the wipe effect, and then click </a:t>
            </a:r>
            <a:r>
              <a:rPr lang="en-US" sz="1200" b="1" baseline="0" dirty="0" smtClean="0"/>
              <a:t>Effect Options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Wipe</a:t>
            </a:r>
            <a:r>
              <a:rPr lang="en-US" sz="1200" baseline="0" dirty="0" smtClean="0"/>
              <a:t> dialog box, on the </a:t>
            </a:r>
            <a:r>
              <a:rPr lang="en-US" sz="1200" b="1" baseline="0" dirty="0" smtClean="0"/>
              <a:t>SmartArt Animation </a:t>
            </a:r>
            <a:r>
              <a:rPr lang="en-US" sz="1200" baseline="0" dirty="0" smtClean="0"/>
              <a:t>tab, in the </a:t>
            </a:r>
            <a:r>
              <a:rPr lang="en-US" sz="1200" b="1" baseline="0" dirty="0" smtClean="0"/>
              <a:t>Group graphic </a:t>
            </a:r>
            <a:r>
              <a:rPr lang="en-US" sz="1200" b="0" baseline="0" dirty="0" smtClean="0"/>
              <a:t>list, select </a:t>
            </a:r>
            <a:r>
              <a:rPr lang="en-US" sz="1200" b="1" baseline="0" dirty="0" smtClean="0"/>
              <a:t>One by one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Custom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 click the double arrow under the wipe effect </a:t>
            </a:r>
            <a:r>
              <a:rPr lang="en-US" sz="1200" b="0" i="0" baseline="0" dirty="0" smtClean="0"/>
              <a:t>to expand the contents of the list of effects.</a:t>
            </a:r>
            <a:endParaRPr lang="en-US" sz="1200" baseline="0" dirty="0" smtClean="0"/>
          </a:p>
          <a:p>
            <a:pPr marL="228600" indent="-228600">
              <a:buFont typeface="+mj-lt"/>
              <a:buAutoNum type="arabicPeriod" startAt="4"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Custom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 select the second wipe effect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baseline="0" dirty="0" smtClean="0"/>
              <a:t>C</a:t>
            </a:r>
            <a:r>
              <a:rPr lang="en-US" sz="1200" baseline="0" dirty="0" smtClean="0"/>
              <a:t>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 Effects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Change Entrance Effect </a:t>
            </a:r>
            <a:r>
              <a:rPr lang="en-US" sz="1200" b="0" baseline="0" dirty="0" smtClean="0"/>
              <a:t>dialog box,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Exciting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Curve Up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Modify: Curve Up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 </a:t>
            </a:r>
            <a:r>
              <a:rPr lang="en-US" sz="1200" b="0" baseline="0" dirty="0" smtClean="0"/>
              <a:t>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 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Modify: Curve Up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</a:t>
            </a:r>
            <a:r>
              <a:rPr lang="en-US" sz="1200" baseline="0" dirty="0" smtClean="0"/>
              <a:t>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Very Fast</a:t>
            </a:r>
            <a:r>
              <a:rPr lang="en-US" sz="1200" b="0" baseline="0" dirty="0" smtClean="0"/>
              <a:t>.</a:t>
            </a:r>
          </a:p>
          <a:p>
            <a:pPr marL="228600" indent="-228600">
              <a:buFont typeface="+mj-lt"/>
              <a:buAutoNum type="arabicPeriod" startAt="4"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Custom Animation </a:t>
            </a:r>
            <a:r>
              <a:rPr lang="en-US" sz="1200" b="0" baseline="0" dirty="0" smtClean="0"/>
              <a:t>task</a:t>
            </a:r>
            <a:r>
              <a:rPr lang="en-US" sz="1200" b="1" baseline="0" dirty="0" smtClean="0"/>
              <a:t> </a:t>
            </a:r>
            <a:r>
              <a:rPr lang="en-US" sz="1200" baseline="0" dirty="0" smtClean="0"/>
              <a:t>pane, select the third wipe effect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 Effects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Change Entrance Effect </a:t>
            </a:r>
            <a:r>
              <a:rPr lang="en-US" sz="1200" b="0" baseline="0" dirty="0" smtClean="0"/>
              <a:t>dialog box,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Moderate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Descend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Modify: Descend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 </a:t>
            </a:r>
            <a:r>
              <a:rPr lang="en-US" sz="1200" b="0" baseline="0" dirty="0" smtClean="0"/>
              <a:t>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Modify: Descend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Very Fast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the arrow to the right of the third wipe effect, and then click </a:t>
            </a:r>
            <a:r>
              <a:rPr lang="en-US" sz="1200" b="1" baseline="0" dirty="0" smtClean="0"/>
              <a:t>Timing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Descend</a:t>
            </a:r>
            <a:r>
              <a:rPr lang="en-US" sz="1200" b="0" baseline="0" dirty="0" smtClean="0"/>
              <a:t> dialog box, 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Delay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0.5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Custom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 select the fourth wipe effect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 Effects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Change Entrance Effect </a:t>
            </a:r>
            <a:r>
              <a:rPr lang="en-US" sz="1200" b="0" baseline="0" dirty="0" smtClean="0"/>
              <a:t>dialog box,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Exciting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Curve Up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Modify: Curve Up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 </a:t>
            </a:r>
            <a:r>
              <a:rPr lang="en-US" sz="1200" b="0" baseline="0" dirty="0" smtClean="0"/>
              <a:t>list, select </a:t>
            </a:r>
            <a:r>
              <a:rPr lang="en-US" sz="1200" b="1" baseline="0" dirty="0" smtClean="0"/>
              <a:t>On Click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Modify: Curve Up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Very Fast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Custom Animation </a:t>
            </a:r>
            <a:r>
              <a:rPr lang="en-US" sz="1200" b="0" baseline="0" dirty="0" smtClean="0"/>
              <a:t>task</a:t>
            </a:r>
            <a:r>
              <a:rPr lang="en-US" sz="1200" b="1" baseline="0" dirty="0" smtClean="0"/>
              <a:t> </a:t>
            </a:r>
            <a:r>
              <a:rPr lang="en-US" sz="1200" baseline="0" dirty="0" smtClean="0"/>
              <a:t>pane, select the fifth wipe effect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 Effects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Change Entrance Effect </a:t>
            </a:r>
            <a:r>
              <a:rPr lang="en-US" sz="1200" b="0" baseline="0" dirty="0" smtClean="0"/>
              <a:t>dialog box,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Moderate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Descend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Modify: Descend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 </a:t>
            </a:r>
            <a:r>
              <a:rPr lang="en-US" sz="1200" b="0" baseline="0" dirty="0" smtClean="0"/>
              <a:t>list, select </a:t>
            </a:r>
            <a:r>
              <a:rPr lang="en-US" sz="1200" b="1" baseline="0" dirty="0" smtClean="0"/>
              <a:t>After Previous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Modify: Descend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Very Fast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Custom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 select the sixth wipe effect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 Effects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Change Entrance Effect </a:t>
            </a:r>
            <a:r>
              <a:rPr lang="en-US" sz="1200" b="0" baseline="0" dirty="0" smtClean="0"/>
              <a:t>dialog box,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Exciting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Curve Up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Modify: Curve Up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 </a:t>
            </a:r>
            <a:r>
              <a:rPr lang="en-US" sz="1200" b="0" baseline="0" dirty="0" smtClean="0"/>
              <a:t>list, select </a:t>
            </a:r>
            <a:r>
              <a:rPr lang="en-US" sz="1200" b="1" baseline="0" dirty="0" smtClean="0"/>
              <a:t>On Click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Modify: Curve Up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Very Fast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Custom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 select the seventh wipe effect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 Effects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Change Entrance Effect </a:t>
            </a:r>
            <a:r>
              <a:rPr lang="en-US" sz="1200" b="0" baseline="0" dirty="0" smtClean="0"/>
              <a:t>dialog box,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Moderate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Descend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Modify: Descend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 </a:t>
            </a:r>
            <a:r>
              <a:rPr lang="en-US" sz="1200" b="0" baseline="0" dirty="0" smtClean="0"/>
              <a:t>list, select </a:t>
            </a:r>
            <a:r>
              <a:rPr lang="en-US" sz="1200" b="1" baseline="0" dirty="0" smtClean="0"/>
              <a:t>After Previous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Modify: Descend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Very Fast</a:t>
            </a:r>
            <a:r>
              <a:rPr lang="en-US" sz="1200" b="0" baseline="0" dirty="0" smtClean="0"/>
              <a:t>.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baseline="0" dirty="0" smtClean="0"/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Right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fourth option from the left).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drop-down list.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39%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first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Olive Green, Accent 3, Lighter 60%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row, seventh option from the left)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indent="-342900">
              <a:buFont typeface="+mj-lt"/>
              <a:buNone/>
            </a:pPr>
            <a:r>
              <a:rPr lang="en-US" sz="1200" dirty="0" smtClean="0"/>
              <a:t>To increase the size of the SmartArt graphic</a:t>
            </a:r>
            <a:r>
              <a:rPr lang="en-US" sz="1200" baseline="0" dirty="0" smtClean="0"/>
              <a:t> so that it spans the entire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aseline="0" dirty="0" smtClean="0"/>
              <a:t>On the slide, select the graphic.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aseline="0" dirty="0" smtClean="0"/>
              <a:t>Point to the top right corner of the graphic border, until a two-headed arrow appears. Drag the top right corner of the graphic border into the top right corner of the slide.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the bottom left corner of the graphic border, until a two-headed arrow appears. Drag the bottom left corner of the graphic border into the bottom left corner of the slide. </a:t>
            </a:r>
          </a:p>
          <a:p>
            <a:pPr marL="342900" indent="-342900">
              <a:buFont typeface="+mj-lt"/>
              <a:buNone/>
            </a:pPr>
            <a:endParaRPr lang="en-US" sz="1200" dirty="0" smtClean="0"/>
          </a:p>
          <a:p>
            <a:endParaRPr lang="en-US" sz="120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endParaRPr lang="en-US" sz="1200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endParaRPr lang="en-US" sz="1200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baseline="0" dirty="0" smtClean="0"/>
              <a:t>SmartArt custom animation effects: motion path and faded zoom</a:t>
            </a:r>
          </a:p>
          <a:p>
            <a:r>
              <a:rPr lang="en-US" sz="1400" b="0" baseline="0" dirty="0" smtClean="0"/>
              <a:t>(Intermediate)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dirty="0" smtClean="0"/>
              <a:t>To reproduce the SmartArt effects on this page,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b="0" dirty="0" smtClean="0"/>
              <a:t>, and then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Blank</a:t>
            </a:r>
            <a:r>
              <a:rPr lang="en-US" sz="1200" b="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 tab</a:t>
            </a:r>
            <a:r>
              <a:rPr lang="en-US" sz="1200" b="0" dirty="0" smtClean="0"/>
              <a:t>, in the </a:t>
            </a:r>
            <a:r>
              <a:rPr lang="en-US" sz="1200" b="1" dirty="0" smtClean="0"/>
              <a:t>Illustrations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SmartArt</a:t>
            </a:r>
            <a:r>
              <a:rPr lang="en-US" sz="1200" b="0" dirty="0" smtClean="0"/>
              <a:t>.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Choose a SmartArt Graphic</a:t>
            </a:r>
            <a:r>
              <a:rPr lang="en-US" sz="1200" b="0" baseline="0" dirty="0" smtClean="0"/>
              <a:t> dialog box, in the left pane, click </a:t>
            </a:r>
            <a:r>
              <a:rPr lang="en-US" sz="1200" b="1" baseline="0" dirty="0" smtClean="0"/>
              <a:t>Process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Process</a:t>
            </a:r>
            <a:r>
              <a:rPr lang="en-US" sz="1200" b="0" baseline="0" dirty="0" smtClean="0"/>
              <a:t> pane, click </a:t>
            </a:r>
            <a:r>
              <a:rPr lang="en-US" sz="1200" b="1" baseline="0" dirty="0" smtClean="0"/>
              <a:t>Basic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Chevron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Process</a:t>
            </a:r>
            <a:r>
              <a:rPr lang="en-US" sz="1200" baseline="0" dirty="0" smtClean="0"/>
              <a:t> (third row, first option from the left), and then click </a:t>
            </a:r>
            <a:r>
              <a:rPr lang="en-US" sz="1200" b="1" baseline="0" dirty="0" smtClean="0"/>
              <a:t>OK </a:t>
            </a:r>
            <a:r>
              <a:rPr lang="en-US" sz="1200" b="0" baseline="0" dirty="0" smtClean="0"/>
              <a:t>to insert the graphic into the slide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To create a fourth chevron shape, </a:t>
            </a:r>
            <a:r>
              <a:rPr lang="en-US" sz="1200" b="0" baseline="0" dirty="0" smtClean="0"/>
              <a:t>select the chevron shape at the right end of the graphic, and then under </a:t>
            </a:r>
            <a:r>
              <a:rPr lang="en-US" sz="1200" b="1" baseline="0" dirty="0" smtClean="0"/>
              <a:t>SmartArt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Graphic</a:t>
            </a:r>
            <a:r>
              <a:rPr lang="en-US" sz="1200" b="0" baseline="0" dirty="0" smtClean="0"/>
              <a:t> group, click the arrow next to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, and select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After</a:t>
            </a:r>
            <a:r>
              <a:rPr lang="en-US" sz="1200" b="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graphic, and then click one of the arrows on the left border. In the </a:t>
            </a:r>
            <a:r>
              <a:rPr lang="en-US" sz="1200" b="1" baseline="0" dirty="0" smtClean="0"/>
              <a:t>Type your text here </a:t>
            </a:r>
            <a:r>
              <a:rPr lang="en-US" sz="1200" baseline="0" dirty="0" smtClean="0"/>
              <a:t>dialog box, enter text.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Colorful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Colorful Range – Accent Colors 3 to 4  </a:t>
            </a:r>
            <a:r>
              <a:rPr lang="en-US" sz="1200" b="0" baseline="0" dirty="0" smtClean="0"/>
              <a:t>(third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More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3-D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Inset </a:t>
            </a:r>
            <a:r>
              <a:rPr lang="en-US" sz="1200" b="0" baseline="0" dirty="0" smtClean="0"/>
              <a:t>(first row, second option from the left).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aseline="0" dirty="0" smtClean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select the graphic.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task pane,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Add Effect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Add Entrance Effect </a:t>
            </a:r>
            <a:r>
              <a:rPr lang="en-US" sz="1200" b="0" baseline="0" dirty="0" smtClean="0"/>
              <a:t>dialog box, under </a:t>
            </a:r>
            <a:r>
              <a:rPr lang="en-US" sz="1200" b="1" baseline="0" dirty="0" smtClean="0"/>
              <a:t>Subtle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Faded Zoom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dirty="0" smtClean="0"/>
              <a:t>Modify: Faded Zoom</a:t>
            </a:r>
            <a:r>
              <a:rPr lang="en-US" sz="1200" b="0" baseline="0" dirty="0" smtClean="0"/>
              <a:t>,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Fast</a:t>
            </a:r>
            <a:r>
              <a:rPr lang="en-US" sz="1200" baseline="0" dirty="0" smtClean="0"/>
              <a:t>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dirty="0" smtClean="0"/>
              <a:t>Custom</a:t>
            </a:r>
            <a:r>
              <a:rPr lang="en-US" sz="1200" b="1" baseline="0" dirty="0" smtClean="0"/>
              <a:t>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 </a:t>
            </a:r>
            <a:r>
              <a:rPr lang="en-US" sz="1200" b="0" baseline="0" dirty="0" smtClean="0"/>
              <a:t>c</a:t>
            </a:r>
            <a:r>
              <a:rPr lang="en-US" sz="1200" b="0" dirty="0" smtClean="0"/>
              <a:t>lick </a:t>
            </a:r>
            <a:r>
              <a:rPr lang="en-US" sz="1200" b="1" dirty="0" smtClean="0"/>
              <a:t>Add Effect</a:t>
            </a:r>
            <a:r>
              <a:rPr lang="en-US" sz="1200" b="0" dirty="0" smtClean="0"/>
              <a:t>, point to </a:t>
            </a:r>
            <a:r>
              <a:rPr lang="en-US" sz="1200" b="1" dirty="0" smtClean="0"/>
              <a:t>Motion</a:t>
            </a:r>
            <a:r>
              <a:rPr lang="en-US" sz="1200" b="1" baseline="0" dirty="0" smtClean="0"/>
              <a:t> Paths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Left</a:t>
            </a:r>
            <a:r>
              <a:rPr lang="en-US" sz="1200" b="0" baseline="0" dirty="0" smtClean="0"/>
              <a:t>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dirty="0" smtClean="0"/>
              <a:t>Custom</a:t>
            </a:r>
            <a:r>
              <a:rPr lang="en-US" sz="1200" b="1" baseline="0" dirty="0" smtClean="0"/>
              <a:t>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</a:t>
            </a:r>
            <a:r>
              <a:rPr lang="en-US" sz="1200" b="0" baseline="0" dirty="0" smtClean="0"/>
              <a:t> select the second animation effect (left motion path), and then under </a:t>
            </a:r>
            <a:r>
              <a:rPr lang="en-US" sz="1200" b="1" baseline="0" dirty="0" smtClean="0"/>
              <a:t>Modify: Left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Fast</a:t>
            </a:r>
            <a:r>
              <a:rPr lang="en-US" sz="1200" baseline="0" dirty="0" smtClean="0"/>
              <a:t>.</a:t>
            </a:r>
            <a:endParaRPr lang="en-US" sz="1200" b="1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right-click the motion path, and then click </a:t>
            </a:r>
            <a:r>
              <a:rPr lang="en-US" sz="1200" b="1" baseline="0" dirty="0" smtClean="0"/>
              <a:t>Reverse Path Direction</a:t>
            </a:r>
            <a:r>
              <a:rPr lang="en-US" sz="1200" b="0" baseline="0" dirty="0" smtClean="0"/>
              <a:t>.</a:t>
            </a:r>
            <a:r>
              <a:rPr lang="en-US" sz="1200" b="1" baseline="0" dirty="0" smtClean="0"/>
              <a:t> </a:t>
            </a:r>
            <a:r>
              <a:rPr lang="en-US" sz="1200" baseline="0" dirty="0" smtClean="0"/>
              <a:t>(</a:t>
            </a:r>
            <a:r>
              <a:rPr lang="en-US" sz="1200" b="1" baseline="0" dirty="0" smtClean="0"/>
              <a:t>Note: </a:t>
            </a:r>
            <a:r>
              <a:rPr lang="en-US" sz="1200" baseline="0" dirty="0" smtClean="0"/>
              <a:t>The green arrow will move to the left end of the motion path.)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i="0" baseline="0" dirty="0" smtClean="0"/>
              <a:t>Press and hold CTRL, and then select the first and second animation effects (faded zoom effect and left motion path)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pane. Click the arrow to the right of the second animation effect (left motion path), and then click </a:t>
            </a:r>
            <a:r>
              <a:rPr lang="en-US" sz="1200" b="1" i="0" baseline="0" dirty="0" smtClean="0"/>
              <a:t>Effect Options</a:t>
            </a:r>
            <a:r>
              <a:rPr lang="en-US" sz="1200" b="0" i="0" baseline="0" dirty="0" smtClean="0"/>
              <a:t>. </a:t>
            </a: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Left </a:t>
            </a:r>
            <a:r>
              <a:rPr lang="en-US" sz="1200" i="0" baseline="0" dirty="0" smtClean="0"/>
              <a:t>dialog box, on the </a:t>
            </a:r>
            <a:r>
              <a:rPr lang="en-US" sz="1200" b="1" i="0" baseline="0" dirty="0" smtClean="0"/>
              <a:t>SmartArt Animation </a:t>
            </a:r>
            <a:r>
              <a:rPr lang="en-US" sz="1200" i="0" baseline="0" dirty="0" smtClean="0"/>
              <a:t>tab, in the </a:t>
            </a:r>
            <a:r>
              <a:rPr lang="en-US" sz="1200" b="1" i="0" baseline="0" dirty="0" smtClean="0"/>
              <a:t>Group graphic </a:t>
            </a:r>
            <a:r>
              <a:rPr lang="en-US" sz="1200" b="0" i="0" baseline="0" dirty="0" smtClean="0"/>
              <a:t>list, select </a:t>
            </a:r>
            <a:r>
              <a:rPr lang="en-US" sz="1200" b="1" i="0" baseline="0" dirty="0" smtClean="0"/>
              <a:t>One by one</a:t>
            </a:r>
            <a:r>
              <a:rPr lang="en-US" sz="1200" i="0" baseline="0" dirty="0" smtClean="0"/>
              <a:t>.</a:t>
            </a:r>
            <a:endParaRPr lang="en-US" sz="1200" b="0" i="0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="0" i="0" baseline="0" dirty="0" smtClean="0"/>
              <a:t>Also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pane, do the following:</a:t>
            </a:r>
          </a:p>
          <a:p>
            <a:pPr marL="6858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/>
              <a:t>Click the double arrow under the first animation effect (faded zoom effect) to expand the contents of the list of effects.</a:t>
            </a:r>
          </a:p>
          <a:p>
            <a:pPr marL="6858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/>
              <a:t>Click the double arrow under the second animation effect (left motion path) to expand the contents of the list of effects.  </a:t>
            </a:r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Press and hold CTRL, and then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select the first, second, third, and fourth animation effects (all four faded zoom effects). U</a:t>
            </a:r>
            <a:r>
              <a:rPr lang="en-US" sz="1200" baseline="0" dirty="0" smtClean="0"/>
              <a:t>nder </a:t>
            </a:r>
            <a:r>
              <a:rPr lang="en-US" sz="1200" b="1" baseline="0" dirty="0" smtClean="0"/>
              <a:t>Modify: Faded Zoom</a:t>
            </a:r>
            <a:r>
              <a:rPr lang="en-US" sz="1200" b="0" baseline="0" dirty="0" smtClean="0"/>
              <a:t>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After Previous</a:t>
            </a:r>
            <a:r>
              <a:rPr lang="en-US" sz="1200" b="0" baseline="0" dirty="0" smtClean="0"/>
              <a:t>.</a:t>
            </a:r>
            <a:endParaRPr lang="en-US" sz="1200" i="0" baseline="0" dirty="0" smtClean="0"/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Press and hold CTRL, and then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select the fifth, sixth, seventh, and eighth animation effects (all four left motion paths).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Modify: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Left</a:t>
            </a:r>
            <a:r>
              <a:rPr lang="en-US" sz="1200" b="0" baseline="0" dirty="0" smtClean="0"/>
              <a:t>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</a:t>
            </a:r>
            <a:endParaRPr lang="en-US" sz="1200" i="1" baseline="0" dirty="0" smtClean="0"/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Also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do the following to reorder the list of effects: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Drag the fifth animation effect </a:t>
            </a:r>
            <a:r>
              <a:rPr lang="en-US" sz="1200" i="0" baseline="0" dirty="0" smtClean="0"/>
              <a:t>(first left motion path) </a:t>
            </a:r>
            <a:r>
              <a:rPr lang="en-US" sz="1200" baseline="0" dirty="0" smtClean="0"/>
              <a:t>until it is second in the list of effects.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sixth animation effect </a:t>
            </a:r>
            <a:r>
              <a:rPr lang="en-US" sz="1200" i="0" baseline="0" dirty="0" smtClean="0"/>
              <a:t>(second left motion path) </a:t>
            </a:r>
            <a:r>
              <a:rPr lang="en-US" sz="1200" baseline="0" dirty="0" smtClean="0"/>
              <a:t>until it is fourth in the list of effects.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seventh animation effect </a:t>
            </a:r>
            <a:r>
              <a:rPr lang="en-US" sz="1200" i="0" baseline="0" dirty="0" smtClean="0"/>
              <a:t>(third left motion path) </a:t>
            </a:r>
            <a:r>
              <a:rPr lang="en-US" sz="1200" baseline="0" dirty="0" smtClean="0"/>
              <a:t>until it is sixth in the list of effects.</a:t>
            </a:r>
          </a:p>
          <a:p>
            <a:pPr marL="228600" indent="-228600">
              <a:buFont typeface="+mj-lt"/>
              <a:buNone/>
            </a:pPr>
            <a:endParaRPr lang="en-US" sz="1200" i="1" baseline="0" dirty="0" smtClean="0"/>
          </a:p>
          <a:p>
            <a:endParaRPr lang="en-US" sz="1200" b="1" baseline="0" dirty="0" smtClean="0"/>
          </a:p>
          <a:p>
            <a:r>
              <a:rPr lang="en-US" sz="1200" baseline="0" dirty="0" smtClean="0"/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option from the left).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drop-down list.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1, Lighter 50%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row, second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  <a:endParaRPr lang="en-US" sz="1200" b="0" dirty="0" smtClean="0"/>
          </a:p>
          <a:p>
            <a:endParaRPr lang="en-US" sz="1200" b="1" baseline="0" dirty="0" smtClean="0"/>
          </a:p>
          <a:p>
            <a:endParaRPr lang="en-US" sz="1200" baseline="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baseline="0" dirty="0" smtClean="0"/>
              <a:t>SmartArt custom animation effects: motion path and faded zoom</a:t>
            </a:r>
          </a:p>
          <a:p>
            <a:r>
              <a:rPr lang="en-US" sz="1400" b="0" baseline="0" dirty="0" smtClean="0"/>
              <a:t>(Intermediate)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dirty="0" smtClean="0"/>
              <a:t>To reproduce the SmartArt effects on this page,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b="0" dirty="0" smtClean="0"/>
              <a:t>, and then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Blank</a:t>
            </a:r>
            <a:r>
              <a:rPr lang="en-US" sz="1200" b="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 tab</a:t>
            </a:r>
            <a:r>
              <a:rPr lang="en-US" sz="1200" b="0" dirty="0" smtClean="0"/>
              <a:t>, in the </a:t>
            </a:r>
            <a:r>
              <a:rPr lang="en-US" sz="1200" b="1" dirty="0" smtClean="0"/>
              <a:t>Illustrations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SmartArt</a:t>
            </a:r>
            <a:r>
              <a:rPr lang="en-US" sz="1200" b="0" dirty="0" smtClean="0"/>
              <a:t>.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Choose a SmartArt Graphic</a:t>
            </a:r>
            <a:r>
              <a:rPr lang="en-US" sz="1200" b="0" baseline="0" dirty="0" smtClean="0"/>
              <a:t> dialog box, in the left pane, click </a:t>
            </a:r>
            <a:r>
              <a:rPr lang="en-US" sz="1200" b="1" baseline="0" dirty="0" smtClean="0"/>
              <a:t>Process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Process</a:t>
            </a:r>
            <a:r>
              <a:rPr lang="en-US" sz="1200" b="0" baseline="0" dirty="0" smtClean="0"/>
              <a:t> pane, click </a:t>
            </a:r>
            <a:r>
              <a:rPr lang="en-US" sz="1200" b="1" baseline="0" dirty="0" smtClean="0"/>
              <a:t>Basic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Chevron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Process</a:t>
            </a:r>
            <a:r>
              <a:rPr lang="en-US" sz="1200" baseline="0" dirty="0" smtClean="0"/>
              <a:t> (third row, first option from the left), and then click </a:t>
            </a:r>
            <a:r>
              <a:rPr lang="en-US" sz="1200" b="1" baseline="0" dirty="0" smtClean="0"/>
              <a:t>OK </a:t>
            </a:r>
            <a:r>
              <a:rPr lang="en-US" sz="1200" b="0" baseline="0" dirty="0" smtClean="0"/>
              <a:t>to insert the graphic into the slide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To create a fourth chevron shape, </a:t>
            </a:r>
            <a:r>
              <a:rPr lang="en-US" sz="1200" b="0" baseline="0" dirty="0" smtClean="0"/>
              <a:t>select the chevron shape at the right end of the graphic, and then under </a:t>
            </a:r>
            <a:r>
              <a:rPr lang="en-US" sz="1200" b="1" baseline="0" dirty="0" smtClean="0"/>
              <a:t>SmartArt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Graphic</a:t>
            </a:r>
            <a:r>
              <a:rPr lang="en-US" sz="1200" b="0" baseline="0" dirty="0" smtClean="0"/>
              <a:t> group, click the arrow next to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, and select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After</a:t>
            </a:r>
            <a:r>
              <a:rPr lang="en-US" sz="1200" b="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graphic, and then click one of the arrows on the left border. In the </a:t>
            </a:r>
            <a:r>
              <a:rPr lang="en-US" sz="1200" b="1" baseline="0" dirty="0" smtClean="0"/>
              <a:t>Type your text here </a:t>
            </a:r>
            <a:r>
              <a:rPr lang="en-US" sz="1200" baseline="0" dirty="0" smtClean="0"/>
              <a:t>dialog box, enter text.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Colorful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Colorful Range – Accent Colors 3 to 4  </a:t>
            </a:r>
            <a:r>
              <a:rPr lang="en-US" sz="1200" b="0" baseline="0" dirty="0" smtClean="0"/>
              <a:t>(third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More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3-D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Inset </a:t>
            </a:r>
            <a:r>
              <a:rPr lang="en-US" sz="1200" b="0" baseline="0" dirty="0" smtClean="0"/>
              <a:t>(first row, second option from the left).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aseline="0" dirty="0" smtClean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select the graphic.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task pane,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Add Effect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Add Entrance Effect </a:t>
            </a:r>
            <a:r>
              <a:rPr lang="en-US" sz="1200" b="0" baseline="0" dirty="0" smtClean="0"/>
              <a:t>dialog box, under </a:t>
            </a:r>
            <a:r>
              <a:rPr lang="en-US" sz="1200" b="1" baseline="0" dirty="0" smtClean="0"/>
              <a:t>Subtle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Faded Zoom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dirty="0" smtClean="0"/>
              <a:t>Modify: Faded Zoom</a:t>
            </a:r>
            <a:r>
              <a:rPr lang="en-US" sz="1200" b="0" baseline="0" dirty="0" smtClean="0"/>
              <a:t>,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Fast</a:t>
            </a:r>
            <a:r>
              <a:rPr lang="en-US" sz="1200" baseline="0" dirty="0" smtClean="0"/>
              <a:t>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dirty="0" smtClean="0"/>
              <a:t>Custom</a:t>
            </a:r>
            <a:r>
              <a:rPr lang="en-US" sz="1200" b="1" baseline="0" dirty="0" smtClean="0"/>
              <a:t>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 </a:t>
            </a:r>
            <a:r>
              <a:rPr lang="en-US" sz="1200" b="0" baseline="0" dirty="0" smtClean="0"/>
              <a:t>c</a:t>
            </a:r>
            <a:r>
              <a:rPr lang="en-US" sz="1200" b="0" dirty="0" smtClean="0"/>
              <a:t>lick </a:t>
            </a:r>
            <a:r>
              <a:rPr lang="en-US" sz="1200" b="1" dirty="0" smtClean="0"/>
              <a:t>Add Effect</a:t>
            </a:r>
            <a:r>
              <a:rPr lang="en-US" sz="1200" b="0" dirty="0" smtClean="0"/>
              <a:t>, point to </a:t>
            </a:r>
            <a:r>
              <a:rPr lang="en-US" sz="1200" b="1" dirty="0" smtClean="0"/>
              <a:t>Motion</a:t>
            </a:r>
            <a:r>
              <a:rPr lang="en-US" sz="1200" b="1" baseline="0" dirty="0" smtClean="0"/>
              <a:t> Paths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Left</a:t>
            </a:r>
            <a:r>
              <a:rPr lang="en-US" sz="1200" b="0" baseline="0" dirty="0" smtClean="0"/>
              <a:t>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dirty="0" smtClean="0"/>
              <a:t>Custom</a:t>
            </a:r>
            <a:r>
              <a:rPr lang="en-US" sz="1200" b="1" baseline="0" dirty="0" smtClean="0"/>
              <a:t>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</a:t>
            </a:r>
            <a:r>
              <a:rPr lang="en-US" sz="1200" b="0" baseline="0" dirty="0" smtClean="0"/>
              <a:t> select the second animation effect (left motion path), and then under </a:t>
            </a:r>
            <a:r>
              <a:rPr lang="en-US" sz="1200" b="1" baseline="0" dirty="0" smtClean="0"/>
              <a:t>Modify: Left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Fast</a:t>
            </a:r>
            <a:r>
              <a:rPr lang="en-US" sz="1200" baseline="0" dirty="0" smtClean="0"/>
              <a:t>.</a:t>
            </a:r>
            <a:endParaRPr lang="en-US" sz="1200" b="1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right-click the motion path, and then click </a:t>
            </a:r>
            <a:r>
              <a:rPr lang="en-US" sz="1200" b="1" baseline="0" dirty="0" smtClean="0"/>
              <a:t>Reverse Path Direction</a:t>
            </a:r>
            <a:r>
              <a:rPr lang="en-US" sz="1200" b="0" baseline="0" dirty="0" smtClean="0"/>
              <a:t>.</a:t>
            </a:r>
            <a:r>
              <a:rPr lang="en-US" sz="1200" b="1" baseline="0" dirty="0" smtClean="0"/>
              <a:t> </a:t>
            </a:r>
            <a:r>
              <a:rPr lang="en-US" sz="1200" baseline="0" dirty="0" smtClean="0"/>
              <a:t>(</a:t>
            </a:r>
            <a:r>
              <a:rPr lang="en-US" sz="1200" b="1" baseline="0" dirty="0" smtClean="0"/>
              <a:t>Note: </a:t>
            </a:r>
            <a:r>
              <a:rPr lang="en-US" sz="1200" baseline="0" dirty="0" smtClean="0"/>
              <a:t>The green arrow will move to the left end of the motion path.)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i="0" baseline="0" dirty="0" smtClean="0"/>
              <a:t>Press and hold CTRL, and then select the first and second animation effects (faded zoom effect and left motion path)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pane. Click the arrow to the right of the second animation effect (left motion path), and then click </a:t>
            </a:r>
            <a:r>
              <a:rPr lang="en-US" sz="1200" b="1" i="0" baseline="0" dirty="0" smtClean="0"/>
              <a:t>Effect Options</a:t>
            </a:r>
            <a:r>
              <a:rPr lang="en-US" sz="1200" b="0" i="0" baseline="0" dirty="0" smtClean="0"/>
              <a:t>. </a:t>
            </a: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Left </a:t>
            </a:r>
            <a:r>
              <a:rPr lang="en-US" sz="1200" i="0" baseline="0" dirty="0" smtClean="0"/>
              <a:t>dialog box, on the </a:t>
            </a:r>
            <a:r>
              <a:rPr lang="en-US" sz="1200" b="1" i="0" baseline="0" dirty="0" smtClean="0"/>
              <a:t>SmartArt Animation </a:t>
            </a:r>
            <a:r>
              <a:rPr lang="en-US" sz="1200" i="0" baseline="0" dirty="0" smtClean="0"/>
              <a:t>tab, in the </a:t>
            </a:r>
            <a:r>
              <a:rPr lang="en-US" sz="1200" b="1" i="0" baseline="0" dirty="0" smtClean="0"/>
              <a:t>Group graphic </a:t>
            </a:r>
            <a:r>
              <a:rPr lang="en-US" sz="1200" b="0" i="0" baseline="0" dirty="0" smtClean="0"/>
              <a:t>list, select </a:t>
            </a:r>
            <a:r>
              <a:rPr lang="en-US" sz="1200" b="1" i="0" baseline="0" dirty="0" smtClean="0"/>
              <a:t>One by one</a:t>
            </a:r>
            <a:r>
              <a:rPr lang="en-US" sz="1200" i="0" baseline="0" dirty="0" smtClean="0"/>
              <a:t>.</a:t>
            </a:r>
            <a:endParaRPr lang="en-US" sz="1200" b="0" i="0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="0" i="0" baseline="0" dirty="0" smtClean="0"/>
              <a:t>Also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pane, do the following:</a:t>
            </a:r>
          </a:p>
          <a:p>
            <a:pPr marL="6858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/>
              <a:t>Click the double arrow under the first animation effect (faded zoom effect) to expand the contents of the list of effects.</a:t>
            </a:r>
          </a:p>
          <a:p>
            <a:pPr marL="6858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/>
              <a:t>Click the double arrow under the second animation effect (left motion path) to expand the contents of the list of effects.  </a:t>
            </a:r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Press and hold CTRL, and then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select the first, second, third, and fourth animation effects (all four faded zoom effects). U</a:t>
            </a:r>
            <a:r>
              <a:rPr lang="en-US" sz="1200" baseline="0" dirty="0" smtClean="0"/>
              <a:t>nder </a:t>
            </a:r>
            <a:r>
              <a:rPr lang="en-US" sz="1200" b="1" baseline="0" dirty="0" smtClean="0"/>
              <a:t>Modify: Faded Zoom</a:t>
            </a:r>
            <a:r>
              <a:rPr lang="en-US" sz="1200" b="0" baseline="0" dirty="0" smtClean="0"/>
              <a:t>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After Previous</a:t>
            </a:r>
            <a:r>
              <a:rPr lang="en-US" sz="1200" b="0" baseline="0" dirty="0" smtClean="0"/>
              <a:t>.</a:t>
            </a:r>
            <a:endParaRPr lang="en-US" sz="1200" i="0" baseline="0" dirty="0" smtClean="0"/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Press and hold CTRL, and then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select the fifth, sixth, seventh, and eighth animation effects (all four left motion paths).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Modify: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Left</a:t>
            </a:r>
            <a:r>
              <a:rPr lang="en-US" sz="1200" b="0" baseline="0" dirty="0" smtClean="0"/>
              <a:t>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</a:t>
            </a:r>
            <a:endParaRPr lang="en-US" sz="1200" i="1" baseline="0" dirty="0" smtClean="0"/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Also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do the following to reorder the list of effects: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Drag the fifth animation effect </a:t>
            </a:r>
            <a:r>
              <a:rPr lang="en-US" sz="1200" i="0" baseline="0" dirty="0" smtClean="0"/>
              <a:t>(first left motion path) </a:t>
            </a:r>
            <a:r>
              <a:rPr lang="en-US" sz="1200" baseline="0" dirty="0" smtClean="0"/>
              <a:t>until it is second in the list of effects.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sixth animation effect </a:t>
            </a:r>
            <a:r>
              <a:rPr lang="en-US" sz="1200" i="0" baseline="0" dirty="0" smtClean="0"/>
              <a:t>(second left motion path) </a:t>
            </a:r>
            <a:r>
              <a:rPr lang="en-US" sz="1200" baseline="0" dirty="0" smtClean="0"/>
              <a:t>until it is fourth in the list of effects.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seventh animation effect </a:t>
            </a:r>
            <a:r>
              <a:rPr lang="en-US" sz="1200" i="0" baseline="0" dirty="0" smtClean="0"/>
              <a:t>(third left motion path) </a:t>
            </a:r>
            <a:r>
              <a:rPr lang="en-US" sz="1200" baseline="0" dirty="0" smtClean="0"/>
              <a:t>until it is sixth in the list of effects.</a:t>
            </a:r>
          </a:p>
          <a:p>
            <a:pPr marL="228600" indent="-228600">
              <a:buFont typeface="+mj-lt"/>
              <a:buNone/>
            </a:pPr>
            <a:endParaRPr lang="en-US" sz="1200" i="1" baseline="0" dirty="0" smtClean="0"/>
          </a:p>
          <a:p>
            <a:endParaRPr lang="en-US" sz="1200" b="1" baseline="0" dirty="0" smtClean="0"/>
          </a:p>
          <a:p>
            <a:r>
              <a:rPr lang="en-US" sz="1200" baseline="0" dirty="0" smtClean="0"/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option from the left).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drop-down list.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1, Lighter 50%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row, second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  <a:endParaRPr lang="en-US" sz="1200" b="0" dirty="0" smtClean="0"/>
          </a:p>
          <a:p>
            <a:endParaRPr lang="en-US" sz="1200" b="1" baseline="0" dirty="0" smtClean="0"/>
          </a:p>
          <a:p>
            <a:endParaRPr lang="en-US" sz="1200" baseline="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endParaRPr lang="en-US" sz="1200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endParaRPr lang="en-US" sz="1200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endParaRPr lang="en-US" sz="1200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endParaRPr lang="en-US" sz="1200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035A-FD80-46DF-89C3-C164B8E267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EB0F-6F70-4883-991C-25F76AF39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533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56F3-4731-48E2-9359-0C4944E925B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1749-96DE-4B7F-AEED-74927F1452F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6931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A80035A-FD80-46DF-89C3-C164B8E267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3/27/2020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46CEB0F-6F70-4883-991C-25F76AF39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095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C0D56F3-4731-48E2-9359-0C4944E925B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rtl="0"/>
              <a:t>3/27/2020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FDF1749-96DE-4B7F-AEED-74927F1452F8}" type="slidenum">
              <a:rPr lang="en-US">
                <a:solidFill>
                  <a:prstClr val="black">
                    <a:tint val="75000"/>
                  </a:prstClr>
                </a:solidFill>
              </a:rPr>
              <a:pPr rtl="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53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bg1">
                <a:lumMod val="75000"/>
              </a:schemeClr>
            </a:gs>
            <a:gs pos="100000">
              <a:schemeClr val="tx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2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92491" y="3415308"/>
            <a:ext cx="7040290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ar-EG" sz="6000" b="1" dirty="0" smtClean="0">
                <a:solidFill>
                  <a:srgbClr val="0000FF"/>
                </a:solidFill>
                <a:cs typeface="PT Bold Heading" pitchFamily="2" charset="-78"/>
              </a:rPr>
              <a:t>نصوص فلسفية</a:t>
            </a:r>
            <a:endParaRPr lang="ar-EG" sz="6000" b="1" dirty="0">
              <a:solidFill>
                <a:srgbClr val="0000FF"/>
              </a:solidFill>
              <a:cs typeface="PT Bold Heading" pitchFamily="2" charset="-78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ar-EG" sz="4800" b="1" dirty="0" err="1">
                <a:solidFill>
                  <a:srgbClr val="0000FF"/>
                </a:solidFill>
                <a:cs typeface="PT Bold Heading" pitchFamily="2" charset="-78"/>
              </a:rPr>
              <a:t>أ.د</a:t>
            </a:r>
            <a:r>
              <a:rPr lang="ar-EG" sz="4800" b="1" dirty="0">
                <a:solidFill>
                  <a:srgbClr val="0000FF"/>
                </a:solidFill>
                <a:cs typeface="PT Bold Heading" pitchFamily="2" charset="-78"/>
              </a:rPr>
              <a:t>/ عبير </a:t>
            </a:r>
            <a:r>
              <a:rPr lang="ar-EG" sz="4800" b="1" dirty="0" smtClean="0">
                <a:solidFill>
                  <a:srgbClr val="0000FF"/>
                </a:solidFill>
                <a:cs typeface="PT Bold Heading" pitchFamily="2" charset="-78"/>
              </a:rPr>
              <a:t>الرباط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ar-EG" sz="3200" b="1" dirty="0" smtClean="0">
                <a:solidFill>
                  <a:srgbClr val="0000FF"/>
                </a:solidFill>
                <a:cs typeface="PT Bold Heading" pitchFamily="2" charset="-78"/>
              </a:rPr>
              <a:t>المحاضرة الثانية</a:t>
            </a:r>
            <a:endParaRPr lang="ar-EG" sz="3200" b="1" dirty="0">
              <a:solidFill>
                <a:srgbClr val="0000FF"/>
              </a:solidFill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477622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 rtl="0">
              <a:lnSpc>
                <a:spcPct val="200000"/>
              </a:lnSpc>
            </a:pPr>
            <a:r>
              <a:rPr lang="en-US" sz="40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Even the ingenious attempt of </a:t>
            </a:r>
            <a:r>
              <a:rPr lang="en-US" sz="4000" dirty="0" err="1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Lakatos</a:t>
            </a:r>
            <a:r>
              <a:rPr lang="en-US" sz="40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 to construct a methodology that (a) does not issue orders and </a:t>
            </a:r>
            <a:r>
              <a:rPr lang="en-US" sz="40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yet</a:t>
            </a:r>
            <a:endParaRPr lang="ar-EG" sz="40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 Black" pitchFamily="34" charset="0"/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38004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 rtl="0">
              <a:lnSpc>
                <a:spcPct val="200000"/>
              </a:lnSpc>
            </a:pPr>
            <a:r>
              <a:rPr lang="en-US" sz="40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(</a:t>
            </a:r>
            <a:r>
              <a:rPr lang="en-US" sz="40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b) puts restrictions upon our knowledge-increasing activities, does not escape this conclusion. </a:t>
            </a:r>
            <a:endParaRPr lang="ar-EG" sz="40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 Black" pitchFamily="34" charset="0"/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50713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 rtl="0">
              <a:lnSpc>
                <a:spcPct val="200000"/>
              </a:lnSpc>
            </a:pPr>
            <a:r>
              <a:rPr lang="en-US" sz="40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For </a:t>
            </a:r>
            <a:r>
              <a:rPr lang="en-US" sz="4000" dirty="0" err="1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Lakatos</a:t>
            </a:r>
            <a:r>
              <a:rPr lang="en-US" sz="40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' philosophy appears liberal only because it is an anarchism in disguise.</a:t>
            </a:r>
            <a:endParaRPr lang="ar-EG" sz="40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 Black" pitchFamily="34" charset="0"/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50713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 rtl="0">
              <a:lnSpc>
                <a:spcPct val="150000"/>
              </a:lnSpc>
            </a:pPr>
            <a:r>
              <a:rPr lang="en-US" sz="40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And his standards which are abstracted from modern science cannot be regarded as neutral arbiters in the issue between modern science and Aristotelian science, myth, magic, religion, etc.</a:t>
            </a:r>
            <a:endParaRPr lang="ar-EG" sz="40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 Black" pitchFamily="34" charset="0"/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50713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 rtl="0"/>
            <a:r>
              <a:rPr lang="en-US" sz="32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ingenious </a:t>
            </a:r>
            <a:r>
              <a:rPr lang="en-US" sz="32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attempt</a:t>
            </a:r>
          </a:p>
          <a:p>
            <a:r>
              <a:rPr lang="ar-EG" sz="32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محاولة بارعة</a:t>
            </a:r>
            <a:endParaRPr lang="en-US" sz="32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 Black" pitchFamily="34" charset="0"/>
              <a:cs typeface="PT Bold Heading" pitchFamily="2" charset="-78"/>
            </a:endParaRPr>
          </a:p>
          <a:p>
            <a:pPr algn="just" rtl="0"/>
            <a:r>
              <a:rPr lang="en-US" sz="32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does not issue </a:t>
            </a:r>
            <a:r>
              <a:rPr lang="en-US" sz="32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orders</a:t>
            </a:r>
          </a:p>
          <a:p>
            <a:pPr algn="just"/>
            <a:r>
              <a:rPr lang="ar-EG" sz="32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ليست مسألة نظم</a:t>
            </a:r>
            <a:endParaRPr lang="en-US" sz="32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 Black" pitchFamily="34" charset="0"/>
              <a:cs typeface="PT Bold Heading" pitchFamily="2" charset="-78"/>
            </a:endParaRPr>
          </a:p>
          <a:p>
            <a:pPr algn="just" rtl="0"/>
            <a:r>
              <a:rPr lang="en-US" sz="32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Restrictions</a:t>
            </a:r>
          </a:p>
          <a:p>
            <a:pPr algn="just"/>
            <a:r>
              <a:rPr lang="ar-EG" sz="32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قيود</a:t>
            </a:r>
            <a:endParaRPr lang="en-US" sz="32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 Black" pitchFamily="34" charset="0"/>
              <a:cs typeface="PT Bold Heading" pitchFamily="2" charset="-78"/>
            </a:endParaRPr>
          </a:p>
          <a:p>
            <a:pPr algn="just" rtl="0"/>
            <a:r>
              <a:rPr lang="en-US" sz="32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appears </a:t>
            </a:r>
            <a:r>
              <a:rPr lang="en-US" sz="32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liberal</a:t>
            </a:r>
          </a:p>
          <a:p>
            <a:pPr rtl="0"/>
            <a:r>
              <a:rPr lang="ar-EG" sz="32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تبدو متحررة</a:t>
            </a:r>
            <a:endParaRPr lang="en-US" sz="32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 Black" pitchFamily="34" charset="0"/>
              <a:cs typeface="PT Bold Heading" pitchFamily="2" charset="-78"/>
            </a:endParaRPr>
          </a:p>
          <a:p>
            <a:pPr algn="just" rtl="0"/>
            <a:r>
              <a:rPr lang="en-US" sz="32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Disguise</a:t>
            </a:r>
          </a:p>
          <a:p>
            <a:pPr rtl="0"/>
            <a:r>
              <a:rPr lang="ar-EG" sz="32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تخفى</a:t>
            </a:r>
            <a:endParaRPr lang="en-US" sz="32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 Black" pitchFamily="34" charset="0"/>
              <a:cs typeface="PT Bold Heading" pitchFamily="2" charset="-78"/>
            </a:endParaRPr>
          </a:p>
          <a:p>
            <a:pPr algn="just" rtl="0"/>
            <a:r>
              <a:rPr lang="en-US" sz="32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Arbiters</a:t>
            </a:r>
          </a:p>
          <a:p>
            <a:pPr algn="just"/>
            <a:r>
              <a:rPr lang="ar-EG" sz="32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حكام، وسطاء</a:t>
            </a:r>
            <a:endParaRPr lang="ar-EG" sz="32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 Black" pitchFamily="34" charset="0"/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87131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chemeClr val="bg1"/>
            </a:gs>
            <a:gs pos="100000">
              <a:schemeClr val="accent3">
                <a:lumMod val="40000"/>
                <a:lumOff val="6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5301208"/>
            <a:ext cx="72008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/>
            <a:r>
              <a:rPr lang="ar-EG" sz="7200" dirty="0" smtClean="0">
                <a:solidFill>
                  <a:schemeClr val="accent3">
                    <a:lumMod val="75000"/>
                  </a:schemeClr>
                </a:solidFill>
                <a:cs typeface="PT Bold Heading" pitchFamily="2" charset="-78"/>
              </a:rPr>
              <a:t>بالـ</a:t>
            </a:r>
            <a:r>
              <a:rPr lang="ar-EG" sz="7200" dirty="0" smtClean="0">
                <a:solidFill>
                  <a:schemeClr val="accent5">
                    <a:lumMod val="75000"/>
                  </a:schemeClr>
                </a:solidFill>
                <a:cs typeface="PT Bold Heading" pitchFamily="2" charset="-78"/>
              </a:rPr>
              <a:t>توفيق </a:t>
            </a:r>
            <a:r>
              <a:rPr lang="ar-EG" sz="7200" dirty="0" smtClean="0">
                <a:solidFill>
                  <a:schemeClr val="accent4">
                    <a:lumMod val="75000"/>
                  </a:schemeClr>
                </a:solidFill>
                <a:cs typeface="PT Bold Heading" pitchFamily="2" charset="-78"/>
              </a:rPr>
              <a:t>والنجاح</a:t>
            </a:r>
            <a:r>
              <a:rPr lang="ar-EG" sz="7200" dirty="0" smtClean="0">
                <a:solidFill>
                  <a:schemeClr val="accent3">
                    <a:lumMod val="75000"/>
                  </a:schemeClr>
                </a:solidFill>
                <a:cs typeface="PT Bold Heading" pitchFamily="2" charset="-78"/>
              </a:rPr>
              <a:t> </a:t>
            </a:r>
            <a:endParaRPr lang="ar-EG" sz="7200" dirty="0"/>
          </a:p>
        </p:txBody>
      </p:sp>
      <p:sp>
        <p:nvSpPr>
          <p:cNvPr id="4" name="Curved Down Arrow 3"/>
          <p:cNvSpPr/>
          <p:nvPr/>
        </p:nvSpPr>
        <p:spPr>
          <a:xfrm rot="979810">
            <a:off x="2567605" y="2272999"/>
            <a:ext cx="3900576" cy="2180397"/>
          </a:xfrm>
          <a:prstGeom prst="curved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478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 rtl="0">
              <a:lnSpc>
                <a:spcPct val="200000"/>
              </a:lnSpc>
            </a:pPr>
            <a:r>
              <a:rPr lang="en-US" sz="40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Now </a:t>
            </a:r>
            <a:r>
              <a:rPr lang="en-US" sz="40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, it is in . this better state, that the divine has its being and it life? for the activity of mind is also its life, and the divine is that activity. </a:t>
            </a:r>
            <a:endParaRPr lang="ar-EG" sz="40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 Black" pitchFamily="34" charset="0"/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3319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 rtl="0">
              <a:lnSpc>
                <a:spcPct val="200000"/>
              </a:lnSpc>
            </a:pPr>
            <a:r>
              <a:rPr lang="en-US" sz="40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The self-sufficient activity of the divine is the eternal best living being, so that the divine is life unending, continuous, and eternal.</a:t>
            </a:r>
            <a:endParaRPr lang="ar-EG" sz="40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 Black" pitchFamily="34" charset="0"/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57292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>
              <a:lnSpc>
                <a:spcPct val="200000"/>
              </a:lnSpc>
            </a:pPr>
            <a:r>
              <a:rPr lang="ar-EG" sz="4000" dirty="0">
                <a:solidFill>
                  <a:srgbClr val="C00000"/>
                </a:solidFill>
                <a:latin typeface="Arial Black" pitchFamily="34" charset="0"/>
                <a:cs typeface="PT Bold Heading" pitchFamily="2" charset="-78"/>
              </a:rPr>
              <a:t>ولكن الله بالفعل في حالة أفضل. والحياة أيضا من صفات الله، فإن فعل العقل حياة والله هو ذلك الفعل، </a:t>
            </a:r>
            <a:endParaRPr lang="ar-SA" sz="4000" dirty="0">
              <a:solidFill>
                <a:srgbClr val="C00000"/>
              </a:solidFill>
              <a:latin typeface="Arial Black" pitchFamily="34" charset="0"/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639359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>
              <a:lnSpc>
                <a:spcPct val="200000"/>
              </a:lnSpc>
            </a:pPr>
            <a:r>
              <a:rPr lang="ar-EG" sz="4000" dirty="0">
                <a:solidFill>
                  <a:srgbClr val="C00000"/>
                </a:solidFill>
                <a:latin typeface="Arial Black" pitchFamily="34" charset="0"/>
                <a:cs typeface="PT Bold Heading" pitchFamily="2" charset="-78"/>
              </a:rPr>
              <a:t>وفعله الصادر عن ذاته حياة فاضلة أزلية، وعلى ذلك فإن الله حي أزلى، وأنه هو الأفضل وأن الحياة والزمان الأزليين الدائمين من صفاته لأن هذا هو الله.</a:t>
            </a:r>
            <a:endParaRPr lang="ar-SA" sz="4000" dirty="0">
              <a:solidFill>
                <a:srgbClr val="C00000"/>
              </a:solidFill>
              <a:latin typeface="Arial Black" pitchFamily="34" charset="0"/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09461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lumMod val="6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 rtl="0">
              <a:lnSpc>
                <a:spcPct val="200000"/>
              </a:lnSpc>
            </a:pPr>
            <a:r>
              <a:rPr lang="en-US" sz="40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There is no idea, however ancient and absurd, that is not capable of improving our knowledge. </a:t>
            </a:r>
            <a:endParaRPr lang="ar-EG" sz="40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 Black" pitchFamily="34" charset="0"/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641022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lumMod val="6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 rtl="0">
              <a:lnSpc>
                <a:spcPct val="200000"/>
              </a:lnSpc>
            </a:pPr>
            <a:r>
              <a:rPr lang="en-US" sz="40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The whole history of thought is absorbed into science and is used for improving every single theory. Nor is political interference rejected. </a:t>
            </a:r>
            <a:endParaRPr lang="ar-EG" sz="40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 Black" pitchFamily="34" charset="0"/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463993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lumMod val="6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 rtl="0">
              <a:lnSpc>
                <a:spcPct val="200000"/>
              </a:lnSpc>
            </a:pPr>
            <a:r>
              <a:rPr lang="en-US" sz="40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It may be needed to overcome the chauvinism of science that resists alternatives to the status quo.</a:t>
            </a:r>
            <a:endParaRPr lang="ar-EG" sz="40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 Black" pitchFamily="34" charset="0"/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463993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lumMod val="6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 rtl="0">
              <a:lnSpc>
                <a:spcPct val="150000"/>
              </a:lnSpc>
            </a:pPr>
            <a:r>
              <a:rPr lang="en-US" sz="36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Capable</a:t>
            </a:r>
          </a:p>
          <a:p>
            <a:pPr>
              <a:lnSpc>
                <a:spcPct val="150000"/>
              </a:lnSpc>
            </a:pPr>
            <a:r>
              <a:rPr lang="ar-EG" sz="36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كفء، قادر</a:t>
            </a:r>
            <a:endParaRPr lang="en-US" sz="36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 Black" pitchFamily="34" charset="0"/>
              <a:cs typeface="PT Bold Heading" pitchFamily="2" charset="-78"/>
            </a:endParaRPr>
          </a:p>
          <a:p>
            <a:pPr algn="just" rtl="0">
              <a:lnSpc>
                <a:spcPct val="150000"/>
              </a:lnSpc>
            </a:pPr>
            <a:r>
              <a:rPr lang="en-US" sz="36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Absorbed</a:t>
            </a:r>
          </a:p>
          <a:p>
            <a:pPr algn="just">
              <a:lnSpc>
                <a:spcPct val="150000"/>
              </a:lnSpc>
            </a:pPr>
            <a:r>
              <a:rPr lang="ar-EG" sz="36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يُمتص</a:t>
            </a:r>
            <a:endParaRPr lang="en-US" sz="36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 Black" pitchFamily="34" charset="0"/>
              <a:cs typeface="PT Bold Heading" pitchFamily="2" charset="-78"/>
            </a:endParaRPr>
          </a:p>
          <a:p>
            <a:pPr algn="just" rtl="0">
              <a:lnSpc>
                <a:spcPct val="150000"/>
              </a:lnSpc>
            </a:pPr>
            <a:r>
              <a:rPr lang="en-US" sz="36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political </a:t>
            </a:r>
            <a:r>
              <a:rPr lang="en-US" sz="36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interference</a:t>
            </a:r>
          </a:p>
          <a:p>
            <a:pPr algn="just">
              <a:lnSpc>
                <a:spcPct val="150000"/>
              </a:lnSpc>
            </a:pPr>
            <a:r>
              <a:rPr lang="ar-EG" sz="36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تدخل سياسى</a:t>
            </a:r>
            <a:endParaRPr lang="en-US" sz="36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 Black" pitchFamily="34" charset="0"/>
              <a:cs typeface="PT Bold Heading" pitchFamily="2" charset="-78"/>
            </a:endParaRPr>
          </a:p>
          <a:p>
            <a:pPr algn="just" rtl="0">
              <a:lnSpc>
                <a:spcPct val="150000"/>
              </a:lnSpc>
            </a:pPr>
            <a:r>
              <a:rPr lang="en-US" sz="36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Overcome </a:t>
            </a:r>
            <a:r>
              <a:rPr lang="en-US" sz="36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the Chauvinism</a:t>
            </a:r>
            <a:endParaRPr lang="en-US" sz="3600" dirty="0" smtClean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 Black" pitchFamily="34" charset="0"/>
              <a:cs typeface="PT Bold Heading" pitchFamily="2" charset="-78"/>
            </a:endParaRPr>
          </a:p>
          <a:p>
            <a:pPr rtl="0">
              <a:lnSpc>
                <a:spcPct val="150000"/>
              </a:lnSpc>
            </a:pPr>
            <a:r>
              <a:rPr lang="ar-EG" sz="36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يتغلب على التعصب الأعمى</a:t>
            </a:r>
            <a:endParaRPr lang="en-US" sz="36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 Black" pitchFamily="34" charset="0"/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383583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Technic">
    <a:dk1>
      <a:sysClr val="windowText" lastClr="000000"/>
    </a:dk1>
    <a:lt1>
      <a:sysClr val="window" lastClr="FFFFFF"/>
    </a:lt1>
    <a:dk2>
      <a:srgbClr val="3B3B3B"/>
    </a:dk2>
    <a:lt2>
      <a:srgbClr val="D4D2D0"/>
    </a:lt2>
    <a:accent1>
      <a:srgbClr val="6EA0B0"/>
    </a:accent1>
    <a:accent2>
      <a:srgbClr val="CCAF0A"/>
    </a:accent2>
    <a:accent3>
      <a:srgbClr val="8D89A4"/>
    </a:accent3>
    <a:accent4>
      <a:srgbClr val="748560"/>
    </a:accent4>
    <a:accent5>
      <a:srgbClr val="9E9273"/>
    </a:accent5>
    <a:accent6>
      <a:srgbClr val="7E848D"/>
    </a:accent6>
    <a:hlink>
      <a:srgbClr val="00C8C3"/>
    </a:hlink>
    <a:folHlink>
      <a:srgbClr val="A116E0"/>
    </a:folHlink>
  </a:clrScheme>
</a:themeOverride>
</file>

<file path=ppt/theme/themeOverride3.xml><?xml version="1.0" encoding="utf-8"?>
<a:themeOverride xmlns:a="http://schemas.openxmlformats.org/drawingml/2006/main">
  <a:clrScheme name="Technic">
    <a:dk1>
      <a:sysClr val="windowText" lastClr="000000"/>
    </a:dk1>
    <a:lt1>
      <a:sysClr val="window" lastClr="FFFFFF"/>
    </a:lt1>
    <a:dk2>
      <a:srgbClr val="3B3B3B"/>
    </a:dk2>
    <a:lt2>
      <a:srgbClr val="D4D2D0"/>
    </a:lt2>
    <a:accent1>
      <a:srgbClr val="6EA0B0"/>
    </a:accent1>
    <a:accent2>
      <a:srgbClr val="CCAF0A"/>
    </a:accent2>
    <a:accent3>
      <a:srgbClr val="8D89A4"/>
    </a:accent3>
    <a:accent4>
      <a:srgbClr val="748560"/>
    </a:accent4>
    <a:accent5>
      <a:srgbClr val="9E9273"/>
    </a:accent5>
    <a:accent6>
      <a:srgbClr val="7E848D"/>
    </a:accent6>
    <a:hlink>
      <a:srgbClr val="00C8C3"/>
    </a:hlink>
    <a:folHlink>
      <a:srgbClr val="A116E0"/>
    </a:folHlink>
  </a:clrScheme>
</a:themeOverride>
</file>

<file path=ppt/theme/themeOverride4.xml><?xml version="1.0" encoding="utf-8"?>
<a:themeOverride xmlns:a="http://schemas.openxmlformats.org/drawingml/2006/main">
  <a:clrScheme name="Technic">
    <a:dk1>
      <a:sysClr val="windowText" lastClr="000000"/>
    </a:dk1>
    <a:lt1>
      <a:sysClr val="window" lastClr="FFFFFF"/>
    </a:lt1>
    <a:dk2>
      <a:srgbClr val="3B3B3B"/>
    </a:dk2>
    <a:lt2>
      <a:srgbClr val="D4D2D0"/>
    </a:lt2>
    <a:accent1>
      <a:srgbClr val="6EA0B0"/>
    </a:accent1>
    <a:accent2>
      <a:srgbClr val="CCAF0A"/>
    </a:accent2>
    <a:accent3>
      <a:srgbClr val="8D89A4"/>
    </a:accent3>
    <a:accent4>
      <a:srgbClr val="748560"/>
    </a:accent4>
    <a:accent5>
      <a:srgbClr val="9E9273"/>
    </a:accent5>
    <a:accent6>
      <a:srgbClr val="7E848D"/>
    </a:accent6>
    <a:hlink>
      <a:srgbClr val="00C8C3"/>
    </a:hlink>
    <a:folHlink>
      <a:srgbClr val="A116E0"/>
    </a:folHlink>
  </a:clrScheme>
</a:themeOverride>
</file>

<file path=ppt/theme/themeOverride5.xml><?xml version="1.0" encoding="utf-8"?>
<a:themeOverride xmlns:a="http://schemas.openxmlformats.org/drawingml/2006/main">
  <a:clrScheme name="Technic">
    <a:dk1>
      <a:sysClr val="windowText" lastClr="000000"/>
    </a:dk1>
    <a:lt1>
      <a:sysClr val="window" lastClr="FFFFFF"/>
    </a:lt1>
    <a:dk2>
      <a:srgbClr val="3B3B3B"/>
    </a:dk2>
    <a:lt2>
      <a:srgbClr val="D4D2D0"/>
    </a:lt2>
    <a:accent1>
      <a:srgbClr val="6EA0B0"/>
    </a:accent1>
    <a:accent2>
      <a:srgbClr val="CCAF0A"/>
    </a:accent2>
    <a:accent3>
      <a:srgbClr val="8D89A4"/>
    </a:accent3>
    <a:accent4>
      <a:srgbClr val="748560"/>
    </a:accent4>
    <a:accent5>
      <a:srgbClr val="9E9273"/>
    </a:accent5>
    <a:accent6>
      <a:srgbClr val="7E848D"/>
    </a:accent6>
    <a:hlink>
      <a:srgbClr val="00C8C3"/>
    </a:hlink>
    <a:folHlink>
      <a:srgbClr val="A116E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3641</Words>
  <Application>Microsoft Office PowerPoint</Application>
  <PresentationFormat>On-screen Show (4:3)</PresentationFormat>
  <Paragraphs>197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6_Office Theme</vt:lpstr>
      <vt:lpstr>10_Office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DrMohsen</dc:creator>
  <cp:lastModifiedBy>DrMohsen</cp:lastModifiedBy>
  <cp:revision>65</cp:revision>
  <dcterms:created xsi:type="dcterms:W3CDTF">2020-03-20T16:32:53Z</dcterms:created>
  <dcterms:modified xsi:type="dcterms:W3CDTF">2020-03-27T21:12:27Z</dcterms:modified>
</cp:coreProperties>
</file>