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62" r:id="rId2"/>
  </p:sldMasterIdLst>
  <p:notesMasterIdLst>
    <p:notesMasterId r:id="rId16"/>
  </p:notesMasterIdLst>
  <p:sldIdLst>
    <p:sldId id="257" r:id="rId3"/>
    <p:sldId id="295" r:id="rId4"/>
    <p:sldId id="322" r:id="rId5"/>
    <p:sldId id="296" r:id="rId6"/>
    <p:sldId id="298" r:id="rId7"/>
    <p:sldId id="297" r:id="rId8"/>
    <p:sldId id="299" r:id="rId9"/>
    <p:sldId id="327" r:id="rId10"/>
    <p:sldId id="300" r:id="rId11"/>
    <p:sldId id="301" r:id="rId12"/>
    <p:sldId id="302" r:id="rId13"/>
    <p:sldId id="303" r:id="rId14"/>
    <p:sldId id="344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E61050-54E3-42E6-80C3-ED89EAA52FA5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F483E9-50EE-4E4A-BA63-5496158D8D9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226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SmartArt </a:t>
            </a:r>
            <a:r>
              <a:rPr lang="en-US" sz="1400" b="1" baseline="0" dirty="0" smtClean="0"/>
              <a:t>custom </a:t>
            </a:r>
            <a:r>
              <a:rPr lang="en-US" sz="1400" b="1" dirty="0" smtClean="0"/>
              <a:t>animation effects: upward arrow process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Upward Arrow </a:t>
            </a:r>
            <a:r>
              <a:rPr lang="en-US" sz="1200" baseline="0" dirty="0" smtClean="0"/>
              <a:t>(sixth row, third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 (</a:t>
            </a:r>
            <a:r>
              <a:rPr lang="en-US" sz="1200" b="1" baseline="0" dirty="0" smtClean="0"/>
              <a:t>Note: </a:t>
            </a:r>
            <a:r>
              <a:rPr lang="en-US" sz="1200" b="0" baseline="0" dirty="0" smtClean="0"/>
              <a:t>To create a bulleted list below each heading, select the heading text box in the </a:t>
            </a:r>
            <a:r>
              <a:rPr lang="en-US" sz="1200" b="1" baseline="0" dirty="0" smtClean="0"/>
              <a:t>Type your text here  </a:t>
            </a:r>
            <a:r>
              <a:rPr lang="en-US" sz="1200" b="0" baseline="0" dirty="0" smtClean="0"/>
              <a:t>dialog box,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 Enter text into the new bullet text box.)</a:t>
            </a:r>
            <a:endParaRPr lang="en-US" sz="1200" b="1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graphic.</a:t>
            </a:r>
            <a:r>
              <a:rPr lang="en-US" sz="1200" b="0" baseline="0" dirty="0" smtClean="0"/>
              <a:t>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 Range - Accent Colors 3 to 4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Intense Effect </a:t>
            </a:r>
            <a:r>
              <a:rPr lang="en-US" sz="1200" b="0" baseline="0" dirty="0" smtClean="0"/>
              <a:t>(fifth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="0" baseline="0" dirty="0" smtClean="0"/>
              <a:t> group, select </a:t>
            </a:r>
            <a:r>
              <a:rPr lang="en-US" sz="1200" b="1" baseline="0" dirty="0" smtClean="0"/>
              <a:t>Calibri </a:t>
            </a:r>
            <a:r>
              <a:rPr lang="en-US" sz="1200" b="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 and then select </a:t>
            </a:r>
            <a:r>
              <a:rPr lang="en-US" sz="1200" b="1" baseline="0" dirty="0" smtClean="0"/>
              <a:t>24 </a:t>
            </a:r>
            <a:r>
              <a:rPr lang="en-US" sz="1200" b="0" i="0" baseline="0" dirty="0" smtClean="0"/>
              <a:t>from</a:t>
            </a:r>
            <a:r>
              <a:rPr lang="en-US" sz="1200" b="0" baseline="0" dirty="0" smtClean="0"/>
              <a:t>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first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Olive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Green, Accent 3, Darker 25% </a:t>
            </a:r>
            <a:r>
              <a:rPr lang="en-US" sz="1200" b="0" baseline="0" dirty="0" smtClean="0"/>
              <a:t>(fifth row, seventh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second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Aqua, Accent 5, Darker 25% </a:t>
            </a:r>
            <a:r>
              <a:rPr lang="en-US" sz="1200" b="0" baseline="0" dirty="0" smtClean="0"/>
              <a:t>(fifth row, ninth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1200" b="0" baseline="0" dirty="0" smtClean="0"/>
              <a:t>Select the text in the third text box from the left. 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Purple, Accent 4, Darker 25% </a:t>
            </a:r>
            <a:r>
              <a:rPr lang="en-US" sz="1200" b="0" baseline="0" dirty="0" smtClean="0"/>
              <a:t>(fifth row, eighth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</a:t>
            </a:r>
            <a:r>
              <a:rPr lang="en-US" sz="1200" b="1" baseline="0" dirty="0" smtClean="0"/>
              <a:t>the 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Direction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From Left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Wipe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wipe effect. Click the arrow to the right of the wipe effect, and then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 dialog box, on the </a:t>
            </a:r>
            <a:r>
              <a:rPr lang="en-US" sz="1200" b="1" baseline="0" dirty="0" smtClean="0"/>
              <a:t>SmartArt Animation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Group graphic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click the double arrow under the wipe effect </a:t>
            </a:r>
            <a:r>
              <a:rPr lang="en-US" sz="1200" b="0" i="0" baseline="0" dirty="0" smtClean="0"/>
              <a:t>to expand the contents of the list of effects.</a:t>
            </a:r>
            <a:endParaRPr lang="en-US" sz="1200" baseline="0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second wipe effect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third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the arrow to the right of the third wipe effect, and then click </a:t>
            </a:r>
            <a:r>
              <a:rPr lang="en-US" sz="1200" b="1" baseline="0" dirty="0" smtClean="0"/>
              <a:t>Timing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Descend</a:t>
            </a:r>
            <a:r>
              <a:rPr lang="en-US" sz="1200" b="0" baseline="0" dirty="0" smtClean="0"/>
              <a:t> dialog box, 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0.5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fourth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pane, select the fifth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sixth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Exciting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Curve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On Click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Curve Up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Custom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select the seventh wipe effect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Effects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Change Entrance Effect </a:t>
            </a:r>
            <a:r>
              <a:rPr lang="en-US" sz="1200" b="0" baseline="0" dirty="0" smtClean="0"/>
              <a:t>dialog box,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Descend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Modify: Descend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Very Fast</a:t>
            </a:r>
            <a:r>
              <a:rPr lang="en-US" sz="1200" b="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3, Lighter 60%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seventh option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None/>
            </a:pPr>
            <a:r>
              <a:rPr lang="en-US" sz="1200" dirty="0" smtClean="0"/>
              <a:t>To increase the size of the SmartArt graphic</a:t>
            </a:r>
            <a:r>
              <a:rPr lang="en-US" sz="1200" baseline="0" dirty="0" smtClean="0"/>
              <a:t> so that it spans the entire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baseline="0" dirty="0" smtClean="0"/>
              <a:t>Point to the top right corner of the graphic border, until a two-headed arrow appears. Drag the top right corner of the graphic border into the top right corner of the slide.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the bottom left corner of the graphic border, until a two-headed arrow appears. Drag the bottom left corner of the graphic border into the bottom left corner of the slide. </a:t>
            </a:r>
          </a:p>
          <a:p>
            <a:pPr marL="342900" indent="-342900">
              <a:buFont typeface="+mj-lt"/>
              <a:buNone/>
            </a:pPr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endParaRPr lang="en-US" sz="120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baseline="0" dirty="0" smtClean="0"/>
              <a:t>SmartArt custom animation effects: motion path and faded zoom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SmartArt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Process</a:t>
            </a:r>
            <a:r>
              <a:rPr lang="en-US" sz="1200" b="0" baseline="0" dirty="0" smtClean="0"/>
              <a:t> pane, click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Chevron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Process</a:t>
            </a:r>
            <a:r>
              <a:rPr lang="en-US" sz="1200" baseline="0" dirty="0" smtClean="0"/>
              <a:t> (third row, first option from the left), and then click </a:t>
            </a:r>
            <a:r>
              <a:rPr lang="en-US" sz="1200" b="1" baseline="0" dirty="0" smtClean="0"/>
              <a:t>OK </a:t>
            </a:r>
            <a:r>
              <a:rPr lang="en-US" sz="1200" b="0" baseline="0" dirty="0" smtClean="0"/>
              <a:t>to insert the graphic into the slide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To create a fourth chevron shape, </a:t>
            </a:r>
            <a:r>
              <a:rPr lang="en-US" sz="1200" b="0" baseline="0" dirty="0" smtClean="0"/>
              <a:t>select the chevron shape at the right end of the graphic,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3 to 4  </a:t>
            </a:r>
            <a:r>
              <a:rPr lang="en-US" sz="1200" b="0" baseline="0" dirty="0" smtClean="0"/>
              <a:t>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3-D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Inset </a:t>
            </a:r>
            <a:r>
              <a:rPr lang="en-US" sz="1200" b="0" baseline="0" dirty="0" smtClean="0"/>
              <a:t>(first row, second option from the left).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Add 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Add Entrance Effect </a:t>
            </a:r>
            <a:r>
              <a:rPr lang="en-US" sz="1200" b="0" baseline="0" dirty="0" smtClean="0"/>
              <a:t>dialog box, under </a:t>
            </a:r>
            <a:r>
              <a:rPr lang="en-US" sz="1200" b="1" baseline="0" dirty="0" smtClean="0"/>
              <a:t>Subtle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Faded Zoom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dirty="0" smtClean="0"/>
              <a:t>Modify: Faded Zoom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 </a:t>
            </a:r>
            <a:r>
              <a:rPr lang="en-US" sz="1200" b="0" baseline="0" dirty="0" smtClean="0"/>
              <a:t>c</a:t>
            </a:r>
            <a:r>
              <a:rPr lang="en-US" sz="1200" b="0" dirty="0" smtClean="0"/>
              <a:t>lick </a:t>
            </a:r>
            <a:r>
              <a:rPr lang="en-US" sz="1200" b="1" dirty="0" smtClean="0"/>
              <a:t>Add Effect</a:t>
            </a:r>
            <a:r>
              <a:rPr lang="en-US" sz="1200" b="0" dirty="0" smtClean="0"/>
              <a:t>, point to </a:t>
            </a:r>
            <a:r>
              <a:rPr lang="en-US" sz="1200" b="1" dirty="0" smtClean="0"/>
              <a:t>Motion</a:t>
            </a:r>
            <a:r>
              <a:rPr lang="en-US" sz="1200" b="1" baseline="0" dirty="0" smtClean="0"/>
              <a:t> Paths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Custom</a:t>
            </a:r>
            <a:r>
              <a:rPr lang="en-US" sz="1200" b="1" baseline="0" dirty="0" smtClean="0"/>
              <a:t> Animation </a:t>
            </a:r>
            <a:r>
              <a:rPr lang="en-US" sz="1200" b="0" baseline="0" dirty="0" smtClean="0"/>
              <a:t>task </a:t>
            </a:r>
            <a:r>
              <a:rPr lang="en-US" sz="1200" baseline="0" dirty="0" smtClean="0"/>
              <a:t>pane,</a:t>
            </a:r>
            <a:r>
              <a:rPr lang="en-US" sz="1200" b="0" baseline="0" dirty="0" smtClean="0"/>
              <a:t> select the second animation effect (left motion path), and then under </a:t>
            </a:r>
            <a:r>
              <a:rPr lang="en-US" sz="1200" b="1" baseline="0" dirty="0" smtClean="0"/>
              <a:t>Modify: Left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right-click the motion path, and then click </a:t>
            </a:r>
            <a:r>
              <a:rPr lang="en-US" sz="1200" b="1" baseline="0" dirty="0" smtClean="0"/>
              <a:t>Reverse Path Direction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The green arrow will move to the left end of the motion path.)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Press and hold CTRL, and then select the first and second animation effects (faded zoom effect and left motion path)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pane. Click the arrow to the right of the second animation effect (left motion path), and then click </a:t>
            </a:r>
            <a:r>
              <a:rPr lang="en-US" sz="1200" b="1" i="0" baseline="0" dirty="0" smtClean="0"/>
              <a:t>Effect Options</a:t>
            </a:r>
            <a:r>
              <a:rPr lang="en-US" sz="1200" b="0" i="0" baseline="0" dirty="0" smtClean="0"/>
              <a:t>.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Left </a:t>
            </a:r>
            <a:r>
              <a:rPr lang="en-US" sz="1200" i="0" baseline="0" dirty="0" smtClean="0"/>
              <a:t>dialog box, on the </a:t>
            </a:r>
            <a:r>
              <a:rPr lang="en-US" sz="1200" b="1" i="0" baseline="0" dirty="0" smtClean="0"/>
              <a:t>SmartArt Animation </a:t>
            </a:r>
            <a:r>
              <a:rPr lang="en-US" sz="1200" i="0" baseline="0" dirty="0" smtClean="0"/>
              <a:t>tab, in the </a:t>
            </a:r>
            <a:r>
              <a:rPr lang="en-US" sz="1200" b="1" i="0" baseline="0" dirty="0" smtClean="0"/>
              <a:t>Group graphic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One by one</a:t>
            </a:r>
            <a:r>
              <a:rPr lang="en-US" sz="1200" i="0" baseline="0" dirty="0" smtClean="0"/>
              <a:t>.</a:t>
            </a:r>
            <a:endParaRPr lang="en-US" sz="1200" b="0" i="0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pane,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first animation effect (faded zoom effect) to expand the contents of the list of effects.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double arrow under the second animation effect (left motion path) to expand the contents of the list of effects.  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first, second, third, and fourth animation effects (all four faded zoom effects). U</a:t>
            </a:r>
            <a:r>
              <a:rPr lang="en-US" sz="1200" baseline="0" dirty="0" smtClean="0"/>
              <a:t>nder </a:t>
            </a:r>
            <a:r>
              <a:rPr lang="en-US" sz="1200" b="1" baseline="0" dirty="0" smtClean="0"/>
              <a:t>Modify: Faded Zoom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Press and hold CTRL, and then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select the fifth, sixth, seventh, and eighth animation effects (all four left motion paths).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Modify: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="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  <a:endParaRPr lang="en-US" sz="1200" i="1" baseline="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Custom Animation </a:t>
            </a:r>
            <a:r>
              <a:rPr lang="en-US" sz="1200" b="0" i="0" baseline="0" dirty="0" smtClean="0"/>
              <a:t>task </a:t>
            </a:r>
            <a:r>
              <a:rPr lang="en-US" sz="1200" i="0" baseline="0" dirty="0" smtClean="0"/>
              <a:t>pane, do the following to reorder the list of effects: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Drag the fifth animation effect </a:t>
            </a:r>
            <a:r>
              <a:rPr lang="en-US" sz="1200" i="0" baseline="0" dirty="0" smtClean="0"/>
              <a:t>(first left motion path) </a:t>
            </a:r>
            <a:r>
              <a:rPr lang="en-US" sz="1200" baseline="0" dirty="0" smtClean="0"/>
              <a:t>until it is second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sixth animation effect </a:t>
            </a:r>
            <a:r>
              <a:rPr lang="en-US" sz="1200" i="0" baseline="0" dirty="0" smtClean="0"/>
              <a:t>(second left motion path) </a:t>
            </a:r>
            <a:r>
              <a:rPr lang="en-US" sz="1200" baseline="0" dirty="0" smtClean="0"/>
              <a:t>until it is fourth in the list of effects.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seventh animation effect </a:t>
            </a:r>
            <a:r>
              <a:rPr lang="en-US" sz="1200" i="0" baseline="0" dirty="0" smtClean="0"/>
              <a:t>(third left motion path) </a:t>
            </a:r>
            <a:r>
              <a:rPr lang="en-US" sz="1200" baseline="0" dirty="0" smtClean="0"/>
              <a:t>until it is sixth in the list of effects.</a:t>
            </a:r>
          </a:p>
          <a:p>
            <a:pPr marL="228600" indent="-228600">
              <a:buFont typeface="+mj-lt"/>
              <a:buNone/>
            </a:pPr>
            <a:endParaRPr lang="en-US" sz="1200" i="1" baseline="0" dirty="0" smtClean="0"/>
          </a:p>
          <a:p>
            <a:endParaRPr lang="en-US" sz="1200" b="1" baseline="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  <a:endParaRPr lang="en-US" sz="1200" b="0" dirty="0" smtClean="0"/>
          </a:p>
          <a:p>
            <a:endParaRPr lang="en-US" sz="1200" b="1" baseline="0" dirty="0" smtClean="0"/>
          </a:p>
          <a:p>
            <a:endParaRPr lang="en-US" sz="1200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3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93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80035A-FD80-46DF-89C3-C164B8E267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9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0D56F3-4731-48E2-9359-0C4944E925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FDF1749-96DE-4B7F-AEED-74927F1452F8}" type="slidenum">
              <a:rPr lang="en-US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3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>
                <a:lumMod val="75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92491" y="3415308"/>
            <a:ext cx="704029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6000" b="1" dirty="0" smtClean="0">
                <a:solidFill>
                  <a:srgbClr val="0000FF"/>
                </a:solidFill>
                <a:cs typeface="PT Bold Heading" pitchFamily="2" charset="-78"/>
              </a:rPr>
              <a:t>نصوص فلسفية</a:t>
            </a:r>
            <a:endParaRPr lang="ar-EG" sz="60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4800" b="1" dirty="0" err="1">
                <a:solidFill>
                  <a:srgbClr val="0000FF"/>
                </a:solidFill>
                <a:cs typeface="PT Bold Heading" pitchFamily="2" charset="-78"/>
              </a:rPr>
              <a:t>أ.د</a:t>
            </a:r>
            <a:r>
              <a:rPr lang="ar-EG" sz="4800" b="1" dirty="0">
                <a:solidFill>
                  <a:srgbClr val="0000FF"/>
                </a:solidFill>
                <a:cs typeface="PT Bold Heading" pitchFamily="2" charset="-78"/>
              </a:rPr>
              <a:t>/ عبير </a:t>
            </a:r>
            <a:r>
              <a:rPr lang="ar-EG" sz="4800" b="1" dirty="0" smtClean="0">
                <a:solidFill>
                  <a:srgbClr val="0000FF"/>
                </a:solidFill>
                <a:cs typeface="PT Bold Heading" pitchFamily="2" charset="-78"/>
              </a:rPr>
              <a:t>الرباط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ar-EG" sz="3200" b="1" smtClean="0">
                <a:solidFill>
                  <a:srgbClr val="0000FF"/>
                </a:solidFill>
                <a:cs typeface="PT Bold Heading" pitchFamily="2" charset="-78"/>
              </a:rPr>
              <a:t>المحاضرة السابعة</a:t>
            </a:r>
            <a:endParaRPr lang="ar-EG" sz="3200" b="1" dirty="0">
              <a:solidFill>
                <a:srgbClr val="0000FF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7762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0">
              <a:lnSpc>
                <a:spcPct val="150000"/>
              </a:lnSpc>
            </a:pPr>
            <a:r>
              <a:rPr lang="en-US" sz="42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if </a:t>
            </a:r>
            <a:r>
              <a:rPr lang="en-US" sz="42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the divine, then is always in that good state in which we are at times, this is wonderful, and if it is in a still better state, this is ground for still more wonder.</a:t>
            </a:r>
            <a:endParaRPr lang="ar-SA" sz="4200" dirty="0">
              <a:solidFill>
                <a:srgbClr val="C00000"/>
              </a:solidFill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95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وإذن فالجزء الإلهي الذي يظهر أن العقل يحتويه هو تعقله بالفعل لا بالقوة ، وفعل العقل هو أفضل فعل وأكثر </a:t>
            </a:r>
            <a:r>
              <a:rPr lang="ar-EG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لذة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7915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200000"/>
              </a:lnSpc>
            </a:pPr>
            <a:r>
              <a:rPr lang="ar-EG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وإذا </a:t>
            </a: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كان الله دائما في تلك الحالة الفاضلة التى تكون لنا أحيانا كان ذلك مما يثير العجب فينا، وإذا كان في حالة أفضل أثار ذلك عجبا أعظم.</a:t>
            </a:r>
          </a:p>
        </p:txBody>
      </p:sp>
    </p:spTree>
    <p:extLst>
      <p:ext uri="{BB962C8B-B14F-4D97-AF65-F5344CB8AC3E}">
        <p14:creationId xmlns:p14="http://schemas.microsoft.com/office/powerpoint/2010/main" val="3701223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301208"/>
            <a:ext cx="7200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EG" sz="7200" dirty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إلى </a:t>
            </a:r>
            <a:r>
              <a:rPr lang="ar-EG" sz="7200" dirty="0">
                <a:solidFill>
                  <a:schemeClr val="accent5">
                    <a:lumMod val="75000"/>
                  </a:schemeClr>
                </a:solidFill>
                <a:cs typeface="PT Bold Heading" pitchFamily="2" charset="-78"/>
              </a:rPr>
              <a:t>المحاضرة </a:t>
            </a:r>
            <a:r>
              <a:rPr lang="ar-EG" sz="7200" dirty="0">
                <a:solidFill>
                  <a:schemeClr val="accent4">
                    <a:lumMod val="75000"/>
                  </a:schemeClr>
                </a:solidFill>
                <a:cs typeface="PT Bold Heading" pitchFamily="2" charset="-78"/>
              </a:rPr>
              <a:t>القادمة</a:t>
            </a:r>
            <a:r>
              <a:rPr lang="ar-EG" sz="7200" dirty="0">
                <a:solidFill>
                  <a:schemeClr val="accent3">
                    <a:lumMod val="75000"/>
                  </a:schemeClr>
                </a:solidFill>
                <a:cs typeface="PT Bold Heading" pitchFamily="2" charset="-78"/>
              </a:rPr>
              <a:t> </a:t>
            </a:r>
            <a:endParaRPr lang="ar-EG" sz="7200" dirty="0"/>
          </a:p>
        </p:txBody>
      </p:sp>
      <p:sp>
        <p:nvSpPr>
          <p:cNvPr id="4" name="Curved Down Arrow 3"/>
          <p:cNvSpPr/>
          <p:nvPr/>
        </p:nvSpPr>
        <p:spPr>
          <a:xfrm rot="979810">
            <a:off x="2567605" y="2272999"/>
            <a:ext cx="3900576" cy="2180397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47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2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6- The first mover, accordingly, is a necessary being: that is, it is well that it is necessary, and it is thus a first principle for necessity is attributed not </a:t>
            </a:r>
            <a:r>
              <a:rPr lang="en-US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only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4595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endParaRPr lang="ar-EG" sz="4000" dirty="0">
              <a:solidFill>
                <a:srgbClr val="C00000"/>
              </a:solidFill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04" y="1556792"/>
            <a:ext cx="6552288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2806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0">
              <a:lnSpc>
                <a:spcPct val="120000"/>
              </a:lnSpc>
            </a:pPr>
            <a:r>
              <a:rPr lang="en-US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  <a:cs typeface="PT Bold Heading" pitchFamily="2" charset="-78"/>
              </a:rPr>
              <a:t>to what is necessary by compulsion because contrary to impulse but also to that without which there can be no good and to that which simply cannot be otherwise.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8604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فالمحرك الأول موجود بالضرورة، وحيث انه موجود بالضرورة فوجوده خير، وهو بهذا المعني مبدأ أول</a:t>
            </a:r>
            <a:r>
              <a:rPr lang="ar-EG" sz="40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،</a:t>
            </a: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02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 فإن الضروري يقال على معان، على الذي يكون بالقسر عنا فإنه لرغبة طبيعية، وعلى الذي يستحيل الخير بدونه. </a:t>
            </a:r>
          </a:p>
        </p:txBody>
      </p:sp>
    </p:spTree>
    <p:extLst>
      <p:ext uri="{BB962C8B-B14F-4D97-AF65-F5344CB8AC3E}">
        <p14:creationId xmlns:p14="http://schemas.microsoft.com/office/powerpoint/2010/main" val="180092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ar-EG" sz="4000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وعلى الذي لا يمكن أن يكون خلاف ما هو عليه، أي الذي لا يوجد إلا على نحو واحد فقط.</a:t>
            </a:r>
          </a:p>
        </p:txBody>
      </p:sp>
    </p:spTree>
    <p:extLst>
      <p:ext uri="{BB962C8B-B14F-4D97-AF65-F5344CB8AC3E}">
        <p14:creationId xmlns:p14="http://schemas.microsoft.com/office/powerpoint/2010/main" val="354056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624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20000"/>
              </a:lnSpc>
            </a:pPr>
            <a:endParaRPr lang="ar-EG" sz="40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PT Bold Heading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19239"/>
            <a:ext cx="6840760" cy="513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1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 rtl="0">
              <a:lnSpc>
                <a:spcPct val="150000"/>
              </a:lnSpc>
            </a:pPr>
            <a:r>
              <a:rPr lang="en-US" sz="4000" dirty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7- Hence, the possession . of knowledge rather than the capacity for knowledge is the divine aspect of mind , and it is the activity of intellectual vision that is most pleasant and best </a:t>
            </a: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  <a:cs typeface="PT Bold Heading" pitchFamily="2" charset="-78"/>
              </a:rPr>
              <a:t>.</a:t>
            </a:r>
            <a:endParaRPr lang="ar-SA" sz="4000" dirty="0">
              <a:solidFill>
                <a:srgbClr val="C00000"/>
              </a:solidFill>
              <a:latin typeface="Arial Black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97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3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4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5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4539</Words>
  <Application>Microsoft Office PowerPoint</Application>
  <PresentationFormat>On-screen Show (4:3)</PresentationFormat>
  <Paragraphs>221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6_Office Theme</vt:lpstr>
      <vt:lpstr>10_Office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DrMohsen</dc:creator>
  <cp:lastModifiedBy>DrMohsen</cp:lastModifiedBy>
  <cp:revision>67</cp:revision>
  <dcterms:created xsi:type="dcterms:W3CDTF">2020-03-20T16:32:53Z</dcterms:created>
  <dcterms:modified xsi:type="dcterms:W3CDTF">2020-03-27T21:28:49Z</dcterms:modified>
</cp:coreProperties>
</file>