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2" r:id="rId2"/>
  </p:sldMasterIdLst>
  <p:notesMasterIdLst>
    <p:notesMasterId r:id="rId16"/>
  </p:notesMasterIdLst>
  <p:sldIdLst>
    <p:sldId id="257" r:id="rId3"/>
    <p:sldId id="283" r:id="rId4"/>
    <p:sldId id="284" r:id="rId5"/>
    <p:sldId id="285" r:id="rId6"/>
    <p:sldId id="289" r:id="rId7"/>
    <p:sldId id="287" r:id="rId8"/>
    <p:sldId id="288" r:id="rId9"/>
    <p:sldId id="286" r:id="rId10"/>
    <p:sldId id="290" r:id="rId11"/>
    <p:sldId id="292" r:id="rId12"/>
    <p:sldId id="345" r:id="rId13"/>
    <p:sldId id="346" r:id="rId14"/>
    <p:sldId id="344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E61050-54E3-42E6-80C3-ED89EAA52FA5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483E9-50EE-4E4A-BA63-5496158D8D9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26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SmartArt </a:t>
            </a:r>
            <a:r>
              <a:rPr lang="en-US" sz="1400" b="1" baseline="0" dirty="0" smtClean="0"/>
              <a:t>custom </a:t>
            </a:r>
            <a:r>
              <a:rPr lang="en-US" sz="1400" b="1" dirty="0" smtClean="0"/>
              <a:t>animation effects: upward arrow process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Upward Arrow </a:t>
            </a:r>
            <a:r>
              <a:rPr lang="en-US" sz="1200" baseline="0" dirty="0" smtClean="0"/>
              <a:t>(sixth row, third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 (</a:t>
            </a:r>
            <a:r>
              <a:rPr lang="en-US" sz="1200" b="1" baseline="0" dirty="0" smtClean="0"/>
              <a:t>Note: </a:t>
            </a:r>
            <a:r>
              <a:rPr lang="en-US" sz="1200" b="0" baseline="0" dirty="0" smtClean="0"/>
              <a:t>To create a bulleted list below each heading, select the heading text box in the </a:t>
            </a:r>
            <a:r>
              <a:rPr lang="en-US" sz="1200" b="1" baseline="0" dirty="0" smtClean="0"/>
              <a:t>Type your text here  </a:t>
            </a:r>
            <a:r>
              <a:rPr lang="en-US" sz="1200" b="0" baseline="0" dirty="0" smtClean="0"/>
              <a:t>dialog box,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 Enter text into the new bullet text box.)</a:t>
            </a:r>
            <a:endParaRPr lang="en-US" sz="1200" b="1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graphic.</a:t>
            </a:r>
            <a:r>
              <a:rPr lang="en-US" sz="1200" b="0" baseline="0" dirty="0" smtClean="0"/>
              <a:t>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 Range - Accent Colors 3 to 4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Intense Effect </a:t>
            </a:r>
            <a:r>
              <a:rPr lang="en-US" sz="1200" b="0" baseline="0" dirty="0" smtClean="0"/>
              <a:t>(fifth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Calibri </a:t>
            </a:r>
            <a:r>
              <a:rPr lang="en-US" sz="1200" b="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 and then select </a:t>
            </a:r>
            <a:r>
              <a:rPr lang="en-US" sz="1200" b="1" baseline="0" dirty="0" smtClean="0"/>
              <a:t>24 </a:t>
            </a:r>
            <a:r>
              <a:rPr lang="en-US" sz="1200" b="0" i="0" baseline="0" dirty="0" smtClean="0"/>
              <a:t>from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first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Olive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Green, Accent 3, Darker 25% </a:t>
            </a:r>
            <a:r>
              <a:rPr lang="en-US" sz="1200" b="0" baseline="0" dirty="0" smtClean="0"/>
              <a:t>(fifth row, seventh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second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Aqua, Accent 5, Darker 25% </a:t>
            </a:r>
            <a:r>
              <a:rPr lang="en-US" sz="1200" b="0" baseline="0" dirty="0" smtClean="0"/>
              <a:t>(fifth row, ninth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third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Purple, Accent 4, Darker 25% </a:t>
            </a:r>
            <a:r>
              <a:rPr lang="en-US" sz="1200" b="0" baseline="0" dirty="0" smtClean="0"/>
              <a:t>(fifth row, eighth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</a:t>
            </a:r>
            <a:r>
              <a:rPr lang="en-US" sz="1200" b="1" baseline="0" dirty="0" smtClean="0"/>
              <a:t>the 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From Left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wipe effect. Click the arrow to the right of the wipe effect, and then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SmartArt Animation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Group graphic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click the double arrow under the wipe effect </a:t>
            </a:r>
            <a:r>
              <a:rPr lang="en-US" sz="1200" b="0" i="0" baseline="0" dirty="0" smtClean="0"/>
              <a:t>to expand the contents of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second wipe effect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third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the arrow to the right of the third wipe effect, and then click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Descend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fourth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fifth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sixth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seventh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Lighter 60%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seventh option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None/>
            </a:pPr>
            <a:r>
              <a:rPr lang="en-US" sz="1200" dirty="0" smtClean="0"/>
              <a:t>To increase the size of the SmartArt graphic</a:t>
            </a:r>
            <a:r>
              <a:rPr lang="en-US" sz="1200" baseline="0" dirty="0" smtClean="0"/>
              <a:t> so that it spans the entire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Point to the top right corner of the graphic border, until a two-headed arrow appears. Drag the top right corner of the graphic border into the top right corner of the slide.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the bottom left corner of the graphic border, until a two-headed arrow appears. Drag the bottom left corner of the graphic border into the bottom left corner of the slide. </a:t>
            </a:r>
          </a:p>
          <a:p>
            <a:pPr marL="342900" indent="-342900">
              <a:buFont typeface="+mj-lt"/>
              <a:buNone/>
            </a:pP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3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2491" y="3415308"/>
            <a:ext cx="704029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6000" b="1" dirty="0" smtClean="0">
                <a:solidFill>
                  <a:srgbClr val="0000FF"/>
                </a:solidFill>
                <a:cs typeface="PT Bold Heading" pitchFamily="2" charset="-78"/>
              </a:rPr>
              <a:t>نصوص فلسفية</a:t>
            </a:r>
            <a:endParaRPr lang="ar-EG" sz="6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4800" b="1" dirty="0" err="1">
                <a:solidFill>
                  <a:srgbClr val="0000FF"/>
                </a:solidFill>
                <a:cs typeface="PT Bold Heading" pitchFamily="2" charset="-78"/>
              </a:rPr>
              <a:t>أ.د</a:t>
            </a:r>
            <a:r>
              <a:rPr lang="ar-EG" sz="4800" b="1" dirty="0">
                <a:solidFill>
                  <a:srgbClr val="0000FF"/>
                </a:solidFill>
                <a:cs typeface="PT Bold Heading" pitchFamily="2" charset="-78"/>
              </a:rPr>
              <a:t>/ عبير </a:t>
            </a:r>
            <a:r>
              <a:rPr lang="ar-EG" sz="4800" b="1" dirty="0" smtClean="0">
                <a:solidFill>
                  <a:srgbClr val="0000FF"/>
                </a:solidFill>
                <a:cs typeface="PT Bold Heading" pitchFamily="2" charset="-78"/>
              </a:rPr>
              <a:t>الرباط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3200" b="1" smtClean="0">
                <a:solidFill>
                  <a:srgbClr val="0000FF"/>
                </a:solidFill>
                <a:cs typeface="PT Bold Heading" pitchFamily="2" charset="-78"/>
              </a:rPr>
              <a:t>المحاضرة السادسة</a:t>
            </a:r>
            <a:endParaRPr lang="ar-EG" sz="3200" b="1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762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For, though loco-motion is the primary kind of change, as circular motion is the primary kind of locomotion it is induced by a first mover.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9642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ولكن حيث يوجد بالفعل محرك غير متحرك فلا يمكن أن يكون ذلك بتاتا على خلاف ما هو عليه. </a:t>
            </a:r>
            <a:endParaRPr lang="ar-SA" sz="4000" dirty="0" smtClean="0">
              <a:solidFill>
                <a:srgbClr val="C0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489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dirty="0">
                <a:solidFill>
                  <a:srgbClr val="C00000"/>
                </a:solidFill>
                <a:cs typeface="PT Bold Heading" pitchFamily="2" charset="-78"/>
              </a:rPr>
              <a:t>والحركة في المكان أول أنواع التغير، والحركة على الاستدارة أول أنواع المكانية فهذه يحدثها المحرك الأول.</a:t>
            </a:r>
          </a:p>
        </p:txBody>
      </p:sp>
    </p:spTree>
    <p:extLst>
      <p:ext uri="{BB962C8B-B14F-4D97-AF65-F5344CB8AC3E}">
        <p14:creationId xmlns:p14="http://schemas.microsoft.com/office/powerpoint/2010/main" val="38555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301208"/>
            <a:ext cx="720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إلى </a:t>
            </a:r>
            <a:r>
              <a:rPr lang="ar-EG" sz="7200" dirty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المحاضرة </a:t>
            </a:r>
            <a:r>
              <a:rPr lang="ar-EG" sz="7200" dirty="0">
                <a:solidFill>
                  <a:schemeClr val="accent4">
                    <a:lumMod val="75000"/>
                  </a:schemeClr>
                </a:solidFill>
                <a:cs typeface="PT Bold Heading" pitchFamily="2" charset="-78"/>
              </a:rPr>
              <a:t>القادمة</a:t>
            </a:r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 </a:t>
            </a:r>
            <a:endParaRPr lang="ar-EG" sz="7200" dirty="0"/>
          </a:p>
        </p:txBody>
      </p:sp>
      <p:sp>
        <p:nvSpPr>
          <p:cNvPr id="4" name="Curved Down Arrow 3"/>
          <p:cNvSpPr/>
          <p:nvPr/>
        </p:nvSpPr>
        <p:spPr>
          <a:xfrm rot="979810">
            <a:off x="2567605" y="2272999"/>
            <a:ext cx="3900576" cy="2180397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7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4- After passing the entrance examination </a:t>
            </a:r>
            <a:r>
              <a:rPr lang="en-US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Feyerabend</a:t>
            </a: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 did so, becoming a pupil of Adolf Vogel.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163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At this point in his life was ... clear: theoretical astronomy during the day, preferably in the domain of perturbation theory </a:t>
            </a:r>
            <a:r>
              <a:rPr lang="en-US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: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01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then rehearsals, coaching , vocal exercises, opera in the evening ..., and astronomical observation at night … the only remaining obstacle was the war.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93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20000"/>
              </a:lnSpc>
            </a:pP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3"/>
            <a:ext cx="6203573" cy="362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08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وبعد نجاحه في اختبار القبول أصبح </a:t>
            </a:r>
            <a:r>
              <a:rPr lang="ar-EG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فييرا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بذلك تلميذا في أكاديمية </a:t>
            </a:r>
            <a:r>
              <a:rPr lang="ar-EG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اوولف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فوجل .. </a:t>
            </a:r>
          </a:p>
        </p:txBody>
      </p:sp>
    </p:spTree>
    <p:extLst>
      <p:ext uri="{BB962C8B-B14F-4D97-AF65-F5344CB8AC3E}">
        <p14:creationId xmlns:p14="http://schemas.microsoft.com/office/powerpoint/2010/main" val="10011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2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عند هذه المرحلة في حياته .. </a:t>
            </a:r>
          </a:p>
          <a:p>
            <a:pPr algn="just">
              <a:lnSpc>
                <a:spcPct val="120000"/>
              </a:lnSpc>
            </a:pP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فيما 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بعد يتذكر</a:t>
            </a: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: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04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كان مسار حياتي واضحا علم الفلك النظري أثناء النهار والأفضلية في مجال نظرية اضطراب الإجرام ثم التدريبات على الغناء في المساء.. والمراقبة الفلكية ليلا.. وكانت الحرب هى العائق المتبقى.</a:t>
            </a:r>
          </a:p>
        </p:txBody>
      </p:sp>
    </p:spTree>
    <p:extLst>
      <p:ext uri="{BB962C8B-B14F-4D97-AF65-F5344CB8AC3E}">
        <p14:creationId xmlns:p14="http://schemas.microsoft.com/office/powerpoint/2010/main" val="228674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5- But, since there is something which moves without being moved a being purely actual, this being can in no way be otherwise than as it is 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1408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3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4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3561</Words>
  <Application>Microsoft Office PowerPoint</Application>
  <PresentationFormat>On-screen Show (4:3)</PresentationFormat>
  <Paragraphs>177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6_Office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DrMohsen</cp:lastModifiedBy>
  <cp:revision>66</cp:revision>
  <dcterms:created xsi:type="dcterms:W3CDTF">2020-03-20T16:32:53Z</dcterms:created>
  <dcterms:modified xsi:type="dcterms:W3CDTF">2020-03-27T21:28:30Z</dcterms:modified>
</cp:coreProperties>
</file>