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62" r:id="rId2"/>
  </p:sldMasterIdLst>
  <p:notesMasterIdLst>
    <p:notesMasterId r:id="rId17"/>
  </p:notesMasterIdLst>
  <p:sldIdLst>
    <p:sldId id="257" r:id="rId3"/>
    <p:sldId id="331" r:id="rId4"/>
    <p:sldId id="334" r:id="rId5"/>
    <p:sldId id="333" r:id="rId6"/>
    <p:sldId id="320" r:id="rId7"/>
    <p:sldId id="332" r:id="rId8"/>
    <p:sldId id="277" r:id="rId9"/>
    <p:sldId id="278" r:id="rId10"/>
    <p:sldId id="279" r:id="rId11"/>
    <p:sldId id="280" r:id="rId12"/>
    <p:sldId id="323" r:id="rId13"/>
    <p:sldId id="281" r:id="rId14"/>
    <p:sldId id="282" r:id="rId15"/>
    <p:sldId id="344"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03/08/1441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SmartArt </a:t>
            </a:r>
            <a:r>
              <a:rPr lang="en-US" sz="1400" b="1" baseline="0" dirty="0" smtClean="0"/>
              <a:t>custom </a:t>
            </a:r>
            <a:r>
              <a:rPr lang="en-US" sz="1400" b="1" dirty="0" smtClean="0"/>
              <a:t>animation effects: upward arrow process</a:t>
            </a:r>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Upward Arrow </a:t>
            </a:r>
            <a:r>
              <a:rPr lang="en-US" sz="1200" baseline="0" dirty="0" smtClean="0"/>
              <a:t>(sixth row, third option from the left), and then click </a:t>
            </a:r>
            <a:r>
              <a:rPr lang="en-US" sz="1200" b="1" baseline="0" dirty="0" smtClean="0"/>
              <a:t>OK</a:t>
            </a:r>
            <a:r>
              <a:rPr lang="en-US" sz="1200" baseline="0" dirty="0" smtClean="0"/>
              <a:t> to insert the graphic into the slide.</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 (</a:t>
            </a:r>
            <a:r>
              <a:rPr lang="en-US" sz="1200" b="1" baseline="0" dirty="0" smtClean="0"/>
              <a:t>Note: </a:t>
            </a:r>
            <a:r>
              <a:rPr lang="en-US" sz="1200" b="0" baseline="0" dirty="0" smtClean="0"/>
              <a:t>To create a bulleted list below each heading, select the heading text box in the </a:t>
            </a:r>
            <a:r>
              <a:rPr lang="en-US" sz="1200" b="1" baseline="0" dirty="0" smtClean="0"/>
              <a:t>Type your text here  </a:t>
            </a:r>
            <a:r>
              <a:rPr lang="en-US" sz="1200" b="0" baseline="0" dirty="0" smtClean="0"/>
              <a:t>dialog box,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 Enter text into the new bullet text box.)</a:t>
            </a:r>
            <a:endParaRPr lang="en-US" sz="1200" b="1" baseline="0" dirty="0" smtClean="0"/>
          </a:p>
          <a:p>
            <a:pPr marL="228600" indent="-228600">
              <a:buFont typeface="+mj-lt"/>
              <a:buAutoNum type="arabicPeriod"/>
            </a:pPr>
            <a:r>
              <a:rPr lang="en-US" sz="1200" dirty="0" smtClean="0"/>
              <a:t>On</a:t>
            </a:r>
            <a:r>
              <a:rPr lang="en-US" sz="1200" baseline="0" dirty="0" smtClean="0"/>
              <a:t> the slide, s</a:t>
            </a:r>
            <a:r>
              <a:rPr lang="en-US" sz="1200" dirty="0" smtClean="0"/>
              <a:t>elect</a:t>
            </a:r>
            <a:r>
              <a:rPr lang="en-US" sz="1200" baseline="0" dirty="0" smtClean="0"/>
              <a:t> the graphic.</a:t>
            </a:r>
            <a:r>
              <a:rPr lang="en-US" sz="1200" b="0" baseline="0" dirty="0" smtClean="0"/>
              <a: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Best Match for Document</a:t>
            </a:r>
            <a:r>
              <a:rPr lang="en-US" sz="1200" b="0" baseline="0" dirty="0" smtClean="0"/>
              <a:t> click </a:t>
            </a:r>
            <a:r>
              <a:rPr lang="en-US" sz="1200" b="1" baseline="0" dirty="0" smtClean="0"/>
              <a:t>Intense Effect </a:t>
            </a:r>
            <a:r>
              <a:rPr lang="en-US" sz="1200" b="0" baseline="0" dirty="0" smtClean="0"/>
              <a:t>(fifth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On the </a:t>
            </a:r>
            <a:r>
              <a:rPr lang="en-US" sz="1200" b="1" baseline="0" dirty="0" smtClean="0"/>
              <a:t>Home</a:t>
            </a:r>
            <a:r>
              <a:rPr lang="en-US" sz="1200" b="0" baseline="0" dirty="0" smtClean="0"/>
              <a:t> tab, in the </a:t>
            </a:r>
            <a:r>
              <a:rPr lang="en-US" sz="1200" b="1" baseline="0" dirty="0" smtClean="0"/>
              <a:t>Font</a:t>
            </a:r>
            <a:r>
              <a:rPr lang="en-US" sz="1200" b="0" baseline="0" dirty="0" smtClean="0"/>
              <a:t> group, select </a:t>
            </a:r>
            <a:r>
              <a:rPr lang="en-US" sz="1200" b="1" baseline="0" dirty="0" smtClean="0"/>
              <a:t>Calibri </a:t>
            </a:r>
            <a:r>
              <a:rPr lang="en-US" sz="1200" b="0" baseline="0" dirty="0" smtClean="0"/>
              <a:t>from the </a:t>
            </a:r>
            <a:r>
              <a:rPr lang="en-US" sz="1200" b="1" baseline="0" dirty="0" smtClean="0"/>
              <a:t>Font </a:t>
            </a:r>
            <a:r>
              <a:rPr lang="en-US" sz="1200" b="0" baseline="0" dirty="0" smtClean="0"/>
              <a:t>list, and then select </a:t>
            </a:r>
            <a:r>
              <a:rPr lang="en-US" sz="1200" b="1" baseline="0" dirty="0" smtClean="0"/>
              <a:t>24 </a:t>
            </a:r>
            <a:r>
              <a:rPr lang="en-US" sz="1200" b="0" i="0" baseline="0" dirty="0" smtClean="0"/>
              <a:t>from</a:t>
            </a:r>
            <a:r>
              <a:rPr lang="en-US" sz="1200" b="0" baseline="0" dirty="0" smtClean="0"/>
              <a:t> the </a:t>
            </a:r>
            <a:r>
              <a:rPr lang="en-US" sz="1200" b="1" baseline="0" dirty="0" smtClean="0"/>
              <a:t>Font Size </a:t>
            </a:r>
            <a:r>
              <a:rPr lang="en-US" sz="1200" b="0" baseline="0" dirty="0" smtClean="0"/>
              <a:t>list.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Select the text in the first text box from the left.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the arrow next to </a:t>
            </a:r>
            <a:r>
              <a:rPr lang="en-US" sz="1200" b="1" baseline="0" dirty="0" smtClean="0"/>
              <a:t>Text</a:t>
            </a:r>
            <a:r>
              <a:rPr lang="en-US" sz="1200" baseline="0" dirty="0" smtClean="0"/>
              <a:t> </a:t>
            </a:r>
            <a:r>
              <a:rPr lang="en-US" sz="1200" b="1" baseline="0" dirty="0" smtClean="0"/>
              <a:t>Fill</a:t>
            </a:r>
            <a:r>
              <a:rPr lang="en-US" sz="1200" b="0" baseline="0" dirty="0" smtClean="0"/>
              <a:t>, and then under </a:t>
            </a:r>
            <a:r>
              <a:rPr lang="en-US" sz="1200" b="1" baseline="0" dirty="0" smtClean="0"/>
              <a:t>Theme Colors </a:t>
            </a:r>
            <a:r>
              <a:rPr lang="en-US" sz="1200" b="0" baseline="0" dirty="0" smtClean="0"/>
              <a:t>click</a:t>
            </a:r>
            <a:r>
              <a:rPr lang="en-US" sz="1200" baseline="0" dirty="0" smtClean="0"/>
              <a:t> </a:t>
            </a:r>
            <a:r>
              <a:rPr lang="en-US" sz="1200" b="1" baseline="0" dirty="0" smtClean="0"/>
              <a:t>Olive</a:t>
            </a:r>
            <a:r>
              <a:rPr lang="en-US" sz="1200" baseline="0" dirty="0" smtClean="0"/>
              <a:t> </a:t>
            </a:r>
            <a:r>
              <a:rPr lang="en-US" sz="1200" b="1" baseline="0" dirty="0" smtClean="0"/>
              <a:t>Green, Accent 3, Darker 25% </a:t>
            </a:r>
            <a:r>
              <a:rPr lang="en-US" sz="1200" b="0" baseline="0" dirty="0" smtClean="0"/>
              <a:t>(fifth row, seventh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Select the text in the second text box from the left.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the arrow next to </a:t>
            </a:r>
            <a:r>
              <a:rPr lang="en-US" sz="1200" b="1" baseline="0" dirty="0" smtClean="0"/>
              <a:t>Text</a:t>
            </a:r>
            <a:r>
              <a:rPr lang="en-US" sz="1200" baseline="0" dirty="0" smtClean="0"/>
              <a:t> </a:t>
            </a:r>
            <a:r>
              <a:rPr lang="en-US" sz="1200" b="1" baseline="0" dirty="0" smtClean="0"/>
              <a:t>Fill</a:t>
            </a:r>
            <a:r>
              <a:rPr lang="en-US" sz="1200" b="0" baseline="0" dirty="0" smtClean="0"/>
              <a:t>, and then under </a:t>
            </a:r>
            <a:r>
              <a:rPr lang="en-US" sz="1200" b="1" baseline="0" dirty="0" smtClean="0"/>
              <a:t>Theme Colors </a:t>
            </a:r>
            <a:r>
              <a:rPr lang="en-US" sz="1200" b="0" baseline="0" dirty="0" smtClean="0"/>
              <a:t>click</a:t>
            </a:r>
            <a:r>
              <a:rPr lang="en-US" sz="1200" baseline="0" dirty="0" smtClean="0"/>
              <a:t> </a:t>
            </a:r>
            <a:r>
              <a:rPr lang="en-US" sz="1200" b="1" baseline="0" dirty="0" smtClean="0"/>
              <a:t>Aqua, Accent 5, Darker 25% </a:t>
            </a:r>
            <a:r>
              <a:rPr lang="en-US" sz="1200" b="0" baseline="0" dirty="0" smtClean="0"/>
              <a:t>(fifth row, ninth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baseline="0" dirty="0" smtClean="0"/>
              <a:t>Select the text in the third text box from the left. 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the arrow next to </a:t>
            </a:r>
            <a:r>
              <a:rPr lang="en-US" sz="1200" b="1" baseline="0" dirty="0" smtClean="0"/>
              <a:t>Text</a:t>
            </a:r>
            <a:r>
              <a:rPr lang="en-US" sz="1200" baseline="0" dirty="0" smtClean="0"/>
              <a:t> </a:t>
            </a:r>
            <a:r>
              <a:rPr lang="en-US" sz="1200" b="1" baseline="0" dirty="0" smtClean="0"/>
              <a:t>Fill</a:t>
            </a:r>
            <a:r>
              <a:rPr lang="en-US" sz="1200" b="0" baseline="0" dirty="0" smtClean="0"/>
              <a:t>, and then under </a:t>
            </a:r>
            <a:r>
              <a:rPr lang="en-US" sz="1200" b="1" baseline="0" dirty="0" smtClean="0"/>
              <a:t>Theme Colors </a:t>
            </a:r>
            <a:r>
              <a:rPr lang="en-US" sz="1200" b="0" baseline="0" dirty="0" smtClean="0"/>
              <a:t>click</a:t>
            </a:r>
            <a:r>
              <a:rPr lang="en-US" sz="1200" baseline="0" dirty="0" smtClean="0"/>
              <a:t> </a:t>
            </a:r>
            <a:r>
              <a:rPr lang="en-US" sz="1200" b="1" baseline="0" dirty="0" smtClean="0"/>
              <a:t>Purple, Accent 4, Darker 25% </a:t>
            </a:r>
            <a:r>
              <a:rPr lang="en-US" sz="1200" b="0" baseline="0" dirty="0" smtClean="0"/>
              <a:t>(fifth row, eighth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 </a:t>
            </a:r>
            <a:r>
              <a:rPr lang="en-US" sz="1200" b="0" baseline="0" dirty="0" smtClean="0"/>
              <a:t>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a:t>
            </a:r>
            <a:r>
              <a:rPr lang="en-US" sz="1200" b="1" baseline="0" dirty="0" smtClean="0"/>
              <a:t>the Add Entrance Effect </a:t>
            </a:r>
            <a:r>
              <a:rPr lang="en-US" sz="1200" b="0" baseline="0" dirty="0" smtClean="0"/>
              <a:t>dialog box, under </a:t>
            </a:r>
            <a:r>
              <a:rPr lang="en-US" sz="1200" b="1" baseline="0" dirty="0" smtClean="0"/>
              <a:t>Basic</a:t>
            </a:r>
            <a:r>
              <a:rPr lang="en-US" sz="1200" b="0" baseline="0" dirty="0" smtClean="0"/>
              <a:t>, click </a:t>
            </a:r>
            <a:r>
              <a:rPr lang="en-US" sz="1200" b="1" baseline="0" dirty="0" smtClean="0"/>
              <a:t>Wipe</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baseline="0" dirty="0" smtClean="0"/>
              <a:t>Modify: Wipe</a:t>
            </a:r>
            <a:r>
              <a:rPr lang="en-US" sz="1200" b="0" baseline="0" dirty="0" smtClean="0"/>
              <a:t>, in the </a:t>
            </a:r>
            <a:r>
              <a:rPr lang="en-US" sz="1200" b="1" baseline="0" dirty="0" smtClean="0"/>
              <a:t>Direction</a:t>
            </a:r>
            <a:r>
              <a:rPr lang="en-US" sz="1200" b="0" baseline="0" dirty="0" smtClean="0"/>
              <a:t> list, select </a:t>
            </a:r>
            <a:r>
              <a:rPr lang="en-US" sz="1200" b="1" baseline="0" dirty="0" smtClean="0"/>
              <a:t>From Left</a:t>
            </a:r>
            <a:r>
              <a:rPr lang="en-US" sz="1200" b="0" baseline="0" dirty="0" smtClean="0"/>
              <a:t>.</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baseline="0" dirty="0" smtClean="0"/>
              <a:t>Modify: Wipe</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0" baseline="0" dirty="0" smtClean="0"/>
          </a:p>
          <a:p>
            <a:pPr marL="228600" marR="0" lvl="1" indent="-2286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wipe effect. Click the arrow to the right of the wipe effect, and then click </a:t>
            </a:r>
            <a:r>
              <a:rPr lang="en-US" sz="1200" b="1" baseline="0" dirty="0" smtClean="0"/>
              <a:t>Effect Options</a:t>
            </a:r>
            <a:r>
              <a:rPr lang="en-US" sz="1200" baseline="0" dirty="0" smtClean="0"/>
              <a:t>. In the </a:t>
            </a:r>
            <a:r>
              <a:rPr lang="en-US" sz="1200" b="1" baseline="0" dirty="0" smtClean="0"/>
              <a:t>Wipe</a:t>
            </a:r>
            <a:r>
              <a:rPr lang="en-US" sz="1200" baseline="0" dirty="0" smtClean="0"/>
              <a:t> dialog box, on the </a:t>
            </a:r>
            <a:r>
              <a:rPr lang="en-US" sz="1200" b="1" baseline="0" dirty="0" smtClean="0"/>
              <a:t>SmartArt Animation </a:t>
            </a:r>
            <a:r>
              <a:rPr lang="en-US" sz="1200" baseline="0" dirty="0" smtClean="0"/>
              <a:t>tab, in the </a:t>
            </a:r>
            <a:r>
              <a:rPr lang="en-US" sz="1200" b="1" baseline="0" dirty="0" smtClean="0"/>
              <a:t>Group graphic </a:t>
            </a:r>
            <a:r>
              <a:rPr lang="en-US" sz="1200" b="0" baseline="0" dirty="0" smtClean="0"/>
              <a:t>list, select </a:t>
            </a:r>
            <a:r>
              <a:rPr lang="en-US" sz="1200" b="1" baseline="0" dirty="0" smtClean="0"/>
              <a:t>One by one</a:t>
            </a:r>
            <a:r>
              <a:rPr lang="en-US" sz="120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click the double arrow under the wipe effect </a:t>
            </a:r>
            <a:r>
              <a:rPr lang="en-US" sz="1200" b="0" i="0" baseline="0" dirty="0" smtClean="0"/>
              <a:t>to expand the contents of the list of effects.</a:t>
            </a:r>
            <a:endParaRPr lang="en-US" sz="1200" baseline="0" dirty="0" smtClean="0"/>
          </a:p>
          <a:p>
            <a:pPr marL="228600" indent="-228600">
              <a:buFont typeface="+mj-lt"/>
              <a:buAutoNum type="arabicPeriod" startAt="4"/>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second wipe effect and then do the following:</a:t>
            </a:r>
          </a:p>
          <a:p>
            <a:pPr marL="685800" lvl="1" indent="-228600">
              <a:buFont typeface="+mj-lt"/>
              <a:buAutoNum type="arabicPeriod"/>
            </a:pPr>
            <a:r>
              <a:rPr lang="en-US" sz="1200" b="0" baseline="0" dirty="0" smtClean="0"/>
              <a:t>C</a:t>
            </a:r>
            <a:r>
              <a:rPr lang="en-US" sz="1200" baseline="0" dirty="0" smtClean="0"/>
              <a:t>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 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Exciting</a:t>
            </a:r>
            <a:r>
              <a:rPr lang="en-US" sz="1200" baseline="0" dirty="0" smtClean="0"/>
              <a:t>, click </a:t>
            </a:r>
            <a:r>
              <a:rPr lang="en-US" sz="1200" b="1" baseline="0" dirty="0" smtClean="0"/>
              <a:t>Curve Up</a:t>
            </a:r>
            <a:r>
              <a:rPr lang="en-US" sz="1200" baseline="0" dirty="0" smtClean="0"/>
              <a:t>.</a:t>
            </a:r>
          </a:p>
          <a:p>
            <a:pPr marL="685800" lvl="1" indent="-228600">
              <a:buFont typeface="+mj-lt"/>
              <a:buAutoNum type="arabicPeriod"/>
            </a:pPr>
            <a:r>
              <a:rPr lang="en-US" sz="120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With Previous</a:t>
            </a:r>
            <a:r>
              <a:rPr lang="en-US" sz="1200" baseline="0" dirty="0" smtClean="0"/>
              <a:t>. </a:t>
            </a:r>
          </a:p>
          <a:p>
            <a:pPr marL="685800" lvl="1" indent="-228600">
              <a:buFont typeface="+mj-lt"/>
              <a:buAutoNum type="arabicPeriod"/>
            </a:pPr>
            <a:r>
              <a:rPr lang="en-US" sz="120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a:t>
            </a:r>
            <a:r>
              <a:rPr lang="en-US" sz="1200" baseline="0" dirty="0" smtClean="0"/>
              <a:t>n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indent="-228600">
              <a:buFont typeface="+mj-lt"/>
              <a:buAutoNum type="arabicPeriod" startAt="4"/>
            </a:pPr>
            <a:r>
              <a:rPr lang="en-US" sz="1200" baseline="0" dirty="0" smtClean="0"/>
              <a:t>Also in the </a:t>
            </a:r>
            <a:r>
              <a:rPr lang="en-US" sz="1200" b="1" baseline="0" dirty="0" smtClean="0"/>
              <a:t>Custom Animation </a:t>
            </a:r>
            <a:r>
              <a:rPr lang="en-US" sz="1200" b="0" baseline="0" dirty="0" smtClean="0"/>
              <a:t>task</a:t>
            </a:r>
            <a:r>
              <a:rPr lang="en-US" sz="1200" b="1" baseline="0" dirty="0" smtClean="0"/>
              <a:t> </a:t>
            </a:r>
            <a:r>
              <a:rPr lang="en-US" sz="1200" baseline="0" dirty="0" smtClean="0"/>
              <a:t>pane, select the third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Moderate</a:t>
            </a:r>
            <a:r>
              <a:rPr lang="en-US" sz="1200" baseline="0" dirty="0" smtClean="0"/>
              <a:t>, click </a:t>
            </a:r>
            <a:r>
              <a:rPr lang="en-US" sz="1200" b="1" baseline="0" dirty="0" smtClean="0"/>
              <a:t>Descend</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With Previous</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Click the arrow to the right of the third wipe effect, and then click </a:t>
            </a:r>
            <a:r>
              <a:rPr lang="en-US" sz="1200" b="1" baseline="0" dirty="0" smtClean="0"/>
              <a:t>Timing</a:t>
            </a:r>
            <a:r>
              <a:rPr lang="en-US" sz="1200" b="0" baseline="0" dirty="0" smtClean="0"/>
              <a:t>. In the </a:t>
            </a:r>
            <a:r>
              <a:rPr lang="en-US" sz="1200" b="1" baseline="0" dirty="0" smtClean="0"/>
              <a:t>Descend</a:t>
            </a:r>
            <a:r>
              <a:rPr lang="en-US" sz="1200" b="0" baseline="0" dirty="0" smtClean="0"/>
              <a:t> dialog box, on the </a:t>
            </a:r>
            <a:r>
              <a:rPr lang="en-US" sz="1200" b="1" baseline="0" dirty="0" smtClean="0"/>
              <a:t>Timing</a:t>
            </a:r>
            <a:r>
              <a:rPr lang="en-US" sz="1200" baseline="0" dirty="0" smtClean="0"/>
              <a:t> tab, in the </a:t>
            </a:r>
            <a:r>
              <a:rPr lang="en-US" sz="1200" b="1" baseline="0" dirty="0" smtClean="0"/>
              <a:t>Delay </a:t>
            </a:r>
            <a:r>
              <a:rPr lang="en-US" sz="1200" baseline="0" dirty="0" smtClean="0"/>
              <a:t>box, enter </a:t>
            </a:r>
            <a:r>
              <a:rPr lang="en-US" sz="1200" b="1" baseline="0" dirty="0" smtClean="0"/>
              <a:t>0.5</a:t>
            </a:r>
            <a:r>
              <a:rPr lang="en-US" sz="120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fourth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Exciting</a:t>
            </a:r>
            <a:r>
              <a:rPr lang="en-US" sz="1200" baseline="0" dirty="0" smtClean="0"/>
              <a:t>, click </a:t>
            </a:r>
            <a:r>
              <a:rPr lang="en-US" sz="1200" b="1" baseline="0" dirty="0" smtClean="0"/>
              <a:t>Curve Up</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On Click</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a:t>
            </a:r>
            <a:r>
              <a:rPr lang="en-US" sz="1200" b="1" baseline="0" dirty="0" smtClean="0"/>
              <a:t> </a:t>
            </a:r>
            <a:r>
              <a:rPr lang="en-US" sz="1200" baseline="0" dirty="0" smtClean="0"/>
              <a:t>pane, select the fifth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Moderate</a:t>
            </a:r>
            <a:r>
              <a:rPr lang="en-US" sz="1200" baseline="0" dirty="0" smtClean="0"/>
              <a:t>, click </a:t>
            </a:r>
            <a:r>
              <a:rPr lang="en-US" sz="1200" b="1" baseline="0" dirty="0" smtClean="0"/>
              <a:t>Descend</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After Previous</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sixth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Exciting</a:t>
            </a:r>
            <a:r>
              <a:rPr lang="en-US" sz="1200" baseline="0" dirty="0" smtClean="0"/>
              <a:t>, click </a:t>
            </a:r>
            <a:r>
              <a:rPr lang="en-US" sz="1200" b="1" baseline="0" dirty="0" smtClean="0"/>
              <a:t>Curve Up</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On Click</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Curve Up</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aseline="0" dirty="0" smtClean="0"/>
              <a:t>Also in the </a:t>
            </a:r>
            <a:r>
              <a:rPr lang="en-US" sz="1200" b="1" baseline="0" dirty="0" smtClean="0"/>
              <a:t>Custom Animation </a:t>
            </a:r>
            <a:r>
              <a:rPr lang="en-US" sz="1200" b="0" baseline="0" dirty="0" smtClean="0"/>
              <a:t>task </a:t>
            </a:r>
            <a:r>
              <a:rPr lang="en-US" sz="1200" baseline="0" dirty="0" smtClean="0"/>
              <a:t>pane, select the seventh wipe effect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 Effects</a:t>
            </a:r>
            <a:r>
              <a:rPr lang="en-US" sz="1200" b="0" baseline="0" dirty="0" smtClean="0"/>
              <a:t>.</a:t>
            </a:r>
            <a:r>
              <a:rPr lang="en-US" sz="1200" baseline="0" dirty="0" smtClean="0"/>
              <a:t> </a:t>
            </a:r>
            <a:r>
              <a:rPr lang="en-US" sz="1200" b="0" baseline="0" dirty="0" smtClean="0"/>
              <a:t>In the </a:t>
            </a:r>
            <a:r>
              <a:rPr lang="en-US" sz="1200" b="1" baseline="0" dirty="0" smtClean="0"/>
              <a:t>Change Entrance Effect </a:t>
            </a:r>
            <a:r>
              <a:rPr lang="en-US" sz="1200" b="0" baseline="0" dirty="0" smtClean="0"/>
              <a:t>dialog box,</a:t>
            </a:r>
            <a:r>
              <a:rPr lang="en-US" sz="1200" baseline="0" dirty="0" smtClean="0"/>
              <a:t> under </a:t>
            </a:r>
            <a:r>
              <a:rPr lang="en-US" sz="1200" b="1" baseline="0" dirty="0" smtClean="0"/>
              <a:t>Moderate</a:t>
            </a:r>
            <a:r>
              <a:rPr lang="en-US" sz="1200" baseline="0" dirty="0" smtClean="0"/>
              <a:t>, click </a:t>
            </a:r>
            <a:r>
              <a:rPr lang="en-US" sz="1200" b="1" baseline="0" dirty="0" smtClean="0"/>
              <a:t>Descend</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 the </a:t>
            </a:r>
            <a:r>
              <a:rPr lang="en-US" sz="1200" b="1" baseline="0" dirty="0" smtClean="0"/>
              <a:t>Start </a:t>
            </a:r>
            <a:r>
              <a:rPr lang="en-US" sz="1200" b="0" baseline="0" dirty="0" smtClean="0"/>
              <a:t>list, select </a:t>
            </a:r>
            <a:r>
              <a:rPr lang="en-US" sz="1200" b="1" baseline="0" dirty="0" smtClean="0"/>
              <a:t>After Previous</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Under </a:t>
            </a:r>
            <a:r>
              <a:rPr lang="en-US" sz="1200" b="1" baseline="0" dirty="0" smtClean="0"/>
              <a:t>Modify: Descend</a:t>
            </a:r>
            <a:r>
              <a:rPr lang="en-US" sz="1200" b="0" baseline="0" dirty="0" smtClean="0"/>
              <a:t>,</a:t>
            </a:r>
            <a:r>
              <a:rPr lang="en-US" sz="1200" b="1" baseline="0" dirty="0" smtClean="0"/>
              <a:t> </a:t>
            </a:r>
            <a:r>
              <a:rPr lang="en-US" sz="1200" b="0" baseline="0" dirty="0" smtClean="0"/>
              <a:t>in</a:t>
            </a:r>
            <a:r>
              <a:rPr lang="en-US" sz="1200" baseline="0" dirty="0" smtClean="0"/>
              <a:t> the </a:t>
            </a:r>
            <a:r>
              <a:rPr lang="en-US" sz="1200" b="1" baseline="0" dirty="0" smtClean="0"/>
              <a:t>Speed</a:t>
            </a:r>
            <a:r>
              <a:rPr lang="en-US" sz="1200" baseline="0" dirty="0" smtClean="0"/>
              <a:t> list, select </a:t>
            </a:r>
            <a:r>
              <a:rPr lang="en-US" sz="1200" b="1" baseline="0" dirty="0" smtClean="0"/>
              <a:t>Very Fast</a:t>
            </a:r>
            <a:r>
              <a:rPr lang="en-US" sz="1200" b="0" baseline="0" dirty="0" smtClean="0"/>
              <a:t>.</a:t>
            </a:r>
          </a:p>
          <a:p>
            <a:endParaRPr lang="en-US" sz="1200" dirty="0" smtClean="0"/>
          </a:p>
          <a:p>
            <a:endParaRPr lang="en-US" sz="120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Linear Right </a:t>
            </a:r>
            <a:r>
              <a:rPr lang="en-US" sz="1200" b="0" kern="1200" dirty="0" smtClean="0">
                <a:solidFill>
                  <a:schemeClr val="tx1"/>
                </a:solidFill>
                <a:latin typeface="+mn-lt"/>
                <a:ea typeface="+mn-ea"/>
                <a:cs typeface="+mn-cs"/>
              </a:rPr>
              <a:t>(first row, fourth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39%</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Olive Green, Accent 3, Lighter 60%</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(third row, seventh option from the left)</a:t>
            </a:r>
            <a:r>
              <a:rPr lang="en-US" sz="1200" b="0" kern="1200" dirty="0" smtClean="0">
                <a:solidFill>
                  <a:schemeClr val="tx1"/>
                </a:solidFill>
                <a:latin typeface="+mn-lt"/>
                <a:ea typeface="+mn-ea"/>
                <a:cs typeface="+mn-cs"/>
              </a:rPr>
              <a:t>.</a:t>
            </a:r>
          </a:p>
          <a:p>
            <a:pPr marL="1143000" lvl="2" indent="-228600">
              <a:buFont typeface="Arial" pitchFamily="34" charset="0"/>
              <a:buChar char="•"/>
            </a:pPr>
            <a:endParaRPr lang="en-US" sz="1200" b="0" kern="1200" dirty="0" smtClean="0">
              <a:solidFill>
                <a:schemeClr val="tx1"/>
              </a:solidFill>
              <a:latin typeface="+mn-lt"/>
              <a:ea typeface="+mn-ea"/>
              <a:cs typeface="+mn-cs"/>
            </a:endParaRPr>
          </a:p>
          <a:p>
            <a:pPr marL="1143000" lvl="2" indent="-228600">
              <a:buFont typeface="Arial" pitchFamily="34" charset="0"/>
              <a:buChar char="•"/>
            </a:pPr>
            <a:endParaRPr lang="en-US" sz="1200" b="0" kern="1200" dirty="0" smtClean="0">
              <a:solidFill>
                <a:schemeClr val="tx1"/>
              </a:solidFill>
              <a:latin typeface="+mn-lt"/>
              <a:ea typeface="+mn-ea"/>
              <a:cs typeface="+mn-cs"/>
            </a:endParaRPr>
          </a:p>
          <a:p>
            <a:pPr marL="342900" indent="-342900">
              <a:buFont typeface="+mj-lt"/>
              <a:buNone/>
            </a:pPr>
            <a:r>
              <a:rPr lang="en-US" sz="1200" dirty="0" smtClean="0"/>
              <a:t>To increase the size of the SmartArt graphic</a:t>
            </a:r>
            <a:r>
              <a:rPr lang="en-US" sz="1200" baseline="0" dirty="0" smtClean="0"/>
              <a:t> so that it spans the entire slide, do the following:</a:t>
            </a:r>
          </a:p>
          <a:p>
            <a:pPr marL="228600" lvl="0" indent="-228600">
              <a:buFont typeface="+mj-lt"/>
              <a:buAutoNum type="arabicPeriod"/>
            </a:pPr>
            <a:r>
              <a:rPr lang="en-US" sz="1200" baseline="0" dirty="0" smtClean="0"/>
              <a:t>On the slide, select the graphic. </a:t>
            </a:r>
          </a:p>
          <a:p>
            <a:pPr marL="228600" lvl="0" indent="-228600">
              <a:buFont typeface="+mj-lt"/>
              <a:buAutoNum type="arabicPeriod"/>
            </a:pPr>
            <a:r>
              <a:rPr lang="en-US" sz="1200" baseline="0" dirty="0" smtClean="0"/>
              <a:t>Point to the top right corner of the graphic border, until a two-headed arrow appears. Drag the top right corner of the graphic border into the top right corner of the slide.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Point to the bottom left corner of the graphic border, until a two-headed arrow appears. Drag the bottom left corner of the graphic border into the bottom left corner of the slide. </a:t>
            </a:r>
          </a:p>
          <a:p>
            <a:pPr marL="342900" indent="-342900">
              <a:buFont typeface="+mj-lt"/>
              <a:buNone/>
            </a:pPr>
            <a:endParaRPr lang="en-US" sz="1200" dirty="0" smtClean="0"/>
          </a:p>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3/27/2020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0D56F3-4731-48E2-9359-0C4944E925BD}" type="datetimeFigureOut">
              <a:rPr lang="en-US">
                <a:solidFill>
                  <a:prstClr val="black">
                    <a:tint val="75000"/>
                  </a:prstClr>
                </a:solidFill>
              </a:rPr>
              <a:pPr/>
              <a:t>3/27/2020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369312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3/27/2020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4C0D56F3-4731-48E2-9359-0C4944E925BD}" type="datetimeFigureOut">
              <a:rPr lang="en-US">
                <a:solidFill>
                  <a:prstClr val="black">
                    <a:tint val="75000"/>
                  </a:prstClr>
                </a:solidFill>
              </a:rPr>
              <a:pPr rtl="0"/>
              <a:t>3/27/2020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FDF1749-96DE-4B7F-AEED-74927F1452F8}" type="slidenum">
              <a:rPr lang="en-US">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717530507"/>
      </p:ext>
    </p:extLst>
  </p:cSld>
  <p:clrMap bg1="lt1" tx1="dk1" bg2="lt2" tx2="dk2" accent1="accent1" accent2="accent2" accent3="accent3" accent4="accent4" accent5="accent5" accent6="accent6" hlink="hlink" folHlink="folHlink"/>
  <p:sldLayoutIdLst>
    <p:sldLayoutId id="2147483663" r:id="rId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20"/>
            <a:ext cx="9144000" cy="6858000"/>
          </a:xfrm>
          <a:prstGeom prst="rect">
            <a:avLst/>
          </a:prstGeom>
        </p:spPr>
      </p:pic>
      <p:sp>
        <p:nvSpPr>
          <p:cNvPr id="2" name="TextBox 1"/>
          <p:cNvSpPr txBox="1"/>
          <p:nvPr/>
        </p:nvSpPr>
        <p:spPr>
          <a:xfrm>
            <a:off x="1992491" y="3415308"/>
            <a:ext cx="7040290" cy="2554545"/>
          </a:xfrm>
          <a:prstGeom prst="rect">
            <a:avLst/>
          </a:prstGeom>
          <a:noFill/>
        </p:spPr>
        <p:txBody>
          <a:bodyPr wrap="square" rtlCol="1">
            <a:spAutoFit/>
          </a:bodyPr>
          <a:lstStyle/>
          <a:p>
            <a:pPr algn="ctr">
              <a:spcBef>
                <a:spcPts val="600"/>
              </a:spcBef>
              <a:spcAft>
                <a:spcPts val="600"/>
              </a:spcAft>
            </a:pPr>
            <a:r>
              <a:rPr lang="ar-EG" sz="6000" b="1" dirty="0" smtClean="0">
                <a:solidFill>
                  <a:srgbClr val="0000FF"/>
                </a:solidFill>
                <a:cs typeface="PT Bold Heading" pitchFamily="2" charset="-78"/>
              </a:rPr>
              <a:t>نصوص فلسفية</a:t>
            </a:r>
            <a:endParaRPr lang="ar-EG" sz="6000" b="1" dirty="0">
              <a:solidFill>
                <a:srgbClr val="0000FF"/>
              </a:solidFill>
              <a:cs typeface="PT Bold Heading" pitchFamily="2" charset="-78"/>
            </a:endParaRP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a:t>
            </a:r>
            <a:r>
              <a:rPr lang="ar-EG" sz="4800" b="1" dirty="0" smtClean="0">
                <a:solidFill>
                  <a:srgbClr val="0000FF"/>
                </a:solidFill>
                <a:cs typeface="PT Bold Heading" pitchFamily="2" charset="-78"/>
              </a:rPr>
              <a:t>الرباط</a:t>
            </a:r>
          </a:p>
          <a:p>
            <a:pPr algn="ctr">
              <a:spcBef>
                <a:spcPts val="600"/>
              </a:spcBef>
              <a:spcAft>
                <a:spcPts val="600"/>
              </a:spcAft>
            </a:pPr>
            <a:r>
              <a:rPr lang="ar-EG" sz="3200" b="1" smtClean="0">
                <a:solidFill>
                  <a:srgbClr val="0000FF"/>
                </a:solidFill>
                <a:cs typeface="PT Bold Heading" pitchFamily="2" charset="-78"/>
              </a:rPr>
              <a:t>المحاضرة الخامسة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0">
              <a:lnSpc>
                <a:spcPct val="150000"/>
              </a:lnSpc>
            </a:pP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Were scientists who moved freely from one end of their subject to the other . I read </a:t>
            </a:r>
            <a:r>
              <a:rPr lang="en-US" sz="4000" dirty="0" err="1">
                <a:solidFill>
                  <a:srgbClr val="00B050"/>
                </a:solidFill>
                <a:effectLst>
                  <a:innerShdw blurRad="63500" dist="50800" dir="13500000">
                    <a:prstClr val="black">
                      <a:alpha val="50000"/>
                    </a:prstClr>
                  </a:innerShdw>
                </a:effectLst>
                <a:latin typeface="Arial Black" pitchFamily="34" charset="0"/>
                <a:cs typeface="PT Bold Heading" pitchFamily="2" charset="-78"/>
              </a:rPr>
              <a:t>mach</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 very carefully and made many notes.</a:t>
            </a:r>
            <a:endPar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p:txBody>
      </p:sp>
    </p:spTree>
    <p:extLst>
      <p:ext uri="{BB962C8B-B14F-4D97-AF65-F5344CB8AC3E}">
        <p14:creationId xmlns:p14="http://schemas.microsoft.com/office/powerpoint/2010/main" val="2946057299"/>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endParaRPr lang="ar-EG" sz="4000" dirty="0">
              <a:solidFill>
                <a:srgbClr val="C00000"/>
              </a:solidFill>
              <a:cs typeface="PT Bold Heading"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1" y="783922"/>
            <a:ext cx="5112568" cy="5112568"/>
          </a:xfrm>
          <a:prstGeom prst="rect">
            <a:avLst/>
          </a:prstGeom>
        </p:spPr>
      </p:pic>
    </p:spTree>
    <p:extLst>
      <p:ext uri="{BB962C8B-B14F-4D97-AF65-F5344CB8AC3E}">
        <p14:creationId xmlns:p14="http://schemas.microsoft.com/office/powerpoint/2010/main" val="68401032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ar-SA" sz="4000" dirty="0">
                <a:solidFill>
                  <a:srgbClr val="C00000"/>
                </a:solidFill>
                <a:cs typeface="PT Bold Heading" pitchFamily="2" charset="-78"/>
              </a:rPr>
              <a:t>وهو يصف اهتماماته العلمية كما يلى:</a:t>
            </a:r>
          </a:p>
          <a:p>
            <a:pPr algn="just">
              <a:lnSpc>
                <a:spcPct val="150000"/>
              </a:lnSpc>
            </a:pPr>
            <a:r>
              <a:rPr lang="ar-SA" sz="4000" dirty="0">
                <a:solidFill>
                  <a:srgbClr val="C00000"/>
                </a:solidFill>
                <a:cs typeface="PT Bold Heading" pitchFamily="2" charset="-78"/>
              </a:rPr>
              <a:t>لقد كان مهتما بكل من الجوانب الفنية والجوانب الأكثر عمومية الخاصة بعلم الفيزياء والفلك ولكنني لم اتجه للتمييز بينهما. </a:t>
            </a:r>
            <a:endParaRPr lang="ar-SA" sz="4000" dirty="0" smtClean="0">
              <a:solidFill>
                <a:srgbClr val="C00000"/>
              </a:solidFill>
              <a:cs typeface="PT Bold Heading" pitchFamily="2" charset="-78"/>
            </a:endParaRPr>
          </a:p>
        </p:txBody>
      </p:sp>
    </p:spTree>
    <p:extLst>
      <p:ext uri="{BB962C8B-B14F-4D97-AF65-F5344CB8AC3E}">
        <p14:creationId xmlns:p14="http://schemas.microsoft.com/office/powerpoint/2010/main" val="3831368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ar-SA" sz="4000" dirty="0">
                <a:solidFill>
                  <a:srgbClr val="C00000"/>
                </a:solidFill>
                <a:cs typeface="PT Bold Heading" pitchFamily="2" charset="-78"/>
              </a:rPr>
              <a:t>وفي رأيي فإن </a:t>
            </a:r>
            <a:r>
              <a:rPr lang="ar-SA" sz="4000" dirty="0" err="1">
                <a:solidFill>
                  <a:srgbClr val="C00000"/>
                </a:solidFill>
                <a:cs typeface="PT Bold Heading" pitchFamily="2" charset="-78"/>
              </a:rPr>
              <a:t>ادينجتون</a:t>
            </a:r>
            <a:r>
              <a:rPr lang="ar-SA" sz="4000" dirty="0">
                <a:solidFill>
                  <a:srgbClr val="C00000"/>
                </a:solidFill>
                <a:cs typeface="PT Bold Heading" pitchFamily="2" charset="-78"/>
              </a:rPr>
              <a:t>، مارش (علم الميكانيكا ونظرية الطلب) وهوجو </a:t>
            </a:r>
            <a:r>
              <a:rPr lang="ar-SA" sz="4000" dirty="0" err="1">
                <a:solidFill>
                  <a:srgbClr val="C00000"/>
                </a:solidFill>
                <a:cs typeface="PT Bold Heading" pitchFamily="2" charset="-78"/>
              </a:rPr>
              <a:t>دنجلر</a:t>
            </a:r>
            <a:r>
              <a:rPr lang="ar-SA" sz="4000" dirty="0">
                <a:solidFill>
                  <a:srgbClr val="C00000"/>
                </a:solidFill>
                <a:cs typeface="PT Bold Heading" pitchFamily="2" charset="-78"/>
              </a:rPr>
              <a:t> (أسس علم الهندسة) كانوا علماء يتحركون بلا قيود ومن أحد طرفي الموضوع إلى الآخر. لقد قرأت مارش بعناية شديدة وسجلت ملاحظات عديدة.</a:t>
            </a:r>
          </a:p>
        </p:txBody>
      </p:sp>
    </p:spTree>
    <p:extLst>
      <p:ext uri="{BB962C8B-B14F-4D97-AF65-F5344CB8AC3E}">
        <p14:creationId xmlns:p14="http://schemas.microsoft.com/office/powerpoint/2010/main" val="1956778069"/>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bg1"/>
            </a:gs>
            <a:gs pos="100000">
              <a:schemeClr val="accent3">
                <a:lumMod val="40000"/>
                <a:lumOff val="60000"/>
              </a:schemeClr>
            </a:gs>
          </a:gsLst>
          <a:lin ang="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755576" y="5301208"/>
            <a:ext cx="7200800" cy="1200329"/>
          </a:xfrm>
          <a:prstGeom prst="rect">
            <a:avLst/>
          </a:prstGeom>
          <a:noFill/>
        </p:spPr>
        <p:txBody>
          <a:bodyPr wrap="square" rtlCol="1">
            <a:spAutoFit/>
          </a:bodyPr>
          <a:lstStyle/>
          <a:p>
            <a:pPr lvl="0"/>
            <a:r>
              <a:rPr lang="ar-EG" sz="7200" dirty="0">
                <a:solidFill>
                  <a:schemeClr val="accent3">
                    <a:lumMod val="75000"/>
                  </a:schemeClr>
                </a:solidFill>
                <a:cs typeface="PT Bold Heading" pitchFamily="2" charset="-78"/>
              </a:rPr>
              <a:t>إلى </a:t>
            </a:r>
            <a:r>
              <a:rPr lang="ar-EG" sz="7200" dirty="0">
                <a:solidFill>
                  <a:schemeClr val="accent5">
                    <a:lumMod val="75000"/>
                  </a:schemeClr>
                </a:solidFill>
                <a:cs typeface="PT Bold Heading" pitchFamily="2" charset="-78"/>
              </a:rPr>
              <a:t>المحاضرة </a:t>
            </a:r>
            <a:r>
              <a:rPr lang="ar-EG" sz="7200" dirty="0">
                <a:solidFill>
                  <a:schemeClr val="accent4">
                    <a:lumMod val="75000"/>
                  </a:schemeClr>
                </a:solidFill>
                <a:cs typeface="PT Bold Heading" pitchFamily="2" charset="-78"/>
              </a:rPr>
              <a:t>القادمة</a:t>
            </a:r>
            <a:r>
              <a:rPr lang="ar-EG" sz="7200" dirty="0">
                <a:solidFill>
                  <a:schemeClr val="accent3">
                    <a:lumMod val="75000"/>
                  </a:schemeClr>
                </a:solidFill>
                <a:cs typeface="PT Bold Heading" pitchFamily="2" charset="-78"/>
              </a:rPr>
              <a:t> </a:t>
            </a:r>
            <a:endParaRPr lang="ar-EG" sz="7200" dirty="0"/>
          </a:p>
        </p:txBody>
      </p:sp>
      <p:sp>
        <p:nvSpPr>
          <p:cNvPr id="4" name="Curved Down Arrow 3"/>
          <p:cNvSpPr/>
          <p:nvPr/>
        </p:nvSpPr>
        <p:spPr>
          <a:xfrm rot="979810">
            <a:off x="2567605" y="2272999"/>
            <a:ext cx="3900576" cy="2180397"/>
          </a:xfrm>
          <a:prstGeom prst="curvedDownArrow">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ar-EG">
              <a:solidFill>
                <a:schemeClr val="tx1"/>
              </a:solidFill>
            </a:endParaRPr>
          </a:p>
        </p:txBody>
      </p:sp>
    </p:spTree>
    <p:extLst>
      <p:ext uri="{BB962C8B-B14F-4D97-AF65-F5344CB8AC3E}">
        <p14:creationId xmlns:p14="http://schemas.microsoft.com/office/powerpoint/2010/main" val="2440478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0">
              <a:lnSpc>
                <a:spcPct val="150000"/>
              </a:lnSpc>
            </a:pPr>
            <a:r>
              <a:rPr lang="en-US" sz="4000" dirty="0" err="1">
                <a:solidFill>
                  <a:srgbClr val="00B050"/>
                </a:solidFill>
                <a:effectLst>
                  <a:innerShdw blurRad="63500" dist="50800" dir="13500000">
                    <a:prstClr val="black">
                      <a:alpha val="50000"/>
                    </a:prstClr>
                  </a:innerShdw>
                </a:effectLst>
                <a:latin typeface="Arial Black" pitchFamily="34" charset="0"/>
                <a:cs typeface="PT Bold Heading" pitchFamily="2" charset="-78"/>
              </a:rPr>
              <a:t>Feyerabend</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 attended a </a:t>
            </a:r>
            <a:r>
              <a:rPr lang="en-US" sz="4000" i="1" dirty="0" err="1">
                <a:solidFill>
                  <a:srgbClr val="00B050"/>
                </a:solidFill>
                <a:effectLst>
                  <a:innerShdw blurRad="63500" dist="50800" dir="13500000">
                    <a:prstClr val="black">
                      <a:alpha val="50000"/>
                    </a:prstClr>
                  </a:innerShdw>
                </a:effectLst>
                <a:latin typeface="Arial Black" pitchFamily="34" charset="0"/>
                <a:cs typeface="PT Bold Heading" pitchFamily="2" charset="-78"/>
              </a:rPr>
              <a:t>Realgymnasium</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 (High School) at which he was taught Latin, English, and science. </a:t>
            </a:r>
            <a:endPar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p:txBody>
      </p:sp>
    </p:spTree>
    <p:extLst>
      <p:ext uri="{BB962C8B-B14F-4D97-AF65-F5344CB8AC3E}">
        <p14:creationId xmlns:p14="http://schemas.microsoft.com/office/powerpoint/2010/main" val="1340889721"/>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0">
              <a:lnSpc>
                <a:spcPct val="150000"/>
              </a:lnSpc>
            </a:pPr>
            <a:r>
              <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He </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was a </a:t>
            </a:r>
            <a:r>
              <a:rPr lang="en-US" sz="4000" i="1" dirty="0" err="1">
                <a:solidFill>
                  <a:srgbClr val="00B050"/>
                </a:solidFill>
                <a:effectLst>
                  <a:innerShdw blurRad="63500" dist="50800" dir="13500000">
                    <a:prstClr val="black">
                      <a:alpha val="50000"/>
                    </a:prstClr>
                  </a:innerShdw>
                </a:effectLst>
                <a:latin typeface="Arial Black" pitchFamily="34" charset="0"/>
                <a:cs typeface="PT Bold Heading" pitchFamily="2" charset="-78"/>
              </a:rPr>
              <a:t>Vorzugsschüler</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 that is, “a student whose grades exceeded a certain average, and by the time he was </a:t>
            </a:r>
            <a:r>
              <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sixteen</a:t>
            </a:r>
            <a:endPar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p:txBody>
      </p:sp>
    </p:spTree>
    <p:extLst>
      <p:ext uri="{BB962C8B-B14F-4D97-AF65-F5344CB8AC3E}">
        <p14:creationId xmlns:p14="http://schemas.microsoft.com/office/powerpoint/2010/main" val="56902347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0">
              <a:lnSpc>
                <a:spcPct val="150000"/>
              </a:lnSpc>
            </a:pP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he had the reputation of knowing more about physics and math than his teachers. But he also got thrown out of school on one occasion. </a:t>
            </a:r>
            <a:endPar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p:txBody>
      </p:sp>
    </p:spTree>
    <p:extLst>
      <p:ext uri="{BB962C8B-B14F-4D97-AF65-F5344CB8AC3E}">
        <p14:creationId xmlns:p14="http://schemas.microsoft.com/office/powerpoint/2010/main" val="2537063730"/>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endParaRPr lang="ar-EG" sz="4000" dirty="0">
              <a:solidFill>
                <a:srgbClr val="C00000"/>
              </a:solidFill>
              <a:cs typeface="PT Bold Heading"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825100"/>
            <a:ext cx="5256584" cy="5256584"/>
          </a:xfrm>
          <a:prstGeom prst="rect">
            <a:avLst/>
          </a:prstGeom>
        </p:spPr>
      </p:pic>
    </p:spTree>
    <p:extLst>
      <p:ext uri="{BB962C8B-B14F-4D97-AF65-F5344CB8AC3E}">
        <p14:creationId xmlns:p14="http://schemas.microsoft.com/office/powerpoint/2010/main" val="284218164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0">
              <a:lnSpc>
                <a:spcPct val="150000"/>
              </a:lnSpc>
            </a:pP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a student whose grades exceeded a certain </a:t>
            </a:r>
            <a:r>
              <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average</a:t>
            </a:r>
          </a:p>
          <a:p>
            <a:pPr>
              <a:lnSpc>
                <a:spcPct val="150000"/>
              </a:lnSpc>
            </a:pPr>
            <a:r>
              <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الطالب الذي تجاوزت درجاته المعدل </a:t>
            </a:r>
            <a:r>
              <a:rPr lang="ar-EG"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العادي</a:t>
            </a:r>
            <a:endPar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a:p>
            <a:pPr algn="just" rtl="0">
              <a:lnSpc>
                <a:spcPct val="150000"/>
              </a:lnSpc>
            </a:pP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he had the </a:t>
            </a:r>
            <a:r>
              <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reputation</a:t>
            </a:r>
          </a:p>
          <a:p>
            <a:pPr algn="just">
              <a:lnSpc>
                <a:spcPct val="150000"/>
              </a:lnSpc>
            </a:pPr>
            <a:r>
              <a:rPr lang="ar-EG"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اكتسب سمعة، اكتسب شهرة</a:t>
            </a:r>
            <a:endPar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p:txBody>
      </p:sp>
    </p:spTree>
    <p:extLst>
      <p:ext uri="{BB962C8B-B14F-4D97-AF65-F5344CB8AC3E}">
        <p14:creationId xmlns:p14="http://schemas.microsoft.com/office/powerpoint/2010/main" val="1340889721"/>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20000"/>
              </a:lnSpc>
            </a:pPr>
            <a:r>
              <a:rPr lang="ar-EG" sz="4000" dirty="0">
                <a:solidFill>
                  <a:srgbClr val="00B050"/>
                </a:solidFill>
                <a:effectLst>
                  <a:innerShdw blurRad="63500" dist="50800" dir="13500000">
                    <a:prstClr val="black">
                      <a:alpha val="50000"/>
                    </a:prstClr>
                  </a:innerShdw>
                </a:effectLst>
                <a:cs typeface="PT Bold Heading" pitchFamily="2" charset="-78"/>
              </a:rPr>
              <a:t>ولد بول كاريل </a:t>
            </a:r>
            <a:r>
              <a:rPr lang="ar-EG" sz="4000" dirty="0" err="1">
                <a:solidFill>
                  <a:srgbClr val="00B050"/>
                </a:solidFill>
                <a:effectLst>
                  <a:innerShdw blurRad="63500" dist="50800" dir="13500000">
                    <a:prstClr val="black">
                      <a:alpha val="50000"/>
                    </a:prstClr>
                  </a:innerShdw>
                </a:effectLst>
                <a:cs typeface="PT Bold Heading" pitchFamily="2" charset="-78"/>
              </a:rPr>
              <a:t>فييرا</a:t>
            </a:r>
            <a:r>
              <a:rPr lang="ar-EG" sz="4000" dirty="0">
                <a:solidFill>
                  <a:srgbClr val="00B050"/>
                </a:solidFill>
                <a:effectLst>
                  <a:innerShdw blurRad="63500" dist="50800" dir="13500000">
                    <a:prstClr val="black">
                      <a:alpha val="50000"/>
                    </a:prstClr>
                  </a:innerShdw>
                </a:effectLst>
                <a:cs typeface="PT Bold Heading" pitchFamily="2" charset="-78"/>
              </a:rPr>
              <a:t> بند لعائلة من الطبقة المتوسطة في فيينا عام 1924 وقد كانت الحياة صعبة في عشرينيات القرن ۱۹. وفي أعقاب الحرب العالمية الأولى كاتب هناك مجاعات، عمليات شغب، بسبب الجوع وتضخم جامح. فقد كانت عائلة </a:t>
            </a:r>
            <a:r>
              <a:rPr lang="ar-EG" sz="4000" dirty="0" err="1">
                <a:solidFill>
                  <a:srgbClr val="00B050"/>
                </a:solidFill>
                <a:effectLst>
                  <a:innerShdw blurRad="63500" dist="50800" dir="13500000">
                    <a:prstClr val="black">
                      <a:alpha val="50000"/>
                    </a:prstClr>
                  </a:innerShdw>
                </a:effectLst>
                <a:cs typeface="PT Bold Heading" pitchFamily="2" charset="-78"/>
              </a:rPr>
              <a:t>فييرا</a:t>
            </a:r>
            <a:r>
              <a:rPr lang="ar-EG" sz="4000" dirty="0">
                <a:solidFill>
                  <a:srgbClr val="00B050"/>
                </a:solidFill>
                <a:effectLst>
                  <a:innerShdw blurRad="63500" dist="50800" dir="13500000">
                    <a:prstClr val="black">
                      <a:alpha val="50000"/>
                    </a:prstClr>
                  </a:innerShdw>
                </a:effectLst>
                <a:cs typeface="PT Bold Heading" pitchFamily="2" charset="-78"/>
              </a:rPr>
              <a:t> باند تمتلك شقة مكونة من ثلاث حجرات في شارع وولف جان جاس وهو شارع هادئ تصطف أشجار البلوط بطوله.</a:t>
            </a:r>
          </a:p>
        </p:txBody>
      </p:sp>
    </p:spTree>
    <p:extLst>
      <p:ext uri="{BB962C8B-B14F-4D97-AF65-F5344CB8AC3E}">
        <p14:creationId xmlns:p14="http://schemas.microsoft.com/office/powerpoint/2010/main" val="20444032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0">
              <a:lnSpc>
                <a:spcPct val="150000"/>
              </a:lnSpc>
            </a:pP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3- He describes his scientific interests as follows: I was interested in both the technical and the general aspects of physics and astronomy, but i drew no distinction between them . </a:t>
            </a:r>
            <a:endPar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p:txBody>
      </p:sp>
    </p:spTree>
    <p:extLst>
      <p:ext uri="{BB962C8B-B14F-4D97-AF65-F5344CB8AC3E}">
        <p14:creationId xmlns:p14="http://schemas.microsoft.com/office/powerpoint/2010/main" val="4150868344"/>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0">
              <a:lnSpc>
                <a:spcPct val="150000"/>
              </a:lnSpc>
            </a:pPr>
            <a:r>
              <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For </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me, </a:t>
            </a:r>
            <a:r>
              <a:rPr lang="en-US" sz="4000" dirty="0" err="1">
                <a:solidFill>
                  <a:srgbClr val="00B050"/>
                </a:solidFill>
                <a:effectLst>
                  <a:innerShdw blurRad="63500" dist="50800" dir="13500000">
                    <a:prstClr val="black">
                      <a:alpha val="50000"/>
                    </a:prstClr>
                  </a:innerShdw>
                </a:effectLst>
                <a:latin typeface="Arial Black" pitchFamily="34" charset="0"/>
                <a:cs typeface="PT Bold Heading" pitchFamily="2" charset="-78"/>
              </a:rPr>
              <a:t>Eddington</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 Mach (his mechanics and theory of heat), and Hugo </a:t>
            </a:r>
            <a:r>
              <a:rPr lang="en-US" sz="4000" dirty="0" err="1">
                <a:solidFill>
                  <a:srgbClr val="00B050"/>
                </a:solidFill>
                <a:effectLst>
                  <a:innerShdw blurRad="63500" dist="50800" dir="13500000">
                    <a:prstClr val="black">
                      <a:alpha val="50000"/>
                    </a:prstClr>
                  </a:innerShdw>
                </a:effectLst>
                <a:latin typeface="Arial Black" pitchFamily="34" charset="0"/>
                <a:cs typeface="PT Bold Heading" pitchFamily="2" charset="-78"/>
              </a:rPr>
              <a:t>Dingler</a:t>
            </a:r>
            <a:r>
              <a:rPr lang="en-US"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rPr>
              <a:t> (foundations geometry). </a:t>
            </a:r>
            <a:endParaRPr lang="ar-EG" sz="4000" dirty="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p:txBody>
      </p:sp>
    </p:spTree>
    <p:extLst>
      <p:ext uri="{BB962C8B-B14F-4D97-AF65-F5344CB8AC3E}">
        <p14:creationId xmlns:p14="http://schemas.microsoft.com/office/powerpoint/2010/main" val="381644399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170</TotalTime>
  <Words>5534</Words>
  <Application>Microsoft Office PowerPoint</Application>
  <PresentationFormat>On-screen Show (4:3)</PresentationFormat>
  <Paragraphs>272</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6_Office Theme</vt:lpstr>
      <vt:lpstr>10_Office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62</cp:revision>
  <dcterms:created xsi:type="dcterms:W3CDTF">2020-03-20T16:32:53Z</dcterms:created>
  <dcterms:modified xsi:type="dcterms:W3CDTF">2020-03-27T21:14:54Z</dcterms:modified>
</cp:coreProperties>
</file>